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3" r:id="rId10"/>
    <p:sldId id="262" r:id="rId1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3" autoAdjust="0"/>
    <p:restoredTop sz="94660"/>
  </p:normalViewPr>
  <p:slideViewPr>
    <p:cSldViewPr snapToGrid="0">
      <p:cViewPr varScale="1">
        <p:scale>
          <a:sx n="40" d="100"/>
          <a:sy n="40" d="100"/>
        </p:scale>
        <p:origin x="78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DFEDC-B8EA-6199-B855-8FDB138F0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15606-833C-B8C3-FB6A-512C4CAB2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117C-66ED-8E42-19ED-D06EE1F8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D54F9-FE3F-EB8A-DEDF-784E7E5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21591-784C-7134-4D91-455289D1A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2B74-C010-6035-5763-BEF9E11D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21E39-6D8E-A0C7-9AC6-04CC61A6B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DF51A-404C-9158-7FBC-A0BC9D60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D8BF2-63DC-3E04-22DA-827ABBDC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DC93E-1A6E-C49C-4583-CA26D77F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6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6741B-C86C-F357-E577-7849E46F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2D1A6-580D-F381-10CD-5826E124F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2C9C1-B840-5339-94B5-65B47AC6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4601E-476B-D927-2BED-E1FEB2C7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14168-8423-A40E-A6B4-F2A66F0D3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7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9B7D5-290A-AD2E-6FF7-C15E0549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47A62-B0D2-3CF0-9DA8-C399A4E4F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195E-DE9E-45C6-3B7C-52734A3C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4256-055F-5C2D-7882-2250B4ED5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81734-7F3A-4D38-8E70-020209A8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0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D05D-4AFF-A339-02D7-B5AA4EBC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401C3-9B19-F90D-BA1D-B9D874FDC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57C04-387C-3094-691E-97118819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75DF4-FA0A-FA9C-4D68-15F18CB6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932EF-2F23-BF2C-1562-4B73EF55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7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C791-B9D1-005A-EE82-51168B41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CEB0D-F6EE-BA76-B4C6-33ED60EEC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95AAC-54F9-B33B-695B-EC2EF7F25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3E558-BBD7-A118-35ED-C2FF7577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A763F-DFBA-F055-95E7-33DE16EC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DECD-AC9A-87E7-E27F-C6C38C06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4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8931C-A551-3590-4AED-8E49EEDE9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62BFF-9F16-E8C8-EC49-588FE3917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D1D67-0234-0DE4-B594-614831BFB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517AB-8858-5005-7DEF-D77C07ECB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25036-C307-BE64-1ED5-B1EFEA5D5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A7C8-F8A0-C4E7-28B4-A10E3737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953169-D098-D51B-54DB-BA4A57F0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FB3611-EE1B-2107-F658-037252E4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634E-D73E-E345-E62B-601EFBB2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8B57F-818C-92CD-8F85-44825B12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156B1-0CB5-C39B-48CD-79E63D52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71E0B-7437-CD2A-C6DD-C68DADEF2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0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F835E3-DFA3-82CE-A276-C66E2EE84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BD7E9-32C7-EF6F-75F1-057391C0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75B2-BD4F-FF95-8010-FB286864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8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D8176-0290-864B-E2DA-92F14AC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CF47A-6372-9D8D-E5AC-8705B3171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52DAA-5464-8936-A5A2-16190512E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0DAA7-B23E-8811-8C33-CD16FF21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57ECD-E9B2-A893-C8CC-CE74745D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DC9AD-2D83-7183-88F4-51570063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7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840D-2201-86E0-4D95-AE178A9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EE79-18D3-C325-9139-46F05C509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68189-194E-7498-D337-D1F3220EF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8E234-3B5A-404B-34D7-C7CA3AD6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B60A1-A61B-BFF8-36BF-7957B466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F187-74E3-1726-7876-6CA320ED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B9320-C278-7821-1529-64639CEE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E3462-453B-7837-F165-06ABC058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4304-9E98-6BDE-76DD-0D19E5D5A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18783-5C53-4220-8003-E10464BCB94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762BA-52C2-5C5C-5B88-97E0CF86A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1124-F2B5-247B-C5D5-1C07336EC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9EC87-57B8-4177-BFE6-D67053ED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nstruction site with a tall building&#10;&#10;Description automatically generated">
            <a:extLst>
              <a:ext uri="{FF2B5EF4-FFF2-40B4-BE49-F238E27FC236}">
                <a16:creationId xmlns:a16="http://schemas.microsoft.com/office/drawing/2014/main" id="{51315ED5-0351-69A9-8956-51FA060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2866" r="790" b="286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9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FFC1D22D-7DED-81E0-6705-8BF9B6231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0518"/>
            <a:ext cx="12192000" cy="81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7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DAD5BA-4A2C-1726-C353-138468874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88" b="-437"/>
          <a:stretch/>
        </p:blipFill>
        <p:spPr>
          <a:xfrm>
            <a:off x="0" y="-51164"/>
            <a:ext cx="12194274" cy="6949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1EEB1-AA85-3043-E959-92E5ED38DC05}"/>
              </a:ext>
            </a:extLst>
          </p:cNvPr>
          <p:cNvSpPr txBox="1"/>
          <p:nvPr/>
        </p:nvSpPr>
        <p:spPr>
          <a:xfrm>
            <a:off x="1338821" y="668714"/>
            <a:ext cx="95145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DLaM Display"/>
                <a:ea typeface="ADLaM Display"/>
                <a:cs typeface="ADLaM Display"/>
              </a:rPr>
              <a:t>Stay Informed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BCAE2-4D53-C0D6-E8AC-1CB638B0E7EB}"/>
              </a:ext>
            </a:extLst>
          </p:cNvPr>
          <p:cNvSpPr txBox="1"/>
          <p:nvPr/>
        </p:nvSpPr>
        <p:spPr>
          <a:xfrm>
            <a:off x="1336843" y="3733873"/>
            <a:ext cx="9488757" cy="1135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We encourage you to follow us social media to stay informed. You can find us on LinkedIn, Facebook, Twitter, and YouTube.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3591C-1A2C-4B5F-30A9-ADC7903F913A}"/>
              </a:ext>
            </a:extLst>
          </p:cNvPr>
          <p:cNvSpPr txBox="1"/>
          <p:nvPr/>
        </p:nvSpPr>
        <p:spPr>
          <a:xfrm>
            <a:off x="1350211" y="1585298"/>
            <a:ext cx="9488757" cy="16893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The Department of Procurement Services is committed to Communications and Outreach, which is key to keeping citizens informed of bid opportunities, new programs, and innovations. </a:t>
            </a:r>
            <a:endParaRPr lang="en-US" sz="2400">
              <a:latin typeface="ADLaM Display"/>
              <a:ea typeface="ADLaM Display"/>
              <a:cs typeface="ADLaM Display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AE7744-2F85-C97C-54EC-831F02D7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684" y="5390966"/>
            <a:ext cx="657993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DAD5BA-4A2C-1726-C353-138468874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88" b="-437"/>
          <a:stretch/>
        </p:blipFill>
        <p:spPr>
          <a:xfrm>
            <a:off x="0" y="-51164"/>
            <a:ext cx="12194274" cy="6949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3591C-1A2C-4B5F-30A9-ADC7903F913A}"/>
              </a:ext>
            </a:extLst>
          </p:cNvPr>
          <p:cNvSpPr txBox="1"/>
          <p:nvPr/>
        </p:nvSpPr>
        <p:spPr>
          <a:xfrm>
            <a:off x="1570790" y="827506"/>
            <a:ext cx="9047599" cy="2972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We encourage you to visit the DPS table for additional resources and to ask any questions about doing business with the City.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E778A-47EA-B788-0CA2-BC3C89750793}"/>
              </a:ext>
            </a:extLst>
          </p:cNvPr>
          <p:cNvSpPr txBox="1"/>
          <p:nvPr/>
        </p:nvSpPr>
        <p:spPr>
          <a:xfrm>
            <a:off x="1570790" y="4142873"/>
            <a:ext cx="9047599" cy="14830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You can also contact us anytime via email at </a:t>
            </a:r>
            <a:r>
              <a:rPr lang="en-US" sz="3200" dirty="0" err="1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DPS.Feedback@CityOfChicago.Org</a:t>
            </a:r>
            <a:endParaRPr lang="en-US" sz="3200" dirty="0">
              <a:solidFill>
                <a:srgbClr val="FFFFFF"/>
              </a:solidFill>
              <a:latin typeface="ADLaM Display"/>
              <a:ea typeface="ADLaM Display"/>
              <a:cs typeface="ADLaM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2862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on stairs in a park with a city in the background&#10;&#10;Description automatically generated">
            <a:extLst>
              <a:ext uri="{FF2B5EF4-FFF2-40B4-BE49-F238E27FC236}">
                <a16:creationId xmlns:a16="http://schemas.microsoft.com/office/drawing/2014/main" id="{A0DC2E44-BF04-C76A-9020-EF34CABDB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62" y="0"/>
            <a:ext cx="7761438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BF3D13-DFA6-1B59-AD8F-86FD0EBC6172}"/>
              </a:ext>
            </a:extLst>
          </p:cNvPr>
          <p:cNvSpPr txBox="1"/>
          <p:nvPr/>
        </p:nvSpPr>
        <p:spPr>
          <a:xfrm>
            <a:off x="203929" y="1728259"/>
            <a:ext cx="60942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latin typeface="Big Shoulders Display ExtraBold" pitchFamily="2" charset="0"/>
              </a:rPr>
              <a:t>Ciere</a:t>
            </a:r>
            <a:r>
              <a:rPr lang="en-US" sz="5400" dirty="0">
                <a:latin typeface="Big Shoulders Display ExtraBold" pitchFamily="2" charset="0"/>
              </a:rPr>
              <a:t> Boatright</a:t>
            </a:r>
            <a:br>
              <a:rPr lang="en-US" sz="2800" dirty="0">
                <a:latin typeface="Big Shoulders Display ExtraBold" pitchFamily="2" charset="0"/>
              </a:rPr>
            </a:br>
            <a:r>
              <a:rPr lang="en-US" sz="3600" dirty="0">
                <a:latin typeface="Big Shoulders Display" pitchFamily="2" charset="0"/>
              </a:rPr>
              <a:t>Commissioner</a:t>
            </a:r>
            <a:endParaRPr lang="en-US" sz="3600" dirty="0"/>
          </a:p>
        </p:txBody>
      </p:sp>
      <p:pic>
        <p:nvPicPr>
          <p:cNvPr id="18" name="Picture 17" descr="A logo with a red star&#10;&#10;Description automatically generated">
            <a:extLst>
              <a:ext uri="{FF2B5EF4-FFF2-40B4-BE49-F238E27FC236}">
                <a16:creationId xmlns:a16="http://schemas.microsoft.com/office/drawing/2014/main" id="{4D3599E8-2BA2-32AA-0FC1-15866A4B3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9" y="3652414"/>
            <a:ext cx="3967945" cy="147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8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4B56E327-8989-0654-5BB0-1AFB4DB03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" y="0"/>
            <a:ext cx="12201344" cy="7346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4A4170-A0D6-4701-9672-956A4373D48D}"/>
              </a:ext>
            </a:extLst>
          </p:cNvPr>
          <p:cNvSpPr/>
          <p:nvPr/>
        </p:nvSpPr>
        <p:spPr>
          <a:xfrm>
            <a:off x="5645426" y="117514"/>
            <a:ext cx="6279776" cy="796066"/>
          </a:xfrm>
          <a:prstGeom prst="roundRect">
            <a:avLst/>
          </a:prstGeom>
          <a:solidFill>
            <a:srgbClr val="41B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6940D-1534-91DB-DF70-C31A742D314B}"/>
              </a:ext>
            </a:extLst>
          </p:cNvPr>
          <p:cNvSpPr txBox="1"/>
          <p:nvPr/>
        </p:nvSpPr>
        <p:spPr>
          <a:xfrm>
            <a:off x="5937852" y="70231"/>
            <a:ext cx="6071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Big Shoulders Display ExtraBold" pitchFamily="2" charset="0"/>
              </a:rPr>
              <a:t>Chicago.gov/</a:t>
            </a:r>
            <a:r>
              <a:rPr lang="en-US" sz="4800" dirty="0" err="1">
                <a:latin typeface="Big Shoulders Display ExtraBold" pitchFamily="2" charset="0"/>
              </a:rPr>
              <a:t>ZoningMap</a:t>
            </a:r>
            <a:endParaRPr lang="en-US" sz="4800" dirty="0">
              <a:latin typeface="Big Shoulders Displ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building under construction&#10;&#10;Description automatically generated">
            <a:extLst>
              <a:ext uri="{FF2B5EF4-FFF2-40B4-BE49-F238E27FC236}">
                <a16:creationId xmlns:a16="http://schemas.microsoft.com/office/drawing/2014/main" id="{751B2C8A-8B1B-160B-F573-934A7E2E7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856"/>
            <a:ext cx="12192000" cy="81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7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ver of a book&#10;&#10;Description automatically generated">
            <a:extLst>
              <a:ext uri="{FF2B5EF4-FFF2-40B4-BE49-F238E27FC236}">
                <a16:creationId xmlns:a16="http://schemas.microsoft.com/office/drawing/2014/main" id="{09F6C8BB-6870-323B-76A0-66B393F8E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0" y="0"/>
            <a:ext cx="5299364" cy="6858000"/>
          </a:xfrm>
          <a:prstGeom prst="rect">
            <a:avLst/>
          </a:prstGeom>
        </p:spPr>
      </p:pic>
      <p:pic>
        <p:nvPicPr>
          <p:cNvPr id="6" name="Picture 5" descr="A colorful pattern with text&#10;&#10;Description automatically generated with medium confidence">
            <a:extLst>
              <a:ext uri="{FF2B5EF4-FFF2-40B4-BE49-F238E27FC236}">
                <a16:creationId xmlns:a16="http://schemas.microsoft.com/office/drawing/2014/main" id="{485EC6A7-C876-DB37-AC98-D844A43AB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2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5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in front of a restaurant&#10;&#10;Description automatically generated">
            <a:extLst>
              <a:ext uri="{FF2B5EF4-FFF2-40B4-BE49-F238E27FC236}">
                <a16:creationId xmlns:a16="http://schemas.microsoft.com/office/drawing/2014/main" id="{622D9915-7454-D0CD-E7AD-709C4125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719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in a room under construction&#10;&#10;Description automatically generated">
            <a:extLst>
              <a:ext uri="{FF2B5EF4-FFF2-40B4-BE49-F238E27FC236}">
                <a16:creationId xmlns:a16="http://schemas.microsoft.com/office/drawing/2014/main" id="{E35C7221-718F-E171-1F60-EBEB8F92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064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43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105</Words>
  <Application>Microsoft Office PowerPoint</Application>
  <PresentationFormat>Widescreen</PresentationFormat>
  <Paragraphs>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ADLaM Display</vt:lpstr>
      <vt:lpstr>Arial</vt:lpstr>
      <vt:lpstr>Big Shoulders Display</vt:lpstr>
      <vt:lpstr>Big Shoulders Display ExtraBold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Conway</dc:creator>
  <cp:lastModifiedBy>Fabienne Elie</cp:lastModifiedBy>
  <cp:revision>4</cp:revision>
  <cp:lastPrinted>2024-02-21T22:37:35Z</cp:lastPrinted>
  <dcterms:created xsi:type="dcterms:W3CDTF">2024-02-21T20:00:39Z</dcterms:created>
  <dcterms:modified xsi:type="dcterms:W3CDTF">2024-03-06T21:47:19Z</dcterms:modified>
</cp:coreProperties>
</file>