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51_E8B0AD9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54_1BE9DA05.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49_236AAC34.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46_33144AC.xml" ContentType="application/vnd.ms-powerpoint.comments+xml"/>
  <Override PartName="/ppt/notesSlides/notesSlide11.xml" ContentType="application/vnd.openxmlformats-officedocument.presentationml.notesSlide+xml"/>
  <Override PartName="/ppt/comments/modernComment_145_C9D8802C.xml" ContentType="application/vnd.ms-powerpoint.comments+xml"/>
  <Override PartName="/ppt/notesSlides/notesSlide12.xml" ContentType="application/vnd.openxmlformats-officedocument.presentationml.notesSlide+xml"/>
  <Override PartName="/ppt/comments/modernComment_155_41A3D5D9.xml" ContentType="application/vnd.ms-powerpoint.comments+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22"/>
  </p:notesMasterIdLst>
  <p:sldIdLst>
    <p:sldId id="257" r:id="rId6"/>
    <p:sldId id="260" r:id="rId7"/>
    <p:sldId id="261" r:id="rId8"/>
    <p:sldId id="336" r:id="rId9"/>
    <p:sldId id="338" r:id="rId10"/>
    <p:sldId id="337" r:id="rId11"/>
    <p:sldId id="335" r:id="rId12"/>
    <p:sldId id="334" r:id="rId13"/>
    <p:sldId id="340" r:id="rId14"/>
    <p:sldId id="330" r:id="rId15"/>
    <p:sldId id="329" r:id="rId16"/>
    <p:sldId id="327" r:id="rId17"/>
    <p:sldId id="326" r:id="rId18"/>
    <p:sldId id="325" r:id="rId19"/>
    <p:sldId id="341" r:id="rId20"/>
    <p:sldId id="339" r:id="rId21"/>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it Intro" id="{5F345ECE-AA84-40EC-B14F-F530C0AFB3C8}">
          <p14:sldIdLst>
            <p14:sldId id="257"/>
            <p14:sldId id="260"/>
            <p14:sldId id="261"/>
          </p14:sldIdLst>
        </p14:section>
        <p14:section name="Body" id="{1E891232-7482-4309-AE56-575E30A31F3F}">
          <p14:sldIdLst>
            <p14:sldId id="336"/>
            <p14:sldId id="338"/>
            <p14:sldId id="337"/>
            <p14:sldId id="335"/>
            <p14:sldId id="334"/>
            <p14:sldId id="340"/>
            <p14:sldId id="330"/>
            <p14:sldId id="329"/>
            <p14:sldId id="327"/>
            <p14:sldId id="326"/>
            <p14:sldId id="325"/>
            <p14:sldId id="341"/>
            <p14:sldId id="33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DCB2E-C571-0EA6-4E8B-786682A7B432}" name="Lisa Lewis" initials="LL" userId="S::lisa.lewis@cityofchicago.org::424d4bfe-a3cc-4f6c-819d-c8dde654c548" providerId="AD"/>
  <p188:author id="{B122C350-9CAA-B2C1-8F1E-6E4DF8B728EA}" name="Jim Horan" initials="JH" userId="S::jim.horan@cityofchicago.org::eafe0c95-0964-42d6-91f0-12521441a24d" providerId="AD"/>
  <p188:author id="{8C4A4C79-1CF7-4312-27CF-CE0EC83999B2}" name="Rima Alsammarae" initials="RA" userId="S::rima.alsammarae@cityofchicago.org::fa04aa54-baba-4742-a8b2-7d358f1505e0" providerId="AD"/>
  <p188:author id="{F3E9D0B9-839C-F637-7532-9C3DB73138EB}" name="Rima Alsammarae" initials="RA" userId="S::Rima.Alsammarae@cityofchicago.org::fa04aa54-baba-4742-a8b2-7d358f1505e0" providerId="AD"/>
  <p188:author id="{8E9F01E2-F86F-3B34-98ED-90435CC90B05}" name="Matt Stern" initials="MS" userId="S::Matt.Stern@cityofchicago.org::d09aebed-b095-482f-a0a7-8d12f808e319" providerId="AD"/>
  <p188:author id="{25DC2AEF-0A09-06F6-247E-8E1AD9C12E21}" name="Natasha Hamilton" initials="NH" userId="S::natasha.hamilton@cityofchicago.org::97229dbd-c203-4fdb-b302-c5d4aaf6d9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99"/>
    <a:srgbClr val="E4002B"/>
    <a:srgbClr val="41B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233A2-E7F6-7E1F-4256-634B15E496FA}" v="16" dt="2024-02-21T22:49:07.216"/>
    <p1510:client id="{6E37857E-6985-4458-B83C-DBB11CEC19AA}" v="149" vWet="151" dt="2024-02-21T22:24:25.261"/>
    <p1510:client id="{A2CAB618-3DD0-79CB-D072-BA95E771A74B}" v="2" dt="2024-02-21T20:29:40.401"/>
    <p1510:client id="{F60DA1F1-5738-6E8D-2C0B-62C07647AB76}" v="1" dt="2024-02-21T19:57:13.1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2" autoAdjust="0"/>
    <p:restoredTop sz="86410"/>
  </p:normalViewPr>
  <p:slideViewPr>
    <p:cSldViewPr snapToGrid="0">
      <p:cViewPr varScale="1">
        <p:scale>
          <a:sx n="86" d="100"/>
          <a:sy n="86" d="100"/>
        </p:scale>
        <p:origin x="156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0" d="100"/>
          <a:sy n="80" d="100"/>
        </p:scale>
        <p:origin x="400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8983934069131"/>
          <c:y val="3.4333428353524376E-2"/>
          <c:w val="0.60135964175039713"/>
          <c:h val="0.95803692090124803"/>
        </c:manualLayout>
      </c:layout>
      <c:doughnutChart>
        <c:varyColors val="1"/>
        <c:ser>
          <c:idx val="0"/>
          <c:order val="0"/>
          <c:tx>
            <c:strRef>
              <c:f>Sheet1!$B$1</c:f>
              <c:strCache>
                <c:ptCount val="1"/>
                <c:pt idx="0">
                  <c:v>Column1</c:v>
                </c:pt>
              </c:strCache>
            </c:strRef>
          </c:tx>
          <c:spPr>
            <a:solidFill>
              <a:srgbClr val="0092D1"/>
            </a:solidFill>
          </c:spPr>
          <c:dPt>
            <c:idx val="0"/>
            <c:bubble3D val="0"/>
            <c:spPr>
              <a:solidFill>
                <a:srgbClr val="0092D1"/>
              </a:solidFill>
              <a:ln w="19050">
                <a:noFill/>
              </a:ln>
              <a:effectLst/>
            </c:spPr>
            <c:extLst>
              <c:ext xmlns:c16="http://schemas.microsoft.com/office/drawing/2014/chart" uri="{C3380CC4-5D6E-409C-BE32-E72D297353CC}">
                <c16:uniqueId val="{00000001-4F2C-4E7C-A970-C54CDE7BBF68}"/>
              </c:ext>
            </c:extLst>
          </c:dPt>
          <c:dPt>
            <c:idx val="1"/>
            <c:bubble3D val="0"/>
            <c:spPr>
              <a:solidFill>
                <a:srgbClr val="47EDFF"/>
              </a:solidFill>
              <a:ln w="19050">
                <a:noFill/>
              </a:ln>
              <a:effectLst/>
            </c:spPr>
            <c:extLst>
              <c:ext xmlns:c16="http://schemas.microsoft.com/office/drawing/2014/chart" uri="{C3380CC4-5D6E-409C-BE32-E72D297353CC}">
                <c16:uniqueId val="{00000002-4F2C-4E7C-A970-C54CDE7BBF68}"/>
              </c:ext>
            </c:extLst>
          </c:dPt>
          <c:cat>
            <c:strRef>
              <c:f>Sheet1!$A$2:$A$3</c:f>
              <c:strCache>
                <c:ptCount val="2"/>
                <c:pt idx="0">
                  <c:v>Reno complete or underway</c:v>
                </c:pt>
                <c:pt idx="1">
                  <c:v>Application in review</c:v>
                </c:pt>
              </c:strCache>
            </c:strRef>
          </c:cat>
          <c:val>
            <c:numRef>
              <c:f>Sheet1!$B$2:$B$3</c:f>
              <c:numCache>
                <c:formatCode>General</c:formatCode>
                <c:ptCount val="2"/>
                <c:pt idx="0">
                  <c:v>312</c:v>
                </c:pt>
                <c:pt idx="1">
                  <c:v>101</c:v>
                </c:pt>
              </c:numCache>
            </c:numRef>
          </c:val>
          <c:extLst>
            <c:ext xmlns:c16="http://schemas.microsoft.com/office/drawing/2014/chart" uri="{C3380CC4-5D6E-409C-BE32-E72D297353CC}">
              <c16:uniqueId val="{00000000-4F2C-4E7C-A970-C54CDE7BBF6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0092D1"/>
            </a:solidFill>
            <a:ln>
              <a:noFill/>
            </a:ln>
          </c:spPr>
          <c:dPt>
            <c:idx val="0"/>
            <c:bubble3D val="0"/>
            <c:spPr>
              <a:solidFill>
                <a:srgbClr val="0092D1"/>
              </a:solidFill>
              <a:ln w="19050">
                <a:noFill/>
              </a:ln>
              <a:effectLst/>
            </c:spPr>
            <c:extLst>
              <c:ext xmlns:c16="http://schemas.microsoft.com/office/drawing/2014/chart" uri="{C3380CC4-5D6E-409C-BE32-E72D297353CC}">
                <c16:uniqueId val="{00000001-DA7A-41A7-A640-7580BF650341}"/>
              </c:ext>
            </c:extLst>
          </c:dPt>
          <c:dPt>
            <c:idx val="1"/>
            <c:bubble3D val="0"/>
            <c:spPr>
              <a:solidFill>
                <a:srgbClr val="41B6E6"/>
              </a:solidFill>
              <a:ln w="19050">
                <a:noFill/>
              </a:ln>
              <a:effectLst/>
            </c:spPr>
            <c:extLst>
              <c:ext xmlns:c16="http://schemas.microsoft.com/office/drawing/2014/chart" uri="{C3380CC4-5D6E-409C-BE32-E72D297353CC}">
                <c16:uniqueId val="{00000001-B975-4055-964F-54BAF3A9C55E}"/>
              </c:ext>
            </c:extLst>
          </c:dPt>
          <c:cat>
            <c:numRef>
              <c:f>Sheet1!$A$2:$A$3</c:f>
              <c:numCache>
                <c:formatCode>General</c:formatCode>
                <c:ptCount val="2"/>
              </c:numCache>
            </c:numRef>
          </c:cat>
          <c:val>
            <c:numRef>
              <c:f>Sheet1!$B$2:$B$3</c:f>
              <c:numCache>
                <c:formatCode>General</c:formatCode>
                <c:ptCount val="2"/>
                <c:pt idx="0">
                  <c:v>1345</c:v>
                </c:pt>
                <c:pt idx="1">
                  <c:v>670</c:v>
                </c:pt>
              </c:numCache>
            </c:numRef>
          </c:val>
          <c:extLst>
            <c:ext xmlns:c16="http://schemas.microsoft.com/office/drawing/2014/chart" uri="{C3380CC4-5D6E-409C-BE32-E72D297353CC}">
              <c16:uniqueId val="{00000000-B975-4055-964F-54BAF3A9C55E}"/>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45_C9D8802C.xml><?xml version="1.0" encoding="utf-8"?>
<p188:cmLst xmlns:a="http://schemas.openxmlformats.org/drawingml/2006/main" xmlns:r="http://schemas.openxmlformats.org/officeDocument/2006/relationships" xmlns:p188="http://schemas.microsoft.com/office/powerpoint/2018/8/main">
  <p188:cm id="{DB393A58-A778-4236-8364-78F98F8D5B78}" authorId="{8E9F01E2-F86F-3B34-98ED-90435CC90B05}" created="2023-12-04T17:31:43.333">
    <ac:txMkLst xmlns:ac="http://schemas.microsoft.com/office/drawing/2013/main/command">
      <pc:docMk xmlns:pc="http://schemas.microsoft.com/office/powerpoint/2013/main/command"/>
      <pc:sldMk xmlns:pc="http://schemas.microsoft.com/office/powerpoint/2013/main/command" cId="3386409004" sldId="325"/>
      <ac:spMk id="15" creationId="{F1785DFA-EE78-0EF2-7B8F-D44B223B4C1B}"/>
      <ac:txMk cp="14" len="1">
        <ac:context len="20" hash="4223392272"/>
      </ac:txMk>
    </ac:txMkLst>
    <p188:pos x="4278146" y="337590"/>
    <p188:txBody>
      <a:bodyPr/>
      <a:lstStyle/>
      <a:p>
        <a:r>
          <a:rPr lang="en-US"/>
          <a:t>Should be "target" or "goal" I think - should be consistent across all slides</a:t>
        </a:r>
      </a:p>
    </p188:txBody>
    <p188:extLst>
      <p:ext xmlns:p="http://schemas.openxmlformats.org/presentationml/2006/main" uri="{57CB4572-C831-44C2-8A1C-0ADB6CCDFE69}">
        <p223:reactions xmlns:p223="http://schemas.microsoft.com/office/powerpoint/2022/03/main">
          <p223:rxn type="👍">
            <p223:instance time="2023-12-04T21:00:34.090" authorId="{F3E9D0B9-839C-F637-7532-9C3DB73138EB}"/>
          </p223:rxn>
        </p223:reactions>
      </p:ext>
    </p188:extLst>
  </p188:cm>
  <p188:cm id="{5F63655B-C16B-4EA0-844E-AAF8ADAAD5E6}" authorId="{8E9F01E2-F86F-3B34-98ED-90435CC90B05}" created="2023-12-06T17:44:27.201">
    <pc:sldMkLst xmlns:pc="http://schemas.microsoft.com/office/powerpoint/2013/main/command">
      <pc:docMk/>
      <pc:sldMk cId="1503880344" sldId="286"/>
    </pc:sldMkLst>
    <p188:txBody>
      <a:bodyPr/>
      <a:lstStyle/>
      <a:p>
        <a:r>
          <a:rPr lang="en-US"/>
          <a:t>This number is now inclusive of HRP, Heat, and SARFS</a:t>
        </a:r>
      </a:p>
    </p188:txBody>
  </p188:cm>
</p188:cmLst>
</file>

<file path=ppt/comments/modernComment_146_33144AC.xml><?xml version="1.0" encoding="utf-8"?>
<p188:cmLst xmlns:a="http://schemas.openxmlformats.org/drawingml/2006/main" xmlns:r="http://schemas.openxmlformats.org/officeDocument/2006/relationships" xmlns:p188="http://schemas.microsoft.com/office/powerpoint/2018/8/main">
  <p188:cm id="{15FEEBFF-A95D-4BAB-B7B9-3BF463DCF5DF}" authorId="{8E9F01E2-F86F-3B34-98ED-90435CC90B05}" status="resolved" created="2023-11-30T19:01:27.726" complete="100000">
    <pc:sldMkLst xmlns:pc="http://schemas.microsoft.com/office/powerpoint/2013/main/command">
      <pc:docMk/>
      <pc:sldMk cId="2214846566" sldId="287"/>
    </pc:sldMkLst>
    <p188:replyLst>
      <p188:reply id="{B4819770-8F29-42D3-8082-9A7E0DD4644F}" authorId="{8C4A4C79-1CF7-4312-27CF-CE0EC83999B2}" created="2023-12-01T20:23:47.403">
        <p188:txBody>
          <a:bodyPr/>
          <a:lstStyle/>
          <a:p>
            <a:r>
              <a:rPr lang="en-US"/>
              <a:t>The risk then is that Jim doesn't reach the end due to time. I think it's better to start with the strongest info when people are a) still paying attention and b) Jim is guaranteed the time. Maybe we discuss this in our Monday meeting.</a:t>
            </a:r>
          </a:p>
        </p188:txBody>
      </p188:reply>
    </p188:replyLst>
    <p188:txBody>
      <a:bodyPr/>
      <a:lstStyle/>
      <a:p>
        <a:r>
          <a:rPr lang="en-US"/>
          <a:t>I am worried these outcomes feel very small. I don’t want the presentation to end on a "putter". What do we think about re-arranging the sections to end with the affordable rental pillar?</a:t>
        </a:r>
      </a:p>
    </p188:txBody>
  </p188:cm>
  <p188:cm id="{EBF6DD0B-12BC-47F5-890A-E7B114478CD2}" authorId="{F3E9D0B9-839C-F637-7532-9C3DB73138EB}" created="2023-12-04T16:34:47.864">
    <ac:deMkLst xmlns:ac="http://schemas.microsoft.com/office/drawing/2013/main/command">
      <pc:docMk xmlns:pc="http://schemas.microsoft.com/office/powerpoint/2013/main/command"/>
      <pc:sldMk xmlns:pc="http://schemas.microsoft.com/office/powerpoint/2013/main/command" cId="2214846566" sldId="287"/>
      <ac:spMk id="29" creationId="{55184B91-D784-21C5-81F6-2347761FA059}"/>
    </ac:deMkLst>
    <p188:replyLst>
      <p188:reply id="{40CBC2F5-66E5-45D5-85C8-17C9F231A57A}" authorId="{8E9F01E2-F86F-3B34-98ED-90435CC90B05}" created="2023-12-04T17:11:58.586">
        <p188:txBody>
          <a:bodyPr/>
          <a:lstStyle/>
          <a:p>
            <a:r>
              <a:rPr lang="en-US"/>
              <a:t>Email sent</a:t>
            </a:r>
          </a:p>
        </p188:txBody>
      </p188:reply>
      <p188:reply id="{EFEE3DBB-597E-4547-A28B-F03965E01C5C}" authorId="{8E9F01E2-F86F-3B34-98ED-90435CC90B05}" created="2023-12-06T16:01:15.943">
        <p188:txBody>
          <a:bodyPr/>
          <a:lstStyle/>
          <a:p>
            <a:r>
              <a:rPr lang="en-US"/>
              <a:t>Outcomes updated, awaiting goals</a:t>
            </a:r>
          </a:p>
        </p188:txBody>
      </p188:reply>
      <p188:reply id="{75B81A89-F7A0-4D5A-91B1-55FA480929F3}" authorId="{8C4A4C79-1CF7-4312-27CF-CE0EC83999B2}" created="2023-12-06T16:53:05.216">
        <p188:txBody>
          <a:bodyPr/>
          <a:lstStyle/>
          <a:p>
            <a:r>
              <a:rPr lang="en-US"/>
              <a:t>INCOMPLETE</a:t>
            </a:r>
          </a:p>
        </p188:txBody>
      </p188:reply>
      <p188:reply id="{CE93D52D-0379-4C73-BEBE-EC3903EB1523}" authorId="{8E9F01E2-F86F-3B34-98ED-90435CC90B05}" created="2023-12-06T18:11:27.976">
        <p188:txBody>
          <a:bodyPr/>
          <a:lstStyle/>
          <a:p>
            <a:r>
              <a:rPr lang="en-US"/>
              <a:t>[@Rima Alsammarae]  I suggest adding 100 vacant lots approved for home construction by council (CL4WF, across 6 apps/developers) and leaving the other two goals as is. They came from Irma.</a:t>
            </a:r>
          </a:p>
        </p188:txBody>
      </p188:reply>
    </p188:replyLst>
    <p188:txBody>
      <a:bodyPr/>
      <a:lstStyle/>
      <a:p>
        <a:r>
          <a:rPr lang="en-US"/>
          <a:t>[@Matt Stern] talk to Whitni</a:t>
        </a:r>
      </a:p>
    </p188:txBody>
  </p188:cm>
</p188:cmLst>
</file>

<file path=ppt/comments/modernComment_149_236AAC34.xml><?xml version="1.0" encoding="utf-8"?>
<p188:cmLst xmlns:a="http://schemas.openxmlformats.org/drawingml/2006/main" xmlns:r="http://schemas.openxmlformats.org/officeDocument/2006/relationships" xmlns:p188="http://schemas.microsoft.com/office/powerpoint/2018/8/main">
  <p188:cm id="{E40F9D48-51F9-4294-9738-4873B933E0E2}" authorId="{8E9F01E2-F86F-3B34-98ED-90435CC90B05}" status="resolved" created="2023-11-30T18:08:15.539" complete="100000">
    <ac:txMkLst xmlns:ac="http://schemas.microsoft.com/office/drawing/2013/main/command">
      <pc:docMk xmlns:pc="http://schemas.microsoft.com/office/powerpoint/2013/main/command"/>
      <pc:sldMk xmlns:pc="http://schemas.microsoft.com/office/powerpoint/2013/main/command" cId="1462954772" sldId="283"/>
      <ac:spMk id="58" creationId="{DD28F381-D27D-7179-F221-A66073BEF1A2}"/>
      <ac:txMk cp="0" len="42">
        <ac:context len="43" hash="966809384"/>
      </ac:txMk>
    </ac:txMkLst>
    <p188:txBody>
      <a:bodyPr/>
      <a:lstStyle/>
      <a:p>
        <a:r>
          <a:rPr lang="en-US"/>
          <a:t># pending decision re 2023 QAP</a:t>
        </a:r>
      </a:p>
    </p188:txBody>
  </p188:cm>
  <p188:cm id="{1A7138F1-A34C-44A7-B387-3B8DC0D85D18}" authorId="{8E9F01E2-F86F-3B34-98ED-90435CC90B05}" status="resolved" created="2023-11-30T18:09:11.256" complete="100000">
    <ac:txMkLst xmlns:ac="http://schemas.microsoft.com/office/drawing/2013/main/command">
      <pc:docMk xmlns:pc="http://schemas.microsoft.com/office/powerpoint/2013/main/command"/>
      <pc:sldMk xmlns:pc="http://schemas.microsoft.com/office/powerpoint/2013/main/command" cId="594193460" sldId="329"/>
      <ac:spMk id="6" creationId="{FCD92AB8-9110-28B0-F942-206DBD39A7A4}"/>
      <ac:txMk cp="0" len="47">
        <ac:context len="48" hash="3031301197"/>
      </ac:txMk>
    </ac:txMkLst>
    <p188:pos x="2068015" y="339316"/>
    <p188:txBody>
      <a:bodyPr/>
      <a:lstStyle/>
      <a:p>
        <a:r>
          <a:rPr lang="en-US"/>
          <a:t>Suggest "Implemented new policies to increase and track BIPOC participation"</a:t>
        </a:r>
      </a:p>
    </p188:txBody>
  </p188:cm>
  <p188:cm id="{F156E07B-B33A-4EB6-B8F2-36BBFBCFEE80}" authorId="{8E9F01E2-F86F-3B34-98ED-90435CC90B05}" status="resolved" created="2023-11-30T18:11:05.641" complete="100000">
    <ac:txMkLst xmlns:ac="http://schemas.microsoft.com/office/drawing/2013/main/command">
      <pc:docMk xmlns:pc="http://schemas.microsoft.com/office/powerpoint/2013/main/command"/>
      <pc:sldMk xmlns:pc="http://schemas.microsoft.com/office/powerpoint/2013/main/command" cId="1462954772" sldId="283"/>
      <ac:spMk id="48" creationId="{48097544-3B69-653F-5183-BEEBB663D5DE}"/>
      <ac:txMk cp="0" len="10">
        <ac:context len="11" hash="3636032651"/>
      </ac:txMk>
    </ac:txMkLst>
    <p188:replyLst>
      <p188:reply id="{AD46B450-1DC1-46F6-969A-5F628A1E1F15}" authorId="{8C4A4C79-1CF7-4312-27CF-CE0EC83999B2}" created="2023-12-01T20:08:59.986">
        <p188:txBody>
          <a:bodyPr/>
          <a:lstStyle/>
          <a:p>
            <a:r>
              <a:rPr lang="en-US"/>
              <a:t>It didn't save. I have to redo it</a:t>
            </a:r>
          </a:p>
        </p188:txBody>
      </p188:reply>
    </p188:replyLst>
    <p188:txBody>
      <a:bodyPr/>
      <a:lstStyle/>
      <a:p>
        <a:r>
          <a:rPr lang="en-US"/>
          <a:t>Template tweaks made to pillar 1 have not yet been reflected in pillars 2 and 3</a:t>
        </a:r>
      </a:p>
    </p188:txBody>
    <p188:extLst>
      <p:ext xmlns:p="http://schemas.openxmlformats.org/presentationml/2006/main" uri="{57CB4572-C831-44C2-8A1C-0ADB6CCDFE69}">
        <p223:reactions xmlns:p223="http://schemas.microsoft.com/office/powerpoint/2022/03/main">
          <p223:rxn type="👍">
            <p223:instance time="2023-12-04T16:26:47.485" authorId="{F3E9D0B9-839C-F637-7532-9C3DB73138EB}"/>
          </p223:rxn>
        </p223:reactions>
      </p:ext>
    </p188:extLst>
  </p188:cm>
  <p188:cm id="{903CCEE1-3AC6-47A8-9002-9420A2BCF237}" authorId="{8E9F01E2-F86F-3B34-98ED-90435CC90B05}" created="2023-12-04T16:54:57.970">
    <ac:txMkLst xmlns:ac="http://schemas.microsoft.com/office/drawing/2013/main/command">
      <pc:docMk xmlns:pc="http://schemas.microsoft.com/office/powerpoint/2013/main/command"/>
      <pc:sldMk xmlns:pc="http://schemas.microsoft.com/office/powerpoint/2013/main/command" cId="594193460" sldId="329"/>
      <ac:spMk id="43" creationId="{DD28F381-D27D-7179-F221-A66073BEF1A2}"/>
      <ac:txMk cp="15" len="2">
        <ac:context len="51" hash="2216642145"/>
      </ac:txMk>
    </ac:txMkLst>
    <p188:pos x="2669772" y="164514"/>
    <p188:txBody>
      <a:bodyPr/>
      <a:lstStyle/>
      <a:p>
        <a:r>
          <a:rPr lang="en-US"/>
          <a:t>1460 units</a:t>
        </a:r>
      </a:p>
    </p188:txBody>
    <p188:extLst>
      <p:ext xmlns:p="http://schemas.openxmlformats.org/presentationml/2006/main" uri="{57CB4572-C831-44C2-8A1C-0ADB6CCDFE69}">
        <p223:reactions xmlns:p223="http://schemas.microsoft.com/office/powerpoint/2022/03/main">
          <p223:rxn type="👍">
            <p223:instance time="2023-12-04T20:59:07.013" authorId="{F3E9D0B9-839C-F637-7532-9C3DB73138EB}"/>
          </p223:rxn>
        </p223:reactions>
      </p:ext>
    </p188:extLst>
  </p188:cm>
</p188:cmLst>
</file>

<file path=ppt/comments/modernComment_151_E8B0AD96.xml><?xml version="1.0" encoding="utf-8"?>
<p188:cmLst xmlns:a="http://schemas.openxmlformats.org/drawingml/2006/main" xmlns:r="http://schemas.openxmlformats.org/officeDocument/2006/relationships" xmlns:p188="http://schemas.microsoft.com/office/powerpoint/2018/8/main">
  <p188:cm id="{EE5C6033-2133-42F5-A5BD-7BFE77D8D388}" authorId="{8E9F01E2-F86F-3B34-98ED-90435CC90B05}" created="2023-12-01T17:39:07.453">
    <ac:deMkLst xmlns:ac="http://schemas.microsoft.com/office/drawing/2013/main/command">
      <pc:docMk xmlns:pc="http://schemas.microsoft.com/office/powerpoint/2013/main/command"/>
      <pc:sldMk xmlns:pc="http://schemas.microsoft.com/office/powerpoint/2013/main/command" cId="3198769455" sldId="275"/>
      <ac:spMk id="34" creationId="{7F58A2AE-BD88-3686-DA47-A0E6644AE49D}"/>
    </ac:deMkLst>
    <p188:txBody>
      <a:bodyPr/>
      <a:lstStyle/>
      <a:p>
        <a:r>
          <a:rPr lang="en-US"/>
          <a:t>For the record, 2,015 Tamra's Multifamily Pipeline + 312  SRO PLF +473  TBI Multifamily = 2,800</a:t>
        </a:r>
      </a:p>
    </p188:txBody>
  </p188:cm>
  <p188:cm id="{033D0378-E56A-4E9F-AF7D-B55E694AAF56}" authorId="{8E9F01E2-F86F-3B34-98ED-90435CC90B05}" created="2023-12-01T17:45:05.546">
    <ac:deMkLst xmlns:ac="http://schemas.microsoft.com/office/drawing/2013/main/command">
      <pc:docMk xmlns:pc="http://schemas.microsoft.com/office/powerpoint/2013/main/command"/>
      <pc:sldMk xmlns:pc="http://schemas.microsoft.com/office/powerpoint/2013/main/command" cId="3198769455" sldId="275"/>
      <ac:spMk id="75" creationId="{D3CA847E-2F52-4203-0F11-7236034C2055}"/>
    </ac:deMkLst>
    <p188:txBody>
      <a:bodyPr/>
      <a:lstStyle/>
      <a:p>
        <a:r>
          <a:rPr lang="en-US"/>
          <a:t>For the record, 73 TBI SF + 69 Rebuild + 83 CL4WF + 100 Reclaiming = 325</a:t>
        </a:r>
      </a:p>
    </p188:txBody>
  </p188:cm>
  <p188:cm id="{53C8A32B-B801-4F3F-AD39-254A48CD29A8}" authorId="{8E9F01E2-F86F-3B34-98ED-90435CC90B05}" created="2023-12-01T17:47:06.351">
    <ac:txMkLst xmlns:ac="http://schemas.microsoft.com/office/drawing/2013/main/command">
      <pc:docMk xmlns:pc="http://schemas.microsoft.com/office/powerpoint/2013/main/command"/>
      <pc:sldMk xmlns:pc="http://schemas.microsoft.com/office/powerpoint/2013/main/command" cId="3903892886" sldId="337"/>
      <ac:spMk id="76" creationId="{8DAEBC3A-5BC5-6998-CE82-34A703C0945A}"/>
      <ac:txMk cp="0" len="25">
        <ac:context len="26" hash="200884507"/>
      </ac:txMk>
    </ac:txMkLst>
    <p188:pos x="4909625" y="332808"/>
    <p188:replyLst/>
    <p188:txBody>
      <a:bodyPr/>
      <a:lstStyle/>
      <a:p>
        <a:r>
          <a:rPr lang="en-US"/>
          <a:t>For the record, 26 purchase price assistance + 160 HRP + 110 Heat + 72 SARFS = 368</a:t>
        </a:r>
      </a:p>
    </p188:txBody>
  </p188:cm>
  <p188:cm id="{5815E028-0A19-4419-82EC-0AAC8090F5E2}" authorId="{8E9F01E2-F86F-3B34-98ED-90435CC90B05}" created="2023-12-01T17:55:37.527">
    <pc:sldMkLst xmlns:pc="http://schemas.microsoft.com/office/powerpoint/2013/main/command">
      <pc:docMk/>
      <pc:sldMk cId="3198769455" sldId="275"/>
    </pc:sldMkLst>
    <p188:txBody>
      <a:bodyPr/>
      <a:lstStyle/>
      <a:p>
        <a:r>
          <a:rPr lang="en-US"/>
          <a:t>[@Rima Alsammarae] after we review this slide with Jim, if he's happier with the way programs are bucketed, it may be worth revisiting the sizes of the circles so they are at least marginally scaled to the number inside them</a:t>
        </a:r>
      </a:p>
    </p188:txBody>
  </p188:cm>
</p188:cmLst>
</file>

<file path=ppt/comments/modernComment_154_1BE9DA05.xml><?xml version="1.0" encoding="utf-8"?>
<p188:cmLst xmlns:a="http://schemas.openxmlformats.org/drawingml/2006/main" xmlns:r="http://schemas.openxmlformats.org/officeDocument/2006/relationships" xmlns:p188="http://schemas.microsoft.com/office/powerpoint/2018/8/main">
  <p188:cm id="{ADFB99D6-8B6A-45E9-A255-B70B52C945BC}" authorId="{8E9F01E2-F86F-3B34-98ED-90435CC90B05}" status="resolved" created="2023-11-29T19:54:39.243" complete="100000">
    <ac:txMkLst xmlns:ac="http://schemas.microsoft.com/office/drawing/2013/main/command">
      <pc:docMk xmlns:pc="http://schemas.microsoft.com/office/powerpoint/2013/main/command"/>
      <pc:sldMk xmlns:pc="http://schemas.microsoft.com/office/powerpoint/2013/main/command" cId="468310533" sldId="340"/>
      <ac:spMk id="31" creationId="{F0EBF874-57BA-E977-4404-2628D22121D4}"/>
      <ac:txMk cp="0" len="91">
        <ac:context len="92" hash="819891283"/>
      </ac:txMk>
    </ac:txMkLst>
    <p188:pos x="16215444" y="341747"/>
    <p188:replyLst>
      <p188:reply id="{3D161053-D90F-4376-858F-A06FC1433973}" authorId="{8C4A4C79-1CF7-4312-27CF-CE0EC83999B2}" created="2023-11-30T16:13:33.670">
        <p188:txBody>
          <a:bodyPr/>
          <a:lstStyle/>
          <a:p>
            <a:r>
              <a:rPr lang="en-US"/>
              <a:t>done</a:t>
            </a:r>
          </a:p>
        </p188:txBody>
      </p188:reply>
    </p188:replyLst>
    <p188:txBody>
      <a:bodyPr/>
      <a:lstStyle/>
      <a:p>
        <a:r>
          <a:rPr lang="en-US"/>
          <a:t>FYI I shortened the concept sentence, you may want to shrink the size of the bar</a:t>
        </a:r>
      </a:p>
    </p188:txBody>
  </p188:cm>
  <p188:cm id="{FCAAFB78-428D-4AE4-BE6B-BBBB841372C6}" authorId="{8E9F01E2-F86F-3B34-98ED-90435CC90B05}" status="resolved" created="2023-11-29T19:55:55.857" complete="100000">
    <ac:deMkLst xmlns:ac="http://schemas.microsoft.com/office/drawing/2013/main/command">
      <pc:docMk xmlns:pc="http://schemas.microsoft.com/office/powerpoint/2013/main/command"/>
      <pc:sldMk xmlns:pc="http://schemas.microsoft.com/office/powerpoint/2013/main/command" cId="0" sldId="256"/>
      <ac:spMk id="18" creationId="{573DDE41-EB0B-405D-029B-4B4AAB7794B2}"/>
    </ac:deMkLst>
    <p188:replyLst>
      <p188:reply id="{AC53A9D9-CBAA-4EAD-B47A-507311BBB5A8}" authorId="{8C4A4C79-1CF7-4312-27CF-CE0EC83999B2}" created="2023-11-30T16:13:26.701">
        <p188:txBody>
          <a:bodyPr/>
          <a:lstStyle/>
          <a:p>
            <a:r>
              <a:rPr lang="en-US"/>
              <a:t>done</a:t>
            </a:r>
          </a:p>
        </p188:txBody>
      </p188:reply>
    </p188:replyLst>
    <p188:txBody>
      <a:bodyPr/>
      <a:lstStyle/>
      <a:p>
        <a:r>
          <a:rPr lang="en-US"/>
          <a:t>Suggest moving "complete the preservation of" goal to first position, then secure more $, then add more $ to pipeline</a:t>
        </a:r>
      </a:p>
    </p188:txBody>
  </p188:cm>
  <p188:cm id="{5971D550-2E7A-4972-BBF8-5AE6FB55DA02}" authorId="{8E9F01E2-F86F-3B34-98ED-90435CC90B05}" status="resolved" created="2023-11-29T19:58:41.622" complete="100000">
    <ac:deMkLst xmlns:ac="http://schemas.microsoft.com/office/drawing/2013/main/command">
      <pc:docMk xmlns:pc="http://schemas.microsoft.com/office/powerpoint/2013/main/command"/>
      <pc:sldMk xmlns:pc="http://schemas.microsoft.com/office/powerpoint/2013/main/command" cId="0" sldId="256"/>
      <ac:spMk id="33" creationId="{48097544-3B69-653F-5183-BEEBB663D5DE}"/>
    </ac:deMkLst>
    <p188:replyLst>
      <p188:reply id="{D81862E6-0758-49DD-9CCD-E2C96FAC1BD9}" authorId="{8C4A4C79-1CF7-4312-27CF-CE0EC83999B2}" created="2023-11-30T16:02:25.099">
        <p188:txBody>
          <a:bodyPr/>
          <a:lstStyle/>
          <a:p>
            <a:r>
              <a:rPr lang="en-US"/>
              <a:t>I've adjusted accordingly</a:t>
            </a:r>
          </a:p>
        </p188:txBody>
      </p188:reply>
      <p188:reply id="{F9923F3B-7C09-4460-B9A9-6E1751A75B4C}" authorId="{8C4A4C79-1CF7-4312-27CF-CE0EC83999B2}" created="2023-12-04T16:20:51.344">
        <p188:txBody>
          <a:bodyPr/>
          <a:lstStyle/>
          <a:p>
            <a:r>
              <a:rPr lang="en-US"/>
              <a:t>[@Matt Stern] double check numbers</a:t>
            </a:r>
          </a:p>
        </p188:txBody>
        <p188:extLst>
          <p:ext xmlns:p="http://schemas.openxmlformats.org/presentationml/2006/main" uri="{57CB4572-C831-44C2-8A1C-0ADB6CCDFE69}">
            <p223:reactions xmlns:p223="http://schemas.microsoft.com/office/powerpoint/2022/03/main">
              <p223:rxn type="👍">
                <p223:instance time="2023-12-04T17:16:37.478" authorId="{8E9F01E2-F86F-3B34-98ED-90435CC90B05}"/>
              </p223:rxn>
            </p223:reactions>
          </p:ext>
        </p188:extLst>
      </p188:reply>
    </p188:replyLst>
    <p188:txBody>
      <a:bodyPr/>
      <a:lstStyle/>
      <a:p>
        <a:r>
          <a:rPr lang="en-US"/>
          <a:t>Overall feedback on this template: I worry the eye is drawn to the 2024 goals due to interesting font (big shoulders), font size, and graphic work, when IMO the eye should first go to the program title  and 2023 outcomes. Suggest modifying fonts/colors/"thickness" of donut accordingly.</a:t>
        </a:r>
      </a:p>
    </p188:txBody>
  </p188:cm>
  <p188:cm id="{6AAECE30-ED56-4742-ABA6-80286E68F6BC}" authorId="{8E9F01E2-F86F-3B34-98ED-90435CC90B05}" created="2023-12-06T17:28:55.463">
    <pc:sldMkLst xmlns:pc="http://schemas.microsoft.com/office/powerpoint/2013/main/command">
      <pc:docMk/>
      <pc:sldMk cId="0" sldId="256"/>
    </pc:sldMkLst>
    <p188:txBody>
      <a:bodyPr/>
      <a:lstStyle/>
      <a:p>
        <a:r>
          <a:rPr lang="en-US"/>
          <a:t>Pending racial equity goal. See email to Michelle &amp; Esthre</a:t>
        </a:r>
      </a:p>
    </p188:txBody>
  </p188:cm>
</p188:cmLst>
</file>

<file path=ppt/comments/modernComment_155_41A3D5D9.xml><?xml version="1.0" encoding="utf-8"?>
<p188:cmLst xmlns:a="http://schemas.openxmlformats.org/drawingml/2006/main" xmlns:r="http://schemas.openxmlformats.org/officeDocument/2006/relationships" xmlns:p188="http://schemas.microsoft.com/office/powerpoint/2018/8/main">
  <p188:cm id="{34A6610C-3CF4-4EA7-B243-4A7473284F6C}" authorId="{8E9F01E2-F86F-3B34-98ED-90435CC90B05}" status="resolved" created="2023-11-30T19:02:22.497" complete="100000">
    <pc:sldMkLst xmlns:pc="http://schemas.microsoft.com/office/powerpoint/2013/main/command">
      <pc:docMk/>
      <pc:sldMk cId="266407044" sldId="288"/>
    </pc:sldMkLst>
    <p188:txBody>
      <a:bodyPr/>
      <a:lstStyle/>
      <a:p>
        <a:r>
          <a:rPr lang="en-US"/>
          <a:t>For what its worth, this design does not associate the 6 pillar activities with the pillars. Missing opportunity to use colors or images to connect them visually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F871BC9-57A7-9048-A672-C65CBBC130E9}" type="datetimeFigureOut">
              <a:rPr lang="en-US" smtClean="0"/>
              <a:t>3/6/2024</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6B0811A6-0812-A147-80C3-A325C8200C0F}" type="slidenum">
              <a:rPr lang="en-US" smtClean="0"/>
              <a:t>‹#›</a:t>
            </a:fld>
            <a:endParaRPr lang="en-US"/>
          </a:p>
        </p:txBody>
      </p:sp>
    </p:spTree>
    <p:extLst>
      <p:ext uri="{BB962C8B-B14F-4D97-AF65-F5344CB8AC3E}">
        <p14:creationId xmlns:p14="http://schemas.microsoft.com/office/powerpoint/2010/main" val="377953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1"/>
            <a:ext cx="5486400" cy="4068529"/>
          </a:xfrm>
        </p:spPr>
        <p:txBody>
          <a:bodyPr/>
          <a:lstStyle/>
          <a:p>
            <a:pPr marL="0" marR="0">
              <a:lnSpc>
                <a:spcPct val="107000"/>
              </a:lnSpc>
              <a:spcBef>
                <a:spcPts val="0"/>
              </a:spcBef>
              <a:spcAft>
                <a:spcPts val="800"/>
              </a:spcAft>
            </a:pPr>
            <a:r>
              <a:rPr lang="en-US" dirty="0">
                <a:effectLst/>
                <a:latin typeface="Gadugi" panose="020B0502040204020203" pitchFamily="34" charset="0"/>
                <a:ea typeface="system-ui"/>
                <a:cs typeface="system-ui"/>
              </a:rPr>
              <a:t>Good morning,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Gadugi" panose="020B0502040204020203" pitchFamily="34" charset="0"/>
                <a:ea typeface="system-ui"/>
                <a:cs typeface="system-ui"/>
              </a:rPr>
              <a:t>It is with great pleasure that I welcome you today’s Construction Summit hosted by our colleagues in the Department of Procurement Services.  Today, we come together to promote construction opportunities in our respective departments and DOH is excited to share what we have to offer.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Gadugi"/>
                <a:ea typeface="system-ui"/>
                <a:cs typeface="system-ui"/>
              </a:rPr>
              <a:t>Generally, the Department of Housing has made remarkable strides toward building better, stronger, and safer neighborhoods across the City.</a:t>
            </a:r>
            <a:endParaRPr lang="en-US" dirty="0">
              <a:effectLst/>
              <a:latin typeface="Gadug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Gadugi" panose="020B0502040204020203" pitchFamily="34" charset="0"/>
                <a:ea typeface="system-ui"/>
                <a:cs typeface="system-ui"/>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Gadugi" panose="020B0502040204020203" pitchFamily="34" charset="0"/>
                <a:ea typeface="system-ui"/>
                <a:cs typeface="system-ui"/>
              </a:rPr>
              <a:t>Our efforts are aligned with the vision of Mayor Brandon Johnson, who envisions a Chicago that stands as a testament to resilience, community, and prosperity. His commitment to the well-being of our neighborhoods has been an unwavering force, and we are grateful for his leadership.</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Gadugi" panose="020B0502040204020203" pitchFamily="34" charset="0"/>
                <a:ea typeface="system-ui"/>
                <a:cs typeface="system-ui"/>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B0811A6-0812-A147-80C3-A325C8200C0F}" type="slidenum">
              <a:rPr lang="en-US" smtClean="0"/>
              <a:t>4</a:t>
            </a:fld>
            <a:endParaRPr lang="en-US"/>
          </a:p>
        </p:txBody>
      </p:sp>
    </p:spTree>
    <p:extLst>
      <p:ext uri="{BB962C8B-B14F-4D97-AF65-F5344CB8AC3E}">
        <p14:creationId xmlns:p14="http://schemas.microsoft.com/office/powerpoint/2010/main" val="2647942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000" b="1" u="sng" dirty="0">
                <a:effectLst/>
                <a:latin typeface="Gadugi" panose="020B0502040204020203" pitchFamily="34" charset="0"/>
                <a:ea typeface="system-ui"/>
                <a:cs typeface="system-ui"/>
              </a:rPr>
              <a:t>Affordable Homeownership</a:t>
            </a:r>
            <a:r>
              <a:rPr lang="en-US" sz="2000" dirty="0">
                <a:effectLst/>
                <a:latin typeface="Gadugi" panose="020B0502040204020203" pitchFamily="34" charset="0"/>
                <a:ea typeface="system-ui"/>
                <a:cs typeface="system-ui"/>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228600" algn="l"/>
              </a:tabLst>
            </a:pPr>
            <a:r>
              <a:rPr lang="en-US" sz="1200" dirty="0">
                <a:solidFill>
                  <a:srgbClr val="000000"/>
                </a:solidFill>
                <a:effectLst/>
                <a:latin typeface="Gadugi" panose="020B0502040204020203" pitchFamily="34" charset="0"/>
                <a:ea typeface="Times New Roman" panose="02020603050405020304" pitchFamily="18" charset="0"/>
                <a:cs typeface="Calibri" panose="020F0502020204030204" pitchFamily="34" charset="0"/>
              </a:rPr>
              <a:t>Developers can access opportunities to build single family homes by applying through the Chi Block Builder Platform during open rounds.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228600" algn="l"/>
              </a:tabLst>
            </a:pPr>
            <a:r>
              <a:rPr lang="en-US" sz="1200" dirty="0">
                <a:solidFill>
                  <a:srgbClr val="000000"/>
                </a:solidFill>
                <a:effectLst/>
                <a:latin typeface="Gadugi" panose="020B0502040204020203" pitchFamily="34" charset="0"/>
                <a:ea typeface="Times New Roman" panose="02020603050405020304" pitchFamily="18" charset="0"/>
                <a:cs typeface="Calibri" panose="020F0502020204030204" pitchFamily="34" charset="0"/>
              </a:rPr>
              <a:t>There must be evidence of a developer’s financial capacity and ability to obtain project financing.  They must also show proven depth and quality of experience in successfully developing residential buildings in the community where the selected development is located, or in a community with similar market characteristics.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200" dirty="0">
                <a:solidFill>
                  <a:srgbClr val="000000"/>
                </a:solidFill>
                <a:effectLst/>
                <a:latin typeface="Gadugi" panose="020B0502040204020203" pitchFamily="34" charset="0"/>
                <a:ea typeface="Times New Roman" panose="02020603050405020304" pitchFamily="18" charset="0"/>
                <a:cs typeface="Calibri" panose="020F0502020204030204" pitchFamily="34" charset="0"/>
              </a:rPr>
              <a:t>Construction opportunities are available with the development teams once selected.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32888F1-4D03-4FC4-BB6C-E08BA97D8A27}" type="slidenum">
              <a:rPr lang="en-US" smtClean="0"/>
              <a:t>13</a:t>
            </a:fld>
            <a:endParaRPr lang="en-US"/>
          </a:p>
        </p:txBody>
      </p:sp>
    </p:spTree>
    <p:extLst>
      <p:ext uri="{BB962C8B-B14F-4D97-AF65-F5344CB8AC3E}">
        <p14:creationId xmlns:p14="http://schemas.microsoft.com/office/powerpoint/2010/main" val="1994032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u="sng" dirty="0">
                <a:effectLst/>
                <a:latin typeface="Gadugi" panose="020B0502040204020203" pitchFamily="34" charset="0"/>
                <a:ea typeface="system-ui"/>
                <a:cs typeface="system-ui"/>
              </a:rPr>
              <a:t>Home repair program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Gadugi" panose="020B0502040204020203" pitchFamily="34" charset="0"/>
                <a:ea typeface="system-ui"/>
                <a:cs typeface="system-ui"/>
              </a:rPr>
              <a:t>Formerly known as the Roof and Porch Repair Program, the Home Repair Program (HRP) provides grants to income-eligible homeowners for improvements to their roof or porch. By providing this necessary support, the City helps Chicagoans maintain safe and comfortable living conditions and avoid displacement.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Gadugi" panose="020B0502040204020203" pitchFamily="34" charset="0"/>
                <a:ea typeface="system-ui"/>
                <a:cs typeface="system-ui"/>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Gadugi" panose="020B0502040204020203" pitchFamily="34" charset="0"/>
                <a:ea typeface="system-ui"/>
                <a:cs typeface="system-ui"/>
              </a:rPr>
              <a:t>Additionally, the repairs are completed by contractors hired by DOH and/or its delegate agencies. We switched our sourcing strategy a few years ago to specifically increase the for small, historically under-utilized businesses to align with the department's racial equity goals and to provide an additional vehicle for stimulating generational wealth.  Last year we awarded HRP work to two additional delegate agencies and five general contractors that are Black, Indigenous, and People of Color (BIPOC).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effectLst/>
                <a:latin typeface="Gadugi" panose="020B0502040204020203" pitchFamily="34" charset="0"/>
                <a:ea typeface="system-ui"/>
                <a:cs typeface="system-ui"/>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fontAlgn="base">
              <a:buFont typeface="Calibri"/>
              <a:buChar char="-"/>
            </a:pPr>
            <a:endParaRPr lang="en-US" dirty="0">
              <a:solidFill>
                <a:srgbClr val="000000"/>
              </a:solidFill>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732888F1-4D03-4FC4-BB6C-E08BA97D8A27}" type="slidenum">
              <a:rPr lang="en-US" smtClean="0"/>
              <a:t>14</a:t>
            </a:fld>
            <a:endParaRPr lang="en-US" dirty="0"/>
          </a:p>
        </p:txBody>
      </p:sp>
    </p:spTree>
    <p:extLst>
      <p:ext uri="{BB962C8B-B14F-4D97-AF65-F5344CB8AC3E}">
        <p14:creationId xmlns:p14="http://schemas.microsoft.com/office/powerpoint/2010/main" val="300658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a:t>
            </a:r>
            <a:r>
              <a:rPr lang="en-US"/>
              <a:t>Secure funds to continue and expand the SRO Preservation Loan Fund Pilot Program</a:t>
            </a:r>
          </a:p>
          <a:p>
            <a:r>
              <a:rPr lang="en-US" b="1">
                <a:cs typeface="Calibri"/>
              </a:rPr>
              <a:t>2. </a:t>
            </a:r>
            <a:r>
              <a:rPr lang="en-US"/>
              <a:t>Transition over 300 congregate shelter beds via the Non-Congregate Shelter program</a:t>
            </a:r>
          </a:p>
          <a:p>
            <a:r>
              <a:rPr lang="en-US">
                <a:cs typeface="Calibri"/>
              </a:rPr>
              <a:t>3. </a:t>
            </a:r>
            <a:r>
              <a:rPr lang="en-US"/>
              <a:t>Select and announce next round of affordable rental projects</a:t>
            </a:r>
          </a:p>
          <a:p>
            <a:r>
              <a:rPr lang="en-US">
                <a:cs typeface="Calibri"/>
              </a:rPr>
              <a:t>4. </a:t>
            </a:r>
            <a:r>
              <a:rPr lang="en-US"/>
              <a:t>Stand up the Mayor’s Green Social Housing revolving loan fund</a:t>
            </a:r>
          </a:p>
          <a:p>
            <a:r>
              <a:rPr lang="en-US">
                <a:cs typeface="Calibri"/>
              </a:rPr>
              <a:t>5. </a:t>
            </a:r>
            <a:r>
              <a:rPr lang="en-US"/>
              <a:t>Launch Chi-Mortgage, a new mortgage assistance grant</a:t>
            </a:r>
          </a:p>
          <a:p>
            <a:r>
              <a:rPr lang="en-US">
                <a:cs typeface="Calibri"/>
              </a:rPr>
              <a:t>6. </a:t>
            </a:r>
            <a:r>
              <a:rPr lang="en-US"/>
              <a:t>Expand Rebuild with $20M of state funding</a:t>
            </a:r>
          </a:p>
          <a:p>
            <a:endParaRPr lang="en-US">
              <a:cs typeface="Calibri"/>
            </a:endParaRPr>
          </a:p>
          <a:p>
            <a:endParaRPr lang="en-US">
              <a:cs typeface="Calibri"/>
            </a:endParaRPr>
          </a:p>
          <a:p>
            <a:endParaRPr lang="en-US">
              <a:cs typeface="Calibri"/>
            </a:endParaRPr>
          </a:p>
          <a:p>
            <a:endParaRPr lang="en-US">
              <a:cs typeface="Calibri"/>
            </a:endParaRPr>
          </a:p>
          <a:p>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2888F1-4D03-4FC4-BB6C-E08BA97D8A27}" type="slidenum">
              <a:rPr lang="en-US" smtClean="0"/>
              <a:t>15</a:t>
            </a:fld>
            <a:endParaRPr lang="en-US"/>
          </a:p>
        </p:txBody>
      </p:sp>
    </p:spTree>
    <p:extLst>
      <p:ext uri="{BB962C8B-B14F-4D97-AF65-F5344CB8AC3E}">
        <p14:creationId xmlns:p14="http://schemas.microsoft.com/office/powerpoint/2010/main" val="124027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Calibri"/>
              <a:buChar char="-"/>
            </a:pPr>
            <a:endParaRPr lang="en-US" dirty="0">
              <a:solidFill>
                <a:srgbClr val="000000"/>
              </a:solidFill>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732888F1-4D03-4FC4-BB6C-E08BA97D8A27}" type="slidenum">
              <a:rPr lang="en-US" smtClean="0"/>
              <a:t>16</a:t>
            </a:fld>
            <a:endParaRPr lang="en-US"/>
          </a:p>
        </p:txBody>
      </p:sp>
    </p:spTree>
    <p:extLst>
      <p:ext uri="{BB962C8B-B14F-4D97-AF65-F5344CB8AC3E}">
        <p14:creationId xmlns:p14="http://schemas.microsoft.com/office/powerpoint/2010/main" val="352148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adugi" panose="020B0502040204020203" pitchFamily="34" charset="0"/>
                <a:ea typeface="system-ui"/>
                <a:cs typeface="system-ui"/>
              </a:rPr>
              <a:t>A pillar of DOH's mission is the unwavering dedication to increasing homeownership. We understand that thriving communities are built on the foundation of secure and stable homes. This year, we have intensified our commitment to preserving existing homeownership, keeping families in their homes, and breathing life back into vacant and abandoned houses that have long stained our blocks.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B0811A6-0812-A147-80C3-A325C8200C0F}" type="slidenum">
              <a:rPr lang="en-US" smtClean="0"/>
              <a:t>5</a:t>
            </a:fld>
            <a:endParaRPr lang="en-US"/>
          </a:p>
        </p:txBody>
      </p:sp>
    </p:spTree>
    <p:extLst>
      <p:ext uri="{BB962C8B-B14F-4D97-AF65-F5344CB8AC3E}">
        <p14:creationId xmlns:p14="http://schemas.microsoft.com/office/powerpoint/2010/main" val="27317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811A6-0812-A147-80C3-A325C8200C0F}" type="slidenum">
              <a:rPr lang="en-US" smtClean="0"/>
              <a:t>6</a:t>
            </a:fld>
            <a:endParaRPr lang="en-US"/>
          </a:p>
        </p:txBody>
      </p:sp>
    </p:spTree>
    <p:extLst>
      <p:ext uri="{BB962C8B-B14F-4D97-AF65-F5344CB8AC3E}">
        <p14:creationId xmlns:p14="http://schemas.microsoft.com/office/powerpoint/2010/main" val="429045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811A6-0812-A147-80C3-A325C8200C0F}" type="slidenum">
              <a:rPr lang="en-US" smtClean="0"/>
              <a:t>7</a:t>
            </a:fld>
            <a:endParaRPr lang="en-US"/>
          </a:p>
        </p:txBody>
      </p:sp>
    </p:spTree>
    <p:extLst>
      <p:ext uri="{BB962C8B-B14F-4D97-AF65-F5344CB8AC3E}">
        <p14:creationId xmlns:p14="http://schemas.microsoft.com/office/powerpoint/2010/main" val="124913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600" b="1" i="0" u="sng" dirty="0">
                <a:solidFill>
                  <a:srgbClr val="000000"/>
                </a:solidFill>
                <a:effectLst/>
                <a:latin typeface="Gadugi" panose="020B0502040204020203" pitchFamily="34" charset="0"/>
              </a:rPr>
              <a:t>Non-Congregate Shelter Acquisition Program</a:t>
            </a:r>
            <a:r>
              <a:rPr lang="en-US" sz="1600" b="0" i="0" dirty="0">
                <a:solidFill>
                  <a:srgbClr val="000000"/>
                </a:solidFill>
                <a:effectLst/>
                <a:latin typeface="Gadugi" panose="020B0502040204020203" pitchFamily="34" charset="0"/>
              </a:rPr>
              <a:t> </a:t>
            </a:r>
          </a:p>
          <a:p>
            <a:pPr algn="l" rtl="0" fontAlgn="base">
              <a:buFont typeface="Arial" panose="020B0604020202020204" pitchFamily="34" charset="0"/>
              <a:buChar char="•"/>
            </a:pPr>
            <a:r>
              <a:rPr lang="en-US" sz="1600" b="0" i="0" dirty="0">
                <a:solidFill>
                  <a:srgbClr val="000000"/>
                </a:solidFill>
                <a:effectLst/>
                <a:latin typeface="Gadugi" panose="020B0502040204020203" pitchFamily="34" charset="0"/>
              </a:rPr>
              <a:t>In partnership with the Department of Family and Support Services (DFSS) DOH released a RFP to fund the acquisition and possible rehabilitation of buildings and/or other properties within the City of Chicago to be used as Non-Congregate Shelter (NCS) for people experiencing homelessness. </a:t>
            </a:r>
          </a:p>
          <a:p>
            <a:pPr algn="l" rtl="0" fontAlgn="base"/>
            <a:r>
              <a:rPr lang="en-US" sz="1600" b="0" i="0" dirty="0">
                <a:solidFill>
                  <a:srgbClr val="000000"/>
                </a:solidFill>
                <a:effectLst/>
                <a:latin typeface="Gadugi" panose="020B0502040204020203" pitchFamily="34" charset="0"/>
              </a:rPr>
              <a:t> </a:t>
            </a:r>
          </a:p>
          <a:p>
            <a:pPr algn="l" rtl="0" fontAlgn="base">
              <a:buFont typeface="Arial" panose="020B0604020202020204" pitchFamily="34" charset="0"/>
              <a:buChar char="•"/>
            </a:pPr>
            <a:r>
              <a:rPr lang="en-US" sz="1600" b="0" i="0" dirty="0">
                <a:solidFill>
                  <a:srgbClr val="000000"/>
                </a:solidFill>
                <a:effectLst/>
                <a:latin typeface="Gadugi" panose="020B0502040204020203" pitchFamily="34" charset="0"/>
              </a:rPr>
              <a:t>There will be construction opportunities to rehab the acquired properties. </a:t>
            </a:r>
          </a:p>
          <a:p>
            <a:endParaRPr lang="en-US" dirty="0"/>
          </a:p>
        </p:txBody>
      </p:sp>
      <p:sp>
        <p:nvSpPr>
          <p:cNvPr id="4" name="Slide Number Placeholder 3"/>
          <p:cNvSpPr>
            <a:spLocks noGrp="1"/>
          </p:cNvSpPr>
          <p:nvPr>
            <p:ph type="sldNum" sz="quarter" idx="5"/>
          </p:nvPr>
        </p:nvSpPr>
        <p:spPr/>
        <p:txBody>
          <a:bodyPr/>
          <a:lstStyle/>
          <a:p>
            <a:fld id="{6B0811A6-0812-A147-80C3-A325C8200C0F}" type="slidenum">
              <a:rPr lang="en-US" smtClean="0"/>
              <a:t>8</a:t>
            </a:fld>
            <a:endParaRPr lang="en-US"/>
          </a:p>
        </p:txBody>
      </p:sp>
    </p:spTree>
    <p:extLst>
      <p:ext uri="{BB962C8B-B14F-4D97-AF65-F5344CB8AC3E}">
        <p14:creationId xmlns:p14="http://schemas.microsoft.com/office/powerpoint/2010/main" val="69495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500+ units to pipeline ** with more money</a:t>
            </a:r>
          </a:p>
        </p:txBody>
      </p:sp>
      <p:sp>
        <p:nvSpPr>
          <p:cNvPr id="4" name="Slide Number Placeholder 3"/>
          <p:cNvSpPr>
            <a:spLocks noGrp="1"/>
          </p:cNvSpPr>
          <p:nvPr>
            <p:ph type="sldNum" sz="quarter" idx="5"/>
          </p:nvPr>
        </p:nvSpPr>
        <p:spPr/>
        <p:txBody>
          <a:bodyPr/>
          <a:lstStyle/>
          <a:p>
            <a:fld id="{732888F1-4D03-4FC4-BB6C-E08BA97D8A27}" type="slidenum">
              <a:rPr lang="en-US" smtClean="0"/>
              <a:t>9</a:t>
            </a:fld>
            <a:endParaRPr lang="en-US"/>
          </a:p>
        </p:txBody>
      </p:sp>
    </p:spTree>
    <p:extLst>
      <p:ext uri="{BB962C8B-B14F-4D97-AF65-F5344CB8AC3E}">
        <p14:creationId xmlns:p14="http://schemas.microsoft.com/office/powerpoint/2010/main" val="245206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2888F1-4D03-4FC4-BB6C-E08BA97D8A27}" type="slidenum">
              <a:rPr lang="en-US" smtClean="0"/>
              <a:t>10</a:t>
            </a:fld>
            <a:endParaRPr lang="en-US"/>
          </a:p>
        </p:txBody>
      </p:sp>
    </p:spTree>
    <p:extLst>
      <p:ext uri="{BB962C8B-B14F-4D97-AF65-F5344CB8AC3E}">
        <p14:creationId xmlns:p14="http://schemas.microsoft.com/office/powerpoint/2010/main" val="15806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sng" dirty="0">
                <a:solidFill>
                  <a:srgbClr val="000000"/>
                </a:solidFill>
                <a:effectLst/>
                <a:latin typeface="Gadugi" panose="020B0502040204020203" pitchFamily="34" charset="0"/>
              </a:rPr>
              <a:t>Multi-family affordable housing</a:t>
            </a:r>
            <a:r>
              <a:rPr lang="en-US" b="0" i="0" dirty="0">
                <a:solidFill>
                  <a:srgbClr val="000000"/>
                </a:solidFill>
                <a:effectLst/>
                <a:latin typeface="Gadugi" panose="020B0502040204020203" pitchFamily="34" charset="0"/>
              </a:rPr>
              <a:t> </a:t>
            </a:r>
          </a:p>
          <a:p>
            <a:pPr algn="l" rtl="0" fontAlgn="base">
              <a:buFont typeface="Arial" panose="020B0604020202020204" pitchFamily="34" charset="0"/>
              <a:buChar char="•"/>
            </a:pPr>
            <a:r>
              <a:rPr lang="en-US" b="0" i="0" dirty="0">
                <a:solidFill>
                  <a:srgbClr val="000000"/>
                </a:solidFill>
                <a:effectLst/>
                <a:latin typeface="Gadugi" panose="020B0502040204020203" pitchFamily="34" charset="0"/>
              </a:rPr>
              <a:t>The Department of Housing invites housing developers to apply for public funds and other subsidies to build and rehabilitate affordable rental properties in the City of Chicago.  </a:t>
            </a:r>
          </a:p>
          <a:p>
            <a:pPr algn="l" rtl="0" fontAlgn="base"/>
            <a:r>
              <a:rPr lang="en-US" b="0" i="0" dirty="0">
                <a:solidFill>
                  <a:srgbClr val="000000"/>
                </a:solidFill>
                <a:effectLst/>
                <a:latin typeface="Gadugi" panose="020B0502040204020203" pitchFamily="34" charset="0"/>
              </a:rPr>
              <a:t> </a:t>
            </a:r>
          </a:p>
          <a:p>
            <a:pPr algn="l" rtl="0" fontAlgn="base">
              <a:buFont typeface="Arial" panose="020B0604020202020204" pitchFamily="34" charset="0"/>
              <a:buChar char="•"/>
            </a:pPr>
            <a:r>
              <a:rPr lang="en-US" b="0" i="0" dirty="0">
                <a:solidFill>
                  <a:srgbClr val="000000"/>
                </a:solidFill>
                <a:effectLst/>
                <a:latin typeface="Gadugi" panose="020B0502040204020203" pitchFamily="34" charset="0"/>
              </a:rPr>
              <a:t>Once funded, Developers are encouraged to actively seek MBE General Contractors for their multimillion-dollar projects. Additionally, construction opportunities are available for mid to large companies through the developers’ general contractor as subcontractors.  </a:t>
            </a:r>
          </a:p>
          <a:p>
            <a:pPr algn="l" rtl="0" fontAlgn="base"/>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32888F1-4D03-4FC4-BB6C-E08BA97D8A27}" type="slidenum">
              <a:rPr lang="en-US" smtClean="0"/>
              <a:t>11</a:t>
            </a:fld>
            <a:endParaRPr lang="en-US"/>
          </a:p>
        </p:txBody>
      </p:sp>
    </p:spTree>
    <p:extLst>
      <p:ext uri="{BB962C8B-B14F-4D97-AF65-F5344CB8AC3E}">
        <p14:creationId xmlns:p14="http://schemas.microsoft.com/office/powerpoint/2010/main" val="503619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321192"/>
          </a:xfrm>
        </p:spPr>
        <p:txBody>
          <a:bodyPr/>
          <a:lstStyle/>
          <a:p>
            <a:pPr marL="228600" marR="0">
              <a:lnSpc>
                <a:spcPct val="107000"/>
              </a:lnSpc>
              <a:spcBef>
                <a:spcPts val="0"/>
              </a:spcBef>
              <a:spcAft>
                <a:spcPts val="800"/>
              </a:spcAft>
            </a:pPr>
            <a:r>
              <a:rPr lang="en-US" b="1" u="sng" dirty="0">
                <a:effectLst/>
                <a:latin typeface="Gadugi" panose="020B0502040204020203" pitchFamily="34" charset="0"/>
                <a:ea typeface="system-ui"/>
                <a:cs typeface="system-ui"/>
              </a:rPr>
              <a:t>Creating affordable housing in target neighborhoods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Gadugi" panose="020B0502040204020203" pitchFamily="34" charset="0"/>
                <a:ea typeface="system-ui"/>
                <a:cs typeface="system-ui"/>
              </a:rPr>
              <a:t>The Chicago Neighborhood Rebuild pilot program aims to </a:t>
            </a:r>
            <a:r>
              <a:rPr lang="en-US" sz="1100" dirty="0">
                <a:effectLst/>
                <a:latin typeface="Gadugi" panose="020B0502040204020203" pitchFamily="34" charset="0"/>
                <a:ea typeface="system-ui"/>
                <a:cs typeface="system-ui"/>
              </a:rPr>
              <a:t>rehabilitate vacant homes and place at-risk youth in jobs. In turn generational wealth us increased and</a:t>
            </a:r>
            <a:r>
              <a:rPr lang="en-US" sz="1100" dirty="0">
                <a:solidFill>
                  <a:srgbClr val="000000"/>
                </a:solidFill>
                <a:effectLst/>
                <a:latin typeface="Gadugi" panose="020B0502040204020203" pitchFamily="34" charset="0"/>
                <a:ea typeface="Calibri" panose="020F0502020204030204" pitchFamily="34" charset="0"/>
                <a:cs typeface="Calibri" panose="020F0502020204030204" pitchFamily="34" charset="0"/>
              </a:rPr>
              <a:t> low-income families can buy rehabbed homes for lower prices.</a:t>
            </a:r>
            <a:r>
              <a:rPr lang="en-US" sz="1100" dirty="0">
                <a:solidFill>
                  <a:srgbClr val="80808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Gadugi" panose="020B0502040204020203" pitchFamily="34" charset="0"/>
                <a:ea typeface="system-ui"/>
                <a:cs typeface="system-ui"/>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dirty="0">
                <a:effectLst/>
                <a:latin typeface="Gadugi" panose="020B0502040204020203" pitchFamily="34" charset="0"/>
                <a:ea typeface="system-ui"/>
                <a:cs typeface="system-ui"/>
              </a:rPr>
              <a:t>The initiative </a:t>
            </a:r>
            <a:r>
              <a:rPr lang="en-US" sz="1100" dirty="0">
                <a:solidFill>
                  <a:srgbClr val="000000"/>
                </a:solidFill>
                <a:effectLst/>
                <a:latin typeface="Gadugi" panose="020B0502040204020203" pitchFamily="34" charset="0"/>
                <a:ea typeface="Calibri" panose="020F0502020204030204" pitchFamily="34" charset="0"/>
                <a:cs typeface="Calibri" panose="020F0502020204030204" pitchFamily="34" charset="0"/>
              </a:rPr>
              <a:t>uses trained BIPOC developers to work on city construction projects to develop and rehabs the ‘bad houses’ on a block to enhance the look of the community.</a:t>
            </a:r>
          </a:p>
          <a:p>
            <a:pPr marR="0" lvl="0">
              <a:lnSpc>
                <a:spcPct val="107000"/>
              </a:lnSpc>
              <a:spcBef>
                <a:spcPts val="0"/>
              </a:spcBef>
              <a:spcAft>
                <a:spcPts val="800"/>
              </a:spcAft>
            </a:pPr>
            <a:endParaRPr lang="en-US" dirty="0">
              <a:solidFill>
                <a:srgbClr val="000000"/>
              </a:solidFill>
              <a:latin typeface="Gadugi" panose="020B0502040204020203"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b="1" u="sng" dirty="0">
                <a:effectLst/>
                <a:latin typeface="Gadugi" panose="020B0502040204020203" pitchFamily="34" charset="0"/>
                <a:ea typeface="system-ui"/>
                <a:cs typeface="system-ui"/>
              </a:rPr>
              <a:t>Residential Housing Decarbonization and Retrofits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Gadugi" panose="020B0502040204020203" pitchFamily="34" charset="0"/>
                <a:ea typeface="system-ui"/>
                <a:cs typeface="system-ui"/>
              </a:rPr>
              <a:t>The Department of Housing (DOH) has selected grantees to equitably decarbonize one-to-four-unit residential buildings in Chicago by providing low- and moderate-income homeowners with home upgrades including new insulation and heat pump heating and cooling systems. Retrofits may also include induction stoves, heat pump water heaters, heat pump clothes dryers, air sealing around doors and windows, smart thermostats, and other interventions.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effectLst/>
                <a:latin typeface="Gadugi" panose="020B0502040204020203" pitchFamily="34" charset="0"/>
                <a:ea typeface="system-ui"/>
                <a:cs typeface="system-ui"/>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dirty="0">
                <a:effectLst/>
                <a:latin typeface="Gadugi" panose="020B0502040204020203" pitchFamily="34" charset="0"/>
                <a:ea typeface="system-ui"/>
                <a:cs typeface="system-ui"/>
              </a:rPr>
              <a:t>The Grantees are committed to using BIPOC firms in this rapidly growing industry.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32888F1-4D03-4FC4-BB6C-E08BA97D8A27}" type="slidenum">
              <a:rPr lang="en-US" smtClean="0"/>
              <a:t>12</a:t>
            </a:fld>
            <a:endParaRPr lang="en-US"/>
          </a:p>
        </p:txBody>
      </p:sp>
    </p:spTree>
    <p:extLst>
      <p:ext uri="{BB962C8B-B14F-4D97-AF65-F5344CB8AC3E}">
        <p14:creationId xmlns:p14="http://schemas.microsoft.com/office/powerpoint/2010/main" val="37242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660E85-6C18-42A2-B61A-E2542089178E}" type="datetime1">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B42407-6025-4A2F-A41F-BC93B2A7B37D}" type="datetime1">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89B7C-B98C-43A6-9566-390846A9D93F}" type="datetime1">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65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1814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6515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47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2749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2153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452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794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86433C-2D05-40A2-AF19-4F29682FB84F}" type="datetime1">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5948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4614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29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6D2B06-C7E9-47CF-A3B0-731F35B18928}" type="datetime1">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30811E-FAA3-4735-8527-552AC9780B9A}" type="datetime1">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A08540-4DC1-4B65-AFE9-3406B8C3F894}" type="datetime1">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13DEF-2ED4-43D9-BBB7-71F1A54E8029}" type="datetime1">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E1975-0F65-4F4A-8F80-4F0FE8D9C225}" type="datetime1">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502E98F2-A822-44B4-9FB1-31A9C2F3C999}" type="datetime1">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DDFA9A8-0695-437D-99EC-E658AECDFF12}" type="datetime1">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899">
            <a:alpha val="1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208A1252-008C-4CC6-9ACE-EF4EECFB4AE3}" type="datetime1">
              <a:rPr lang="en-US" smtClean="0"/>
              <a:t>3/6/2024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5899">
            <a:alpha val="1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73581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149_236AAC34.xml"/><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chart" Target="../charts/chart2.xml"/><Relationship Id="rId5" Type="http://schemas.openxmlformats.org/officeDocument/2006/relationships/image" Target="../media/image20.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18/10/relationships/comments" Target="../comments/modernComment_146_33144AC.xml"/><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145_C9D8802C.xml"/><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18/10/relationships/comments" Target="../comments/modernComment_155_41A3D5D9.xml"/><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51_E8B0AD96.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microsoft.com/office/2018/10/relationships/comments" Target="../comments/modernComment_154_1BE9DA05.xml"/><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chart" Target="../charts/chart1.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nstruction site with a tall building&#10;&#10;Description automatically generated">
            <a:extLst>
              <a:ext uri="{FF2B5EF4-FFF2-40B4-BE49-F238E27FC236}">
                <a16:creationId xmlns:a16="http://schemas.microsoft.com/office/drawing/2014/main" id="{51315ED5-0351-69A9-8956-51FA0604E06F}"/>
              </a:ext>
            </a:extLst>
          </p:cNvPr>
          <p:cNvPicPr>
            <a:picLocks noChangeAspect="1"/>
          </p:cNvPicPr>
          <p:nvPr/>
        </p:nvPicPr>
        <p:blipFill rotWithShape="1">
          <a:blip r:embed="rId2">
            <a:extLst>
              <a:ext uri="{28A0092B-C50C-407E-A947-70E740481C1C}">
                <a14:useLocalDpi xmlns:a14="http://schemas.microsoft.com/office/drawing/2010/main" val="0"/>
              </a:ext>
            </a:extLst>
          </a:blip>
          <a:srcRect l="755" t="2866" r="790" b="2868"/>
          <a:stretch/>
        </p:blipFill>
        <p:spPr>
          <a:xfrm>
            <a:off x="0" y="0"/>
            <a:ext cx="12188952" cy="6858000"/>
          </a:xfrm>
          <a:prstGeom prst="rect">
            <a:avLst/>
          </a:prstGeom>
        </p:spPr>
      </p:pic>
    </p:spTree>
    <p:extLst>
      <p:ext uri="{BB962C8B-B14F-4D97-AF65-F5344CB8AC3E}">
        <p14:creationId xmlns:p14="http://schemas.microsoft.com/office/powerpoint/2010/main" val="98479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800" y="720625"/>
            <a:ext cx="840726" cy="84072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grpSp>
        <p:nvGrpSpPr>
          <p:cNvPr id="5" name="Group 5"/>
          <p:cNvGrpSpPr/>
          <p:nvPr/>
        </p:nvGrpSpPr>
        <p:grpSpPr>
          <a:xfrm>
            <a:off x="685800" y="1875658"/>
            <a:ext cx="840726" cy="840726"/>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grpSp>
        <p:nvGrpSpPr>
          <p:cNvPr id="7" name="Group 7"/>
          <p:cNvGrpSpPr/>
          <p:nvPr/>
        </p:nvGrpSpPr>
        <p:grpSpPr>
          <a:xfrm>
            <a:off x="685800" y="3112566"/>
            <a:ext cx="840726" cy="84072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grpSp>
        <p:nvGrpSpPr>
          <p:cNvPr id="9" name="Group 9"/>
          <p:cNvGrpSpPr/>
          <p:nvPr/>
        </p:nvGrpSpPr>
        <p:grpSpPr>
          <a:xfrm>
            <a:off x="685800" y="4349475"/>
            <a:ext cx="840726" cy="840726"/>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sp>
        <p:nvSpPr>
          <p:cNvPr id="11" name="Freeform 11"/>
          <p:cNvSpPr/>
          <p:nvPr/>
        </p:nvSpPr>
        <p:spPr>
          <a:xfrm>
            <a:off x="953883" y="972808"/>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13" name="TextBox 13"/>
          <p:cNvSpPr txBox="1"/>
          <p:nvPr/>
        </p:nvSpPr>
        <p:spPr>
          <a:xfrm>
            <a:off x="6702339" y="671513"/>
            <a:ext cx="4803861" cy="1461939"/>
          </a:xfrm>
          <a:prstGeom prst="rect">
            <a:avLst/>
          </a:prstGeom>
        </p:spPr>
        <p:txBody>
          <a:bodyPr lIns="0" tIns="0" rIns="0" bIns="0" rtlCol="0" anchor="t">
            <a:spAutoFit/>
          </a:bodyPr>
          <a:lstStyle/>
          <a:p>
            <a:pPr algn="r">
              <a:lnSpc>
                <a:spcPts val="5740"/>
              </a:lnSpc>
            </a:pPr>
            <a:r>
              <a:rPr lang="en-US" sz="5334" spc="46">
                <a:solidFill>
                  <a:srgbClr val="191919"/>
                </a:solidFill>
                <a:latin typeface="Big Shoulders Display Black"/>
              </a:rPr>
              <a:t>Affordable Rental</a:t>
            </a:r>
          </a:p>
        </p:txBody>
      </p:sp>
      <p:sp>
        <p:nvSpPr>
          <p:cNvPr id="17" name="TextBox 17"/>
          <p:cNvSpPr txBox="1"/>
          <p:nvPr/>
        </p:nvSpPr>
        <p:spPr>
          <a:xfrm>
            <a:off x="1990120" y="830495"/>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Create and preserve multi-family affordable rental housing</a:t>
            </a:r>
          </a:p>
        </p:txBody>
      </p:sp>
      <p:sp>
        <p:nvSpPr>
          <p:cNvPr id="20" name="TextBox 20"/>
          <p:cNvSpPr txBox="1"/>
          <p:nvPr/>
        </p:nvSpPr>
        <p:spPr>
          <a:xfrm>
            <a:off x="1990120" y="1955544"/>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Implement the ARO, Chicago’s inclusionary zoning policy</a:t>
            </a:r>
          </a:p>
        </p:txBody>
      </p:sp>
      <p:sp>
        <p:nvSpPr>
          <p:cNvPr id="27" name="Freeform 27"/>
          <p:cNvSpPr/>
          <p:nvPr/>
        </p:nvSpPr>
        <p:spPr>
          <a:xfrm>
            <a:off x="953883" y="2127840"/>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28" name="Freeform 28"/>
          <p:cNvSpPr/>
          <p:nvPr/>
        </p:nvSpPr>
        <p:spPr>
          <a:xfrm>
            <a:off x="953883" y="3364748"/>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29" name="Freeform 29"/>
          <p:cNvSpPr/>
          <p:nvPr/>
        </p:nvSpPr>
        <p:spPr>
          <a:xfrm>
            <a:off x="953883" y="4601657"/>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30" name="TextBox 20">
            <a:extLst>
              <a:ext uri="{FF2B5EF4-FFF2-40B4-BE49-F238E27FC236}">
                <a16:creationId xmlns:a16="http://schemas.microsoft.com/office/drawing/2014/main" id="{5F7FB63A-F827-AA64-390B-428A9B7BA010}"/>
              </a:ext>
            </a:extLst>
          </p:cNvPr>
          <p:cNvSpPr txBox="1"/>
          <p:nvPr/>
        </p:nvSpPr>
        <p:spPr>
          <a:xfrm>
            <a:off x="2040920" y="3080593"/>
            <a:ext cx="3588692" cy="864532"/>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Rescue troubled buildings and transfer them to responsible owners</a:t>
            </a:r>
          </a:p>
        </p:txBody>
      </p:sp>
      <p:sp>
        <p:nvSpPr>
          <p:cNvPr id="31" name="TextBox 20">
            <a:extLst>
              <a:ext uri="{FF2B5EF4-FFF2-40B4-BE49-F238E27FC236}">
                <a16:creationId xmlns:a16="http://schemas.microsoft.com/office/drawing/2014/main" id="{42B051CE-7B61-DD57-5D4D-410531CCB6C1}"/>
              </a:ext>
            </a:extLst>
          </p:cNvPr>
          <p:cNvSpPr txBox="1"/>
          <p:nvPr/>
        </p:nvSpPr>
        <p:spPr>
          <a:xfrm>
            <a:off x="2040920" y="4359529"/>
            <a:ext cx="3588692" cy="864532"/>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Monitor and enforce building standards and income limits on 25,000+ units</a:t>
            </a:r>
          </a:p>
        </p:txBody>
      </p:sp>
      <p:grpSp>
        <p:nvGrpSpPr>
          <p:cNvPr id="32" name="Group 9">
            <a:extLst>
              <a:ext uri="{FF2B5EF4-FFF2-40B4-BE49-F238E27FC236}">
                <a16:creationId xmlns:a16="http://schemas.microsoft.com/office/drawing/2014/main" id="{6EEC0556-715D-C10F-2C08-0072366E1E71}"/>
              </a:ext>
            </a:extLst>
          </p:cNvPr>
          <p:cNvGrpSpPr/>
          <p:nvPr/>
        </p:nvGrpSpPr>
        <p:grpSpPr>
          <a:xfrm>
            <a:off x="673100" y="5504508"/>
            <a:ext cx="840726" cy="840726"/>
            <a:chOff x="0" y="0"/>
            <a:chExt cx="6350000" cy="6350000"/>
          </a:xfrm>
        </p:grpSpPr>
        <p:sp>
          <p:nvSpPr>
            <p:cNvPr id="33" name="Freeform 10">
              <a:extLst>
                <a:ext uri="{FF2B5EF4-FFF2-40B4-BE49-F238E27FC236}">
                  <a16:creationId xmlns:a16="http://schemas.microsoft.com/office/drawing/2014/main" id="{F07F8EED-BC73-27EE-D32F-B0DC632BEF1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sp>
        <p:nvSpPr>
          <p:cNvPr id="34" name="Freeform 29">
            <a:extLst>
              <a:ext uri="{FF2B5EF4-FFF2-40B4-BE49-F238E27FC236}">
                <a16:creationId xmlns:a16="http://schemas.microsoft.com/office/drawing/2014/main" id="{7EE72086-1A92-9C99-05C6-D2A6D36310F7}"/>
              </a:ext>
            </a:extLst>
          </p:cNvPr>
          <p:cNvSpPr/>
          <p:nvPr/>
        </p:nvSpPr>
        <p:spPr>
          <a:xfrm>
            <a:off x="941183" y="5756690"/>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35" name="TextBox 20">
            <a:extLst>
              <a:ext uri="{FF2B5EF4-FFF2-40B4-BE49-F238E27FC236}">
                <a16:creationId xmlns:a16="http://schemas.microsoft.com/office/drawing/2014/main" id="{5F8CF1EC-F92A-640F-2FCA-26785C2AA003}"/>
              </a:ext>
            </a:extLst>
          </p:cNvPr>
          <p:cNvSpPr txBox="1"/>
          <p:nvPr/>
        </p:nvSpPr>
        <p:spPr>
          <a:xfrm>
            <a:off x="2040920" y="5484105"/>
            <a:ext cx="3588692" cy="863506"/>
          </a:xfrm>
          <a:prstGeom prst="rect">
            <a:avLst/>
          </a:prstGeom>
        </p:spPr>
        <p:txBody>
          <a:bodyPr lIns="0" tIns="0" rIns="0" bIns="0" rtlCol="0" anchor="t">
            <a:spAutoFit/>
          </a:bodyPr>
          <a:lstStyle/>
          <a:p>
            <a:pPr>
              <a:lnSpc>
                <a:spcPts val="2333"/>
              </a:lnSpc>
            </a:pPr>
            <a:r>
              <a:rPr lang="en-US" sz="1633" b="1" spc="65">
                <a:solidFill>
                  <a:srgbClr val="191919"/>
                </a:solidFill>
                <a:latin typeface="Roboto"/>
                <a:ea typeface="Roboto"/>
                <a:cs typeface="Roboto"/>
              </a:rPr>
              <a:t>Encourage housing development through policy and ordinance </a:t>
            </a:r>
            <a:br>
              <a:rPr lang="en-US" sz="1633" b="1" spc="65">
                <a:solidFill>
                  <a:srgbClr val="191919"/>
                </a:solidFill>
                <a:latin typeface="Roboto"/>
                <a:ea typeface="Roboto"/>
                <a:cs typeface="Roboto"/>
              </a:rPr>
            </a:br>
            <a:r>
              <a:rPr lang="en-US" sz="1633" b="1" spc="65">
                <a:solidFill>
                  <a:srgbClr val="191919"/>
                </a:solidFill>
                <a:latin typeface="Roboto"/>
                <a:ea typeface="Roboto"/>
                <a:cs typeface="Roboto"/>
              </a:rPr>
              <a:t>(e.g., ADUs, </a:t>
            </a:r>
            <a:r>
              <a:rPr lang="en-US" sz="1633" b="1" spc="65" err="1">
                <a:solidFill>
                  <a:srgbClr val="191919"/>
                </a:solidFill>
                <a:latin typeface="Roboto"/>
                <a:ea typeface="Roboto"/>
                <a:cs typeface="Roboto"/>
              </a:rPr>
              <a:t>eTODs</a:t>
            </a:r>
            <a:r>
              <a:rPr lang="en-US" sz="1633" b="1" spc="65">
                <a:solidFill>
                  <a:srgbClr val="191919"/>
                </a:solidFill>
                <a:latin typeface="Roboto"/>
                <a:ea typeface="Roboto"/>
                <a:cs typeface="Roboto"/>
              </a:rPr>
              <a:t>)</a:t>
            </a:r>
          </a:p>
        </p:txBody>
      </p:sp>
      <p:pic>
        <p:nvPicPr>
          <p:cNvPr id="12" name="Picture 11">
            <a:extLst>
              <a:ext uri="{FF2B5EF4-FFF2-40B4-BE49-F238E27FC236}">
                <a16:creationId xmlns:a16="http://schemas.microsoft.com/office/drawing/2014/main" id="{B536C7D8-6704-EA40-D9DE-4143B4E8A542}"/>
              </a:ext>
            </a:extLst>
          </p:cNvPr>
          <p:cNvPicPr>
            <a:picLocks noChangeAspect="1"/>
          </p:cNvPicPr>
          <p:nvPr/>
        </p:nvPicPr>
        <p:blipFill>
          <a:blip r:embed="rId5">
            <a:graysc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950" r="16950"/>
          <a:stretch/>
        </p:blipFill>
        <p:spPr>
          <a:xfrm>
            <a:off x="7483390" y="1882062"/>
            <a:ext cx="4329990" cy="4975938"/>
          </a:xfrm>
          <a:prstGeom prst="flowChartConnector">
            <a:avLst/>
          </a:prstGeom>
        </p:spPr>
      </p:pic>
      <p:sp>
        <p:nvSpPr>
          <p:cNvPr id="14" name="Freeform 2">
            <a:extLst>
              <a:ext uri="{FF2B5EF4-FFF2-40B4-BE49-F238E27FC236}">
                <a16:creationId xmlns:a16="http://schemas.microsoft.com/office/drawing/2014/main" id="{28B779B8-20A1-8B61-DC41-680B2FF3B91A}"/>
              </a:ext>
            </a:extLst>
          </p:cNvPr>
          <p:cNvSpPr/>
          <p:nvPr/>
        </p:nvSpPr>
        <p:spPr>
          <a:xfrm rot="16200000" flipH="1">
            <a:off x="10079325" y="4787048"/>
            <a:ext cx="2244469" cy="2244469"/>
          </a:xfrm>
          <a:custGeom>
            <a:avLst/>
            <a:gdLst/>
            <a:ahLst/>
            <a:cxnLst/>
            <a:rect l="l" t="t" r="r" b="b"/>
            <a:pathLst>
              <a:path w="3366703" h="3366703">
                <a:moveTo>
                  <a:pt x="3366702" y="0"/>
                </a:moveTo>
                <a:lnTo>
                  <a:pt x="0" y="0"/>
                </a:lnTo>
                <a:lnTo>
                  <a:pt x="0" y="3366702"/>
                </a:lnTo>
                <a:lnTo>
                  <a:pt x="3366702" y="3366702"/>
                </a:lnTo>
                <a:lnTo>
                  <a:pt x="336670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2" name="Slide Number Placeholder 1">
            <a:extLst>
              <a:ext uri="{FF2B5EF4-FFF2-40B4-BE49-F238E27FC236}">
                <a16:creationId xmlns:a16="http://schemas.microsoft.com/office/drawing/2014/main" id="{E40C0570-10B0-3FF6-D64E-F2A25A533400}"/>
              </a:ext>
            </a:extLst>
          </p:cNvPr>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413689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D16943-8B5F-71B4-E33A-7A41E65079F6}"/>
              </a:ext>
            </a:extLst>
          </p:cNvPr>
          <p:cNvSpPr/>
          <p:nvPr/>
        </p:nvSpPr>
        <p:spPr>
          <a:xfrm>
            <a:off x="0" y="6255335"/>
            <a:ext cx="12192000" cy="602665"/>
          </a:xfrm>
          <a:prstGeom prst="rect">
            <a:avLst/>
          </a:prstGeom>
          <a:gradFill flip="none" rotWithShape="1">
            <a:gsLst>
              <a:gs pos="2000">
                <a:srgbClr val="0092D1"/>
              </a:gs>
              <a:gs pos="58000">
                <a:srgbClr val="0092D1"/>
              </a:gs>
              <a:gs pos="100000">
                <a:srgbClr val="005899"/>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 name="Group 2"/>
          <p:cNvGrpSpPr/>
          <p:nvPr/>
        </p:nvGrpSpPr>
        <p:grpSpPr>
          <a:xfrm>
            <a:off x="188345" y="278504"/>
            <a:ext cx="6305956" cy="1407126"/>
            <a:chOff x="-5534756" y="-855054"/>
            <a:chExt cx="12611911" cy="2814252"/>
          </a:xfrm>
        </p:grpSpPr>
        <p:sp>
          <p:nvSpPr>
            <p:cNvPr id="3" name="TextBox 3"/>
            <p:cNvSpPr txBox="1"/>
            <p:nvPr/>
          </p:nvSpPr>
          <p:spPr>
            <a:xfrm>
              <a:off x="-5483954" y="-855054"/>
              <a:ext cx="12561109" cy="470258"/>
            </a:xfrm>
            <a:prstGeom prst="rect">
              <a:avLst/>
            </a:prstGeom>
          </p:spPr>
          <p:txBody>
            <a:bodyPr lIns="0" tIns="0" rIns="0" bIns="0" rtlCol="0" anchor="t">
              <a:spAutoFit/>
            </a:bodyPr>
            <a:lstStyle/>
            <a:p>
              <a:pPr>
                <a:lnSpc>
                  <a:spcPts val="2000"/>
                </a:lnSpc>
              </a:pPr>
              <a:r>
                <a:rPr lang="en-US" sz="1333" spc="40">
                  <a:solidFill>
                    <a:srgbClr val="191919"/>
                  </a:solidFill>
                  <a:latin typeface="Roboto" panose="02000000000000000000" pitchFamily="2" charset="0"/>
                  <a:ea typeface="Roboto" panose="02000000000000000000" pitchFamily="2" charset="0"/>
                </a:rPr>
                <a:t>Mission Critical:</a:t>
              </a:r>
            </a:p>
          </p:txBody>
        </p:sp>
        <p:sp>
          <p:nvSpPr>
            <p:cNvPr id="4" name="TextBox 4"/>
            <p:cNvSpPr txBox="1"/>
            <p:nvPr/>
          </p:nvSpPr>
          <p:spPr>
            <a:xfrm>
              <a:off x="-5534756" y="-347074"/>
              <a:ext cx="12561109" cy="2306272"/>
            </a:xfrm>
            <a:prstGeom prst="rect">
              <a:avLst/>
            </a:prstGeom>
          </p:spPr>
          <p:txBody>
            <a:bodyPr lIns="0" tIns="0" rIns="0" bIns="0" rtlCol="0" anchor="t">
              <a:spAutoFit/>
            </a:bodyPr>
            <a:lstStyle/>
            <a:p>
              <a:pPr>
                <a:lnSpc>
                  <a:spcPts val="3144"/>
                </a:lnSpc>
                <a:spcBef>
                  <a:spcPct val="0"/>
                </a:spcBef>
              </a:pPr>
              <a:r>
                <a:rPr lang="en-US" sz="3000" b="1" spc="71">
                  <a:solidFill>
                    <a:srgbClr val="191919"/>
                  </a:solidFill>
                  <a:latin typeface="Big Shoulders Text ExtraBold"/>
                  <a:ea typeface="Roboto"/>
                  <a:cs typeface="Roboto"/>
                </a:rPr>
                <a:t>Building Multi-Family Rental Housing</a:t>
              </a:r>
            </a:p>
            <a:p>
              <a:pPr>
                <a:lnSpc>
                  <a:spcPts val="3144"/>
                </a:lnSpc>
                <a:spcBef>
                  <a:spcPct val="0"/>
                </a:spcBef>
              </a:pPr>
              <a:endParaRPr lang="en-US" sz="2400" b="1" spc="71">
                <a:solidFill>
                  <a:srgbClr val="191919"/>
                </a:solidFill>
                <a:latin typeface="Roboto" panose="02000000000000000000" pitchFamily="2" charset="0"/>
                <a:ea typeface="Roboto" panose="02000000000000000000" pitchFamily="2" charset="0"/>
              </a:endParaRPr>
            </a:p>
            <a:p>
              <a:pPr>
                <a:lnSpc>
                  <a:spcPts val="3144"/>
                </a:lnSpc>
                <a:spcBef>
                  <a:spcPct val="0"/>
                </a:spcBef>
              </a:pPr>
              <a:r>
                <a:rPr lang="en-US" sz="1867" b="1" i="1" spc="71">
                  <a:solidFill>
                    <a:srgbClr val="191919"/>
                  </a:solidFill>
                  <a:latin typeface="Roboto"/>
                  <a:ea typeface="Roboto"/>
                  <a:cs typeface="Roboto"/>
                </a:rPr>
                <a:t>2023 Outcomes:</a:t>
              </a:r>
              <a:endParaRPr lang="en-US" sz="1867" b="1" spc="71">
                <a:solidFill>
                  <a:srgbClr val="191919"/>
                </a:solidFill>
                <a:latin typeface="Roboto"/>
                <a:ea typeface="Roboto"/>
                <a:cs typeface="Roboto"/>
              </a:endParaRPr>
            </a:p>
          </p:txBody>
        </p:sp>
      </p:grpSp>
      <p:sp>
        <p:nvSpPr>
          <p:cNvPr id="31" name="TextBox 20">
            <a:extLst>
              <a:ext uri="{FF2B5EF4-FFF2-40B4-BE49-F238E27FC236}">
                <a16:creationId xmlns:a16="http://schemas.microsoft.com/office/drawing/2014/main" id="{F0EBF874-57BA-E977-4404-2628D22121D4}"/>
              </a:ext>
            </a:extLst>
          </p:cNvPr>
          <p:cNvSpPr txBox="1"/>
          <p:nvPr/>
        </p:nvSpPr>
        <p:spPr>
          <a:xfrm>
            <a:off x="90853" y="6282488"/>
            <a:ext cx="12009072" cy="576055"/>
          </a:xfrm>
          <a:prstGeom prst="rect">
            <a:avLst/>
          </a:prstGeom>
          <a:noFill/>
        </p:spPr>
        <p:txBody>
          <a:bodyPr wrap="square" lIns="0" tIns="0" rIns="0" bIns="0" rtlCol="0" anchor="t">
            <a:spAutoFit/>
          </a:bodyPr>
          <a:lstStyle/>
          <a:p>
            <a:pPr algn="ctr">
              <a:lnSpc>
                <a:spcPts val="2333"/>
              </a:lnSpc>
            </a:pPr>
            <a:r>
              <a:rPr lang="en-US" sz="1867">
                <a:solidFill>
                  <a:srgbClr val="FFFFFF"/>
                </a:solidFill>
                <a:latin typeface="Roboto" panose="02000000000000000000" pitchFamily="2" charset="0"/>
                <a:ea typeface="Roboto" panose="02000000000000000000" pitchFamily="2" charset="0"/>
              </a:rPr>
              <a:t>Create a pipeline of rental construction and preservation by programming LIHTC, HOME, CDBG, TIF, and other funding resources</a:t>
            </a:r>
            <a:endParaRPr lang="en-US" sz="1867" b="1" spc="65">
              <a:solidFill>
                <a:srgbClr val="FFFFFF"/>
              </a:solidFill>
              <a:latin typeface="Roboto" panose="02000000000000000000" pitchFamily="2" charset="0"/>
              <a:ea typeface="Roboto" panose="02000000000000000000" pitchFamily="2" charset="0"/>
            </a:endParaRPr>
          </a:p>
        </p:txBody>
      </p:sp>
      <p:grpSp>
        <p:nvGrpSpPr>
          <p:cNvPr id="47" name="Group 46">
            <a:extLst>
              <a:ext uri="{FF2B5EF4-FFF2-40B4-BE49-F238E27FC236}">
                <a16:creationId xmlns:a16="http://schemas.microsoft.com/office/drawing/2014/main" id="{CBEE771B-1146-67DA-8379-1A6A25B9B3E1}"/>
              </a:ext>
            </a:extLst>
          </p:cNvPr>
          <p:cNvGrpSpPr/>
          <p:nvPr/>
        </p:nvGrpSpPr>
        <p:grpSpPr>
          <a:xfrm>
            <a:off x="8826988" y="-2804"/>
            <a:ext cx="3372339" cy="4589855"/>
            <a:chOff x="13240482" y="-15197"/>
            <a:chExt cx="5058508" cy="6983696"/>
          </a:xfrm>
        </p:grpSpPr>
        <p:sp>
          <p:nvSpPr>
            <p:cNvPr id="33" name="Rectangle 32">
              <a:extLst>
                <a:ext uri="{FF2B5EF4-FFF2-40B4-BE49-F238E27FC236}">
                  <a16:creationId xmlns:a16="http://schemas.microsoft.com/office/drawing/2014/main" id="{48097544-3B69-653F-5183-BEEBB663D5DE}"/>
                </a:ext>
              </a:extLst>
            </p:cNvPr>
            <p:cNvSpPr/>
            <p:nvPr/>
          </p:nvSpPr>
          <p:spPr>
            <a:xfrm>
              <a:off x="13240482" y="-15197"/>
              <a:ext cx="5047518" cy="1114415"/>
            </a:xfrm>
            <a:prstGeom prst="rect">
              <a:avLst/>
            </a:prstGeom>
            <a:solidFill>
              <a:srgbClr val="41B6E6"/>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2333">
                  <a:latin typeface="Roboto"/>
                  <a:ea typeface="Roboto"/>
                  <a:cs typeface="Roboto"/>
                </a:rPr>
                <a:t>2024 Goals</a:t>
              </a:r>
            </a:p>
          </p:txBody>
        </p:sp>
        <p:grpSp>
          <p:nvGrpSpPr>
            <p:cNvPr id="44" name="Group 43">
              <a:extLst>
                <a:ext uri="{FF2B5EF4-FFF2-40B4-BE49-F238E27FC236}">
                  <a16:creationId xmlns:a16="http://schemas.microsoft.com/office/drawing/2014/main" id="{0AE653BC-7158-7942-B429-E6FAF618601F}"/>
                </a:ext>
              </a:extLst>
            </p:cNvPr>
            <p:cNvGrpSpPr/>
            <p:nvPr/>
          </p:nvGrpSpPr>
          <p:grpSpPr>
            <a:xfrm>
              <a:off x="13251472" y="1098647"/>
              <a:ext cx="5047518" cy="5869852"/>
              <a:chOff x="12877800" y="1406378"/>
              <a:chExt cx="5410200" cy="6328353"/>
            </a:xfrm>
          </p:grpSpPr>
          <p:sp>
            <p:nvSpPr>
              <p:cNvPr id="52" name="Rectangle 51">
                <a:extLst>
                  <a:ext uri="{FF2B5EF4-FFF2-40B4-BE49-F238E27FC236}">
                    <a16:creationId xmlns:a16="http://schemas.microsoft.com/office/drawing/2014/main" id="{88C2863B-5BE1-D478-9791-7DBD232E14F6}"/>
                  </a:ext>
                </a:extLst>
              </p:cNvPr>
              <p:cNvSpPr/>
              <p:nvPr/>
            </p:nvSpPr>
            <p:spPr>
              <a:xfrm>
                <a:off x="12877800" y="6143177"/>
                <a:ext cx="5410200" cy="1591554"/>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 name="Rectangle 33">
                <a:extLst>
                  <a:ext uri="{FF2B5EF4-FFF2-40B4-BE49-F238E27FC236}">
                    <a16:creationId xmlns:a16="http://schemas.microsoft.com/office/drawing/2014/main" id="{5D5DDDDE-02A6-937F-E353-F9BDA6F704B7}"/>
                  </a:ext>
                </a:extLst>
              </p:cNvPr>
              <p:cNvSpPr/>
              <p:nvPr/>
            </p:nvSpPr>
            <p:spPr>
              <a:xfrm>
                <a:off x="12877800" y="1406378"/>
                <a:ext cx="5410200" cy="4041922"/>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 name="Rectangle: Rounded Corners 35">
                <a:extLst>
                  <a:ext uri="{FF2B5EF4-FFF2-40B4-BE49-F238E27FC236}">
                    <a16:creationId xmlns:a16="http://schemas.microsoft.com/office/drawing/2014/main" id="{7801AF85-0FB6-A865-85BD-A167C013A6D0}"/>
                  </a:ext>
                </a:extLst>
              </p:cNvPr>
              <p:cNvSpPr/>
              <p:nvPr/>
            </p:nvSpPr>
            <p:spPr>
              <a:xfrm>
                <a:off x="13224645" y="1722781"/>
                <a:ext cx="4716509" cy="155402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37" name="Rectangle: Rounded Corners 36">
                <a:extLst>
                  <a:ext uri="{FF2B5EF4-FFF2-40B4-BE49-F238E27FC236}">
                    <a16:creationId xmlns:a16="http://schemas.microsoft.com/office/drawing/2014/main" id="{384FD595-E224-976C-E02A-F89A7893A3DA}"/>
                  </a:ext>
                </a:extLst>
              </p:cNvPr>
              <p:cNvSpPr/>
              <p:nvPr/>
            </p:nvSpPr>
            <p:spPr>
              <a:xfrm>
                <a:off x="13224645" y="3838256"/>
                <a:ext cx="4716509" cy="1329597"/>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Freeform 17">
                <a:extLst>
                  <a:ext uri="{FF2B5EF4-FFF2-40B4-BE49-F238E27FC236}">
                    <a16:creationId xmlns:a16="http://schemas.microsoft.com/office/drawing/2014/main" id="{7817A113-37A5-3D90-E024-8112007CBF36}"/>
                  </a:ext>
                </a:extLst>
              </p:cNvPr>
              <p:cNvSpPr/>
              <p:nvPr/>
            </p:nvSpPr>
            <p:spPr>
              <a:xfrm>
                <a:off x="13322076" y="1958247"/>
                <a:ext cx="1034409" cy="964003"/>
              </a:xfrm>
              <a:custGeom>
                <a:avLst/>
                <a:gdLst/>
                <a:ahLst/>
                <a:cxnLst/>
                <a:rect l="l" t="t" r="r" b="b"/>
                <a:pathLst>
                  <a:path w="1063547" h="1063547">
                    <a:moveTo>
                      <a:pt x="0" y="0"/>
                    </a:moveTo>
                    <a:lnTo>
                      <a:pt x="1063547" y="0"/>
                    </a:lnTo>
                    <a:lnTo>
                      <a:pt x="1063547" y="1063547"/>
                    </a:lnTo>
                    <a:lnTo>
                      <a:pt x="0" y="1063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40" name="Freeform 9">
                <a:extLst>
                  <a:ext uri="{FF2B5EF4-FFF2-40B4-BE49-F238E27FC236}">
                    <a16:creationId xmlns:a16="http://schemas.microsoft.com/office/drawing/2014/main" id="{3E79E3E0-0A14-C1DC-17EE-E4B54AC2D465}"/>
                  </a:ext>
                </a:extLst>
              </p:cNvPr>
              <p:cNvSpPr/>
              <p:nvPr/>
            </p:nvSpPr>
            <p:spPr>
              <a:xfrm>
                <a:off x="13335997" y="4005991"/>
                <a:ext cx="1066180" cy="906980"/>
              </a:xfrm>
              <a:custGeom>
                <a:avLst/>
                <a:gdLst/>
                <a:ahLst/>
                <a:cxnLst/>
                <a:rect l="l" t="t" r="r" b="b"/>
                <a:pathLst>
                  <a:path w="1271016" h="1000636">
                    <a:moveTo>
                      <a:pt x="0" y="0"/>
                    </a:moveTo>
                    <a:lnTo>
                      <a:pt x="1271016" y="0"/>
                    </a:lnTo>
                    <a:lnTo>
                      <a:pt x="1271016" y="1000636"/>
                    </a:lnTo>
                    <a:lnTo>
                      <a:pt x="0" y="1000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sp>
            <p:nvSpPr>
              <p:cNvPr id="42" name="Rectangle 41">
                <a:extLst>
                  <a:ext uri="{FF2B5EF4-FFF2-40B4-BE49-F238E27FC236}">
                    <a16:creationId xmlns:a16="http://schemas.microsoft.com/office/drawing/2014/main" id="{7F7FD90D-0B49-1334-EB04-8F03A75B4B2C}"/>
                  </a:ext>
                </a:extLst>
              </p:cNvPr>
              <p:cNvSpPr/>
              <p:nvPr/>
            </p:nvSpPr>
            <p:spPr>
              <a:xfrm>
                <a:off x="14453915" y="2035189"/>
                <a:ext cx="3467186" cy="891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67">
                    <a:solidFill>
                      <a:schemeClr val="tx1"/>
                    </a:solidFill>
                    <a:latin typeface="Roboto" panose="02000000000000000000" pitchFamily="2" charset="0"/>
                    <a:ea typeface="Roboto" panose="02000000000000000000" pitchFamily="2" charset="0"/>
                  </a:rPr>
                  <a:t>Construction starts on 2,000+ additional units (28 </a:t>
                </a:r>
                <a:r>
                  <a:rPr lang="en-US" sz="1667" err="1">
                    <a:solidFill>
                      <a:schemeClr val="tx1"/>
                    </a:solidFill>
                    <a:latin typeface="Roboto" panose="02000000000000000000" pitchFamily="2" charset="0"/>
                    <a:ea typeface="Roboto" panose="02000000000000000000" pitchFamily="2" charset="0"/>
                  </a:rPr>
                  <a:t>dvlpmts</a:t>
                </a:r>
                <a:r>
                  <a:rPr lang="en-US" sz="1667">
                    <a:solidFill>
                      <a:schemeClr val="tx1"/>
                    </a:solidFill>
                    <a:latin typeface="Roboto" panose="02000000000000000000" pitchFamily="2" charset="0"/>
                    <a:ea typeface="Roboto" panose="02000000000000000000" pitchFamily="2" charset="0"/>
                  </a:rPr>
                  <a:t>)</a:t>
                </a:r>
              </a:p>
            </p:txBody>
          </p:sp>
          <p:sp>
            <p:nvSpPr>
              <p:cNvPr id="43" name="Rectangle 42">
                <a:extLst>
                  <a:ext uri="{FF2B5EF4-FFF2-40B4-BE49-F238E27FC236}">
                    <a16:creationId xmlns:a16="http://schemas.microsoft.com/office/drawing/2014/main" id="{DD28F381-D27D-7179-F221-A66073BEF1A2}"/>
                  </a:ext>
                </a:extLst>
              </p:cNvPr>
              <p:cNvSpPr/>
              <p:nvPr/>
            </p:nvSpPr>
            <p:spPr>
              <a:xfrm>
                <a:off x="14540063" y="3999403"/>
                <a:ext cx="3381038" cy="891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67">
                    <a:solidFill>
                      <a:schemeClr val="tx1"/>
                    </a:solidFill>
                    <a:latin typeface="Roboto" panose="02000000000000000000" pitchFamily="2" charset="0"/>
                    <a:ea typeface="Roboto" panose="02000000000000000000" pitchFamily="2" charset="0"/>
                  </a:rPr>
                  <a:t>Select and add 15 </a:t>
                </a:r>
                <a:r>
                  <a:rPr lang="en-US" sz="1667" err="1">
                    <a:solidFill>
                      <a:schemeClr val="tx1"/>
                    </a:solidFill>
                    <a:latin typeface="Roboto" panose="02000000000000000000" pitchFamily="2" charset="0"/>
                    <a:ea typeface="Roboto" panose="02000000000000000000" pitchFamily="2" charset="0"/>
                  </a:rPr>
                  <a:t>dvlpmts</a:t>
                </a:r>
                <a:r>
                  <a:rPr lang="en-US" sz="1667">
                    <a:solidFill>
                      <a:schemeClr val="tx1"/>
                    </a:solidFill>
                    <a:latin typeface="Roboto" panose="02000000000000000000" pitchFamily="2" charset="0"/>
                    <a:ea typeface="Roboto" panose="02000000000000000000" pitchFamily="2" charset="0"/>
                  </a:rPr>
                  <a:t> (1460 units) to pipeline</a:t>
                </a:r>
              </a:p>
            </p:txBody>
          </p:sp>
          <p:grpSp>
            <p:nvGrpSpPr>
              <p:cNvPr id="22" name="Group 21">
                <a:extLst>
                  <a:ext uri="{FF2B5EF4-FFF2-40B4-BE49-F238E27FC236}">
                    <a16:creationId xmlns:a16="http://schemas.microsoft.com/office/drawing/2014/main" id="{7DA9D790-B08D-1675-A3C7-31786702DD58}"/>
                  </a:ext>
                </a:extLst>
              </p:cNvPr>
              <p:cNvGrpSpPr/>
              <p:nvPr/>
            </p:nvGrpSpPr>
            <p:grpSpPr>
              <a:xfrm>
                <a:off x="12877800" y="5422638"/>
                <a:ext cx="5410200" cy="711462"/>
                <a:chOff x="12877800" y="8381894"/>
                <a:chExt cx="5257800" cy="163858"/>
              </a:xfrm>
            </p:grpSpPr>
            <p:sp>
              <p:nvSpPr>
                <p:cNvPr id="7" name="AutoShape 5">
                  <a:extLst>
                    <a:ext uri="{FF2B5EF4-FFF2-40B4-BE49-F238E27FC236}">
                      <a16:creationId xmlns:a16="http://schemas.microsoft.com/office/drawing/2014/main" id="{AF90AB9A-4D12-DCE4-6F52-45EC0FD7429C}"/>
                    </a:ext>
                  </a:extLst>
                </p:cNvPr>
                <p:cNvSpPr/>
                <p:nvPr/>
              </p:nvSpPr>
              <p:spPr>
                <a:xfrm>
                  <a:off x="12877800" y="8381894"/>
                  <a:ext cx="876300" cy="163858"/>
                </a:xfrm>
                <a:prstGeom prst="rect">
                  <a:avLst/>
                </a:prstGeom>
                <a:solidFill>
                  <a:srgbClr val="7CD4D2"/>
                </a:solidFill>
              </p:spPr>
              <p:txBody>
                <a:bodyPr/>
                <a:lstStyle/>
                <a:p>
                  <a:endParaRPr lang="en-US" sz="800"/>
                </a:p>
              </p:txBody>
            </p:sp>
            <p:sp>
              <p:nvSpPr>
                <p:cNvPr id="8" name="AutoShape 6">
                  <a:extLst>
                    <a:ext uri="{FF2B5EF4-FFF2-40B4-BE49-F238E27FC236}">
                      <a16:creationId xmlns:a16="http://schemas.microsoft.com/office/drawing/2014/main" id="{03EFEAB4-3CC1-6014-F796-DA8DB263CB8A}"/>
                    </a:ext>
                  </a:extLst>
                </p:cNvPr>
                <p:cNvSpPr/>
                <p:nvPr/>
              </p:nvSpPr>
              <p:spPr>
                <a:xfrm>
                  <a:off x="13754100" y="8381894"/>
                  <a:ext cx="876300" cy="163858"/>
                </a:xfrm>
                <a:prstGeom prst="rect">
                  <a:avLst/>
                </a:prstGeom>
                <a:solidFill>
                  <a:srgbClr val="4AB1B4"/>
                </a:solidFill>
              </p:spPr>
              <p:txBody>
                <a:bodyPr/>
                <a:lstStyle/>
                <a:p>
                  <a:endParaRPr lang="en-US" sz="800"/>
                </a:p>
              </p:txBody>
            </p:sp>
            <p:sp>
              <p:nvSpPr>
                <p:cNvPr id="9" name="AutoShape 7">
                  <a:extLst>
                    <a:ext uri="{FF2B5EF4-FFF2-40B4-BE49-F238E27FC236}">
                      <a16:creationId xmlns:a16="http://schemas.microsoft.com/office/drawing/2014/main" id="{14C89A69-C99B-34EF-19C3-D77E6C474F37}"/>
                    </a:ext>
                  </a:extLst>
                </p:cNvPr>
                <p:cNvSpPr/>
                <p:nvPr/>
              </p:nvSpPr>
              <p:spPr>
                <a:xfrm>
                  <a:off x="14630400" y="8381894"/>
                  <a:ext cx="876300" cy="163858"/>
                </a:xfrm>
                <a:prstGeom prst="rect">
                  <a:avLst/>
                </a:prstGeom>
                <a:solidFill>
                  <a:srgbClr val="37C9EF"/>
                </a:solidFill>
              </p:spPr>
              <p:txBody>
                <a:bodyPr/>
                <a:lstStyle/>
                <a:p>
                  <a:endParaRPr lang="en-US" sz="800"/>
                </a:p>
              </p:txBody>
            </p:sp>
            <p:sp>
              <p:nvSpPr>
                <p:cNvPr id="10" name="AutoShape 8">
                  <a:extLst>
                    <a:ext uri="{FF2B5EF4-FFF2-40B4-BE49-F238E27FC236}">
                      <a16:creationId xmlns:a16="http://schemas.microsoft.com/office/drawing/2014/main" id="{4D78EC06-BBC2-0BAD-07A2-C35A4835FF98}"/>
                    </a:ext>
                  </a:extLst>
                </p:cNvPr>
                <p:cNvSpPr/>
                <p:nvPr/>
              </p:nvSpPr>
              <p:spPr>
                <a:xfrm>
                  <a:off x="15506700" y="8381894"/>
                  <a:ext cx="876300" cy="163858"/>
                </a:xfrm>
                <a:prstGeom prst="rect">
                  <a:avLst/>
                </a:prstGeom>
                <a:solidFill>
                  <a:srgbClr val="2C92D5"/>
                </a:solidFill>
              </p:spPr>
              <p:txBody>
                <a:bodyPr/>
                <a:lstStyle/>
                <a:p>
                  <a:endParaRPr lang="en-US" sz="800"/>
                </a:p>
              </p:txBody>
            </p:sp>
            <p:sp>
              <p:nvSpPr>
                <p:cNvPr id="11" name="AutoShape 9">
                  <a:extLst>
                    <a:ext uri="{FF2B5EF4-FFF2-40B4-BE49-F238E27FC236}">
                      <a16:creationId xmlns:a16="http://schemas.microsoft.com/office/drawing/2014/main" id="{5B6E77D4-4FF5-6EBE-99AB-1B56A988885C}"/>
                    </a:ext>
                  </a:extLst>
                </p:cNvPr>
                <p:cNvSpPr/>
                <p:nvPr/>
              </p:nvSpPr>
              <p:spPr>
                <a:xfrm>
                  <a:off x="16383000" y="8381894"/>
                  <a:ext cx="876300" cy="163858"/>
                </a:xfrm>
                <a:prstGeom prst="rect">
                  <a:avLst/>
                </a:prstGeom>
                <a:solidFill>
                  <a:srgbClr val="13538A"/>
                </a:solidFill>
              </p:spPr>
              <p:txBody>
                <a:bodyPr/>
                <a:lstStyle/>
                <a:p>
                  <a:endParaRPr lang="en-US" sz="800"/>
                </a:p>
              </p:txBody>
            </p:sp>
            <p:sp>
              <p:nvSpPr>
                <p:cNvPr id="12" name="AutoShape 10">
                  <a:extLst>
                    <a:ext uri="{FF2B5EF4-FFF2-40B4-BE49-F238E27FC236}">
                      <a16:creationId xmlns:a16="http://schemas.microsoft.com/office/drawing/2014/main" id="{2D9118AC-96D2-796D-0779-136247DAA9D8}"/>
                    </a:ext>
                  </a:extLst>
                </p:cNvPr>
                <p:cNvSpPr/>
                <p:nvPr/>
              </p:nvSpPr>
              <p:spPr>
                <a:xfrm>
                  <a:off x="17259300" y="8381894"/>
                  <a:ext cx="876300" cy="163858"/>
                </a:xfrm>
                <a:prstGeom prst="rect">
                  <a:avLst/>
                </a:prstGeom>
                <a:solidFill>
                  <a:srgbClr val="191919"/>
                </a:solidFill>
              </p:spPr>
              <p:txBody>
                <a:bodyPr/>
                <a:lstStyle/>
                <a:p>
                  <a:endParaRPr lang="en-US" sz="800"/>
                </a:p>
              </p:txBody>
            </p:sp>
          </p:grpSp>
          <p:sp>
            <p:nvSpPr>
              <p:cNvPr id="15" name="TextBox 13">
                <a:extLst>
                  <a:ext uri="{FF2B5EF4-FFF2-40B4-BE49-F238E27FC236}">
                    <a16:creationId xmlns:a16="http://schemas.microsoft.com/office/drawing/2014/main" id="{F1785DFA-EE78-0EF2-7B8F-D44B223B4C1B}"/>
                  </a:ext>
                </a:extLst>
              </p:cNvPr>
              <p:cNvSpPr txBox="1"/>
              <p:nvPr/>
            </p:nvSpPr>
            <p:spPr>
              <a:xfrm>
                <a:off x="13121451" y="5573184"/>
                <a:ext cx="4922898" cy="455441"/>
              </a:xfrm>
              <a:prstGeom prst="rect">
                <a:avLst/>
              </a:prstGeom>
            </p:spPr>
            <p:txBody>
              <a:bodyPr wrap="square" lIns="0" tIns="0" rIns="0" bIns="0" rtlCol="0" anchor="t">
                <a:spAutoFit/>
              </a:bodyPr>
              <a:lstStyle/>
              <a:p>
                <a:pPr algn="ctr">
                  <a:lnSpc>
                    <a:spcPts val="2333"/>
                  </a:lnSpc>
                </a:pPr>
                <a:r>
                  <a:rPr lang="en-US" sz="1666" spc="65">
                    <a:solidFill>
                      <a:schemeClr val="bg1"/>
                    </a:solidFill>
                    <a:latin typeface="Aileron Bold"/>
                  </a:rPr>
                  <a:t>Racial Equity Goals</a:t>
                </a:r>
              </a:p>
            </p:txBody>
          </p:sp>
          <p:sp>
            <p:nvSpPr>
              <p:cNvPr id="25" name="TextBox 12">
                <a:extLst>
                  <a:ext uri="{FF2B5EF4-FFF2-40B4-BE49-F238E27FC236}">
                    <a16:creationId xmlns:a16="http://schemas.microsoft.com/office/drawing/2014/main" id="{04B6D856-7C63-F7D0-4685-7B80C44B7835}"/>
                  </a:ext>
                </a:extLst>
              </p:cNvPr>
              <p:cNvSpPr txBox="1"/>
              <p:nvPr/>
            </p:nvSpPr>
            <p:spPr>
              <a:xfrm>
                <a:off x="13436081" y="6382114"/>
                <a:ext cx="4318519" cy="420730"/>
              </a:xfrm>
              <a:prstGeom prst="rect">
                <a:avLst/>
              </a:prstGeom>
            </p:spPr>
            <p:txBody>
              <a:bodyPr wrap="square" lIns="0" tIns="0" rIns="0" bIns="0" rtlCol="0" anchor="t">
                <a:spAutoFit/>
              </a:bodyPr>
              <a:lstStyle/>
              <a:p>
                <a:pPr>
                  <a:lnSpc>
                    <a:spcPts val="2000"/>
                  </a:lnSpc>
                </a:pPr>
                <a:endParaRPr lang="en-US" sz="1667" spc="40">
                  <a:solidFill>
                    <a:srgbClr val="191919"/>
                  </a:solidFill>
                  <a:latin typeface="Roboto"/>
                  <a:ea typeface="Roboto"/>
                  <a:cs typeface="Roboto"/>
                </a:endParaRPr>
              </a:p>
            </p:txBody>
          </p:sp>
        </p:grpSp>
      </p:grpSp>
      <p:sp>
        <p:nvSpPr>
          <p:cNvPr id="6" name="TextBox 13">
            <a:extLst>
              <a:ext uri="{FF2B5EF4-FFF2-40B4-BE49-F238E27FC236}">
                <a16:creationId xmlns:a16="http://schemas.microsoft.com/office/drawing/2014/main" id="{FCD92AB8-9110-28B0-F942-206DBD39A7A4}"/>
              </a:ext>
            </a:extLst>
          </p:cNvPr>
          <p:cNvSpPr txBox="1"/>
          <p:nvPr/>
        </p:nvSpPr>
        <p:spPr>
          <a:xfrm>
            <a:off x="192949" y="2659865"/>
            <a:ext cx="1658505" cy="1453411"/>
          </a:xfrm>
          <a:prstGeom prst="rect">
            <a:avLst/>
          </a:prstGeom>
        </p:spPr>
        <p:txBody>
          <a:bodyPr wrap="square" lIns="0" tIns="0" rIns="0" bIns="0" rtlCol="0" anchor="t">
            <a:spAutoFit/>
          </a:bodyPr>
          <a:lstStyle/>
          <a:p>
            <a:pPr>
              <a:lnSpc>
                <a:spcPts val="2333"/>
              </a:lnSpc>
            </a:pPr>
            <a:r>
              <a:rPr lang="en-US" sz="1633" spc="65">
                <a:latin typeface="Roboto"/>
                <a:ea typeface="Roboto"/>
                <a:cs typeface="Roboto"/>
              </a:rPr>
              <a:t>Increased BIPOC developer </a:t>
            </a:r>
            <a:br>
              <a:rPr lang="en-US" sz="1633" spc="65">
                <a:latin typeface="Roboto"/>
                <a:ea typeface="Roboto"/>
                <a:cs typeface="Roboto"/>
              </a:rPr>
            </a:br>
            <a:r>
              <a:rPr lang="en-US" sz="1633" spc="65">
                <a:latin typeface="Roboto"/>
                <a:ea typeface="Roboto"/>
                <a:cs typeface="Roboto"/>
              </a:rPr>
              <a:t>and GC participation</a:t>
            </a:r>
          </a:p>
        </p:txBody>
      </p:sp>
      <p:grpSp>
        <p:nvGrpSpPr>
          <p:cNvPr id="13" name="Group 12">
            <a:extLst>
              <a:ext uri="{FF2B5EF4-FFF2-40B4-BE49-F238E27FC236}">
                <a16:creationId xmlns:a16="http://schemas.microsoft.com/office/drawing/2014/main" id="{AB68E775-7F11-9E09-14A7-82BBD5144A28}"/>
              </a:ext>
            </a:extLst>
          </p:cNvPr>
          <p:cNvGrpSpPr/>
          <p:nvPr/>
        </p:nvGrpSpPr>
        <p:grpSpPr>
          <a:xfrm>
            <a:off x="179000" y="2096729"/>
            <a:ext cx="743027" cy="521961"/>
            <a:chOff x="268500" y="3145093"/>
            <a:chExt cx="1114540" cy="782942"/>
          </a:xfrm>
        </p:grpSpPr>
        <p:pic>
          <p:nvPicPr>
            <p:cNvPr id="16" name="Picture 15">
              <a:extLst>
                <a:ext uri="{FF2B5EF4-FFF2-40B4-BE49-F238E27FC236}">
                  <a16:creationId xmlns:a16="http://schemas.microsoft.com/office/drawing/2014/main" id="{E50C510A-6C85-43C7-DBC3-79EA74677A1F}"/>
                </a:ext>
              </a:extLst>
            </p:cNvPr>
            <p:cNvPicPr>
              <a:picLocks noChangeAspect="1"/>
            </p:cNvPicPr>
            <p:nvPr/>
          </p:nvPicPr>
          <p:blipFill rotWithShape="1">
            <a:blip r:embed="rId8"/>
            <a:srcRect l="10495" t="7911" r="4839" b="8942"/>
            <a:stretch/>
          </p:blipFill>
          <p:spPr>
            <a:xfrm>
              <a:off x="268500" y="3156370"/>
              <a:ext cx="338757" cy="506925"/>
            </a:xfrm>
            <a:prstGeom prst="rect">
              <a:avLst/>
            </a:prstGeom>
          </p:spPr>
        </p:pic>
        <p:pic>
          <p:nvPicPr>
            <p:cNvPr id="17" name="Picture 16">
              <a:extLst>
                <a:ext uri="{FF2B5EF4-FFF2-40B4-BE49-F238E27FC236}">
                  <a16:creationId xmlns:a16="http://schemas.microsoft.com/office/drawing/2014/main" id="{C2D03BAA-9BFC-382B-726B-9D9DA142F214}"/>
                </a:ext>
              </a:extLst>
            </p:cNvPr>
            <p:cNvPicPr>
              <a:picLocks noChangeAspect="1"/>
            </p:cNvPicPr>
            <p:nvPr/>
          </p:nvPicPr>
          <p:blipFill rotWithShape="1">
            <a:blip r:embed="rId9"/>
            <a:srcRect l="13950" t="19660" r="2763"/>
            <a:stretch/>
          </p:blipFill>
          <p:spPr>
            <a:xfrm>
              <a:off x="1002040" y="3145093"/>
              <a:ext cx="381000" cy="506925"/>
            </a:xfrm>
            <a:prstGeom prst="rect">
              <a:avLst/>
            </a:prstGeom>
          </p:spPr>
        </p:pic>
        <p:pic>
          <p:nvPicPr>
            <p:cNvPr id="18" name="Picture 17">
              <a:extLst>
                <a:ext uri="{FF2B5EF4-FFF2-40B4-BE49-F238E27FC236}">
                  <a16:creationId xmlns:a16="http://schemas.microsoft.com/office/drawing/2014/main" id="{360829B0-38BE-DB31-ED90-79C08AC08D83}"/>
                </a:ext>
              </a:extLst>
            </p:cNvPr>
            <p:cNvPicPr>
              <a:picLocks noChangeAspect="1"/>
            </p:cNvPicPr>
            <p:nvPr/>
          </p:nvPicPr>
          <p:blipFill rotWithShape="1">
            <a:blip r:embed="rId10"/>
            <a:srcRect l="20576" t="5302" r="5920" b="759"/>
            <a:stretch/>
          </p:blipFill>
          <p:spPr>
            <a:xfrm>
              <a:off x="644577" y="3398555"/>
              <a:ext cx="337364" cy="529480"/>
            </a:xfrm>
            <a:prstGeom prst="rect">
              <a:avLst/>
            </a:prstGeom>
          </p:spPr>
        </p:pic>
      </p:grpSp>
      <p:graphicFrame>
        <p:nvGraphicFramePr>
          <p:cNvPr id="21" name="Chart 20">
            <a:extLst>
              <a:ext uri="{FF2B5EF4-FFF2-40B4-BE49-F238E27FC236}">
                <a16:creationId xmlns:a16="http://schemas.microsoft.com/office/drawing/2014/main" id="{C01292B9-B457-F32F-7E1A-03D216F0E40B}"/>
              </a:ext>
            </a:extLst>
          </p:cNvPr>
          <p:cNvGraphicFramePr/>
          <p:nvPr>
            <p:extLst>
              <p:ext uri="{D42A27DB-BD31-4B8C-83A1-F6EECF244321}">
                <p14:modId xmlns:p14="http://schemas.microsoft.com/office/powerpoint/2010/main" val="636076320"/>
              </p:ext>
            </p:extLst>
          </p:nvPr>
        </p:nvGraphicFramePr>
        <p:xfrm>
          <a:off x="1092991" y="1065664"/>
          <a:ext cx="8128000" cy="5254964"/>
        </p:xfrm>
        <a:graphic>
          <a:graphicData uri="http://schemas.openxmlformats.org/drawingml/2006/chart">
            <c:chart xmlns:c="http://schemas.openxmlformats.org/drawingml/2006/chart" xmlns:r="http://schemas.openxmlformats.org/officeDocument/2006/relationships" r:id="rId11"/>
          </a:graphicData>
        </a:graphic>
      </p:graphicFrame>
      <p:sp>
        <p:nvSpPr>
          <p:cNvPr id="27" name="TextBox 26">
            <a:extLst>
              <a:ext uri="{FF2B5EF4-FFF2-40B4-BE49-F238E27FC236}">
                <a16:creationId xmlns:a16="http://schemas.microsoft.com/office/drawing/2014/main" id="{56C4E70F-78FE-54DA-FBF6-86965CF9953A}"/>
              </a:ext>
            </a:extLst>
          </p:cNvPr>
          <p:cNvSpPr txBox="1"/>
          <p:nvPr/>
        </p:nvSpPr>
        <p:spPr>
          <a:xfrm>
            <a:off x="1511300" y="3980606"/>
            <a:ext cx="1053308" cy="1354217"/>
          </a:xfrm>
          <a:prstGeom prst="rect">
            <a:avLst/>
          </a:prstGeom>
          <a:noFill/>
        </p:spPr>
        <p:txBody>
          <a:bodyPr wrap="square" lIns="60960" tIns="30480" rIns="60960" bIns="30480" anchor="t">
            <a:spAutoFit/>
          </a:bodyPr>
          <a:lstStyle/>
          <a:p>
            <a:pPr algn="r"/>
            <a:r>
              <a:rPr lang="en-US" sz="2400"/>
              <a:t>670</a:t>
            </a:r>
            <a:br>
              <a:rPr lang="en-US" sz="2400"/>
            </a:br>
            <a:r>
              <a:rPr lang="en-US" sz="2000"/>
              <a:t>Units closed Q4  2023</a:t>
            </a:r>
            <a:endParaRPr lang="en-US" sz="2000">
              <a:cs typeface="Calibri"/>
            </a:endParaRPr>
          </a:p>
        </p:txBody>
      </p:sp>
      <p:sp>
        <p:nvSpPr>
          <p:cNvPr id="29" name="TextBox 28">
            <a:extLst>
              <a:ext uri="{FF2B5EF4-FFF2-40B4-BE49-F238E27FC236}">
                <a16:creationId xmlns:a16="http://schemas.microsoft.com/office/drawing/2014/main" id="{55184B91-D784-21C5-81F6-2347761FA059}"/>
              </a:ext>
            </a:extLst>
          </p:cNvPr>
          <p:cNvSpPr txBox="1"/>
          <p:nvPr/>
        </p:nvSpPr>
        <p:spPr>
          <a:xfrm>
            <a:off x="7666820" y="1454310"/>
            <a:ext cx="960371" cy="1661993"/>
          </a:xfrm>
          <a:prstGeom prst="rect">
            <a:avLst/>
          </a:prstGeom>
          <a:noFill/>
        </p:spPr>
        <p:txBody>
          <a:bodyPr wrap="square" lIns="60960" tIns="30480" rIns="60960" bIns="30480" anchor="t">
            <a:spAutoFit/>
          </a:bodyPr>
          <a:lstStyle/>
          <a:p>
            <a:r>
              <a:rPr lang="en-US" sz="2400"/>
              <a:t>1345</a:t>
            </a:r>
            <a:br>
              <a:rPr lang="en-US"/>
            </a:br>
            <a:r>
              <a:rPr lang="en-US" sz="2000"/>
              <a:t>Units closed Q1 - Q3 2023</a:t>
            </a:r>
          </a:p>
        </p:txBody>
      </p:sp>
      <p:sp>
        <p:nvSpPr>
          <p:cNvPr id="35" name="TextBox 34">
            <a:extLst>
              <a:ext uri="{FF2B5EF4-FFF2-40B4-BE49-F238E27FC236}">
                <a16:creationId xmlns:a16="http://schemas.microsoft.com/office/drawing/2014/main" id="{D9F36F03-E90B-DAD8-267F-1F48D2D875CC}"/>
              </a:ext>
            </a:extLst>
          </p:cNvPr>
          <p:cNvSpPr txBox="1"/>
          <p:nvPr/>
        </p:nvSpPr>
        <p:spPr>
          <a:xfrm>
            <a:off x="4415267" y="3247632"/>
            <a:ext cx="1483451" cy="1395318"/>
          </a:xfrm>
          <a:prstGeom prst="rect">
            <a:avLst/>
          </a:prstGeom>
          <a:noFill/>
        </p:spPr>
        <p:txBody>
          <a:bodyPr wrap="square" lIns="60960" tIns="30480" rIns="60960" bIns="30480" anchor="t">
            <a:spAutoFit/>
          </a:bodyPr>
          <a:lstStyle/>
          <a:p>
            <a:pPr algn="ctr"/>
            <a:r>
              <a:rPr lang="en-US" sz="2667"/>
              <a:t>2,015</a:t>
            </a:r>
            <a:br>
              <a:rPr lang="en-US" sz="1067"/>
            </a:br>
            <a:r>
              <a:rPr lang="en-US" sz="2000"/>
              <a:t>Units created </a:t>
            </a:r>
            <a:br>
              <a:rPr lang="en-US" sz="2000"/>
            </a:br>
            <a:r>
              <a:rPr lang="en-US" sz="2000"/>
              <a:t>this year</a:t>
            </a:r>
            <a:endParaRPr lang="en-US" sz="2000">
              <a:cs typeface="Calibri"/>
            </a:endParaRPr>
          </a:p>
        </p:txBody>
      </p:sp>
      <p:sp>
        <p:nvSpPr>
          <p:cNvPr id="56" name="Rectangle: Rounded Corners 55">
            <a:extLst>
              <a:ext uri="{FF2B5EF4-FFF2-40B4-BE49-F238E27FC236}">
                <a16:creationId xmlns:a16="http://schemas.microsoft.com/office/drawing/2014/main" id="{55C22B98-C484-603A-3847-7FC3A6766D70}"/>
              </a:ext>
            </a:extLst>
          </p:cNvPr>
          <p:cNvSpPr/>
          <p:nvPr/>
        </p:nvSpPr>
        <p:spPr>
          <a:xfrm>
            <a:off x="9088284" y="3804920"/>
            <a:ext cx="2946122" cy="611471"/>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57" name="TextBox 12">
            <a:extLst>
              <a:ext uri="{FF2B5EF4-FFF2-40B4-BE49-F238E27FC236}">
                <a16:creationId xmlns:a16="http://schemas.microsoft.com/office/drawing/2014/main" id="{68802872-D480-B6A9-B812-9FD6880A7D57}"/>
              </a:ext>
            </a:extLst>
          </p:cNvPr>
          <p:cNvSpPr txBox="1"/>
          <p:nvPr/>
        </p:nvSpPr>
        <p:spPr>
          <a:xfrm>
            <a:off x="9212584" y="3854703"/>
            <a:ext cx="2784126" cy="49160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sz="1333" b="1" spc="40">
                <a:solidFill>
                  <a:srgbClr val="191919"/>
                </a:solidFill>
                <a:latin typeface="Roboto"/>
                <a:ea typeface="Roboto"/>
                <a:cs typeface="Roboto"/>
              </a:rPr>
              <a:t>Consultant-led REIA </a:t>
            </a:r>
            <a:r>
              <a:rPr lang="en-US" sz="1333">
                <a:solidFill>
                  <a:srgbClr val="000000"/>
                </a:solidFill>
                <a:latin typeface="Roboto"/>
                <a:ea typeface="Roboto"/>
                <a:cs typeface="Calibri"/>
              </a:rPr>
              <a:t>of 2021 QAP to be conducted in 2024</a:t>
            </a:r>
            <a:endParaRPr lang="en-US" sz="1333">
              <a:latin typeface="Roboto"/>
              <a:ea typeface="Roboto"/>
              <a:cs typeface="Calibri"/>
            </a:endParaRPr>
          </a:p>
        </p:txBody>
      </p:sp>
      <p:sp>
        <p:nvSpPr>
          <p:cNvPr id="14" name="Slide Number Placeholder 13">
            <a:extLst>
              <a:ext uri="{FF2B5EF4-FFF2-40B4-BE49-F238E27FC236}">
                <a16:creationId xmlns:a16="http://schemas.microsoft.com/office/drawing/2014/main" id="{B5DAA4BE-F9BD-5D6C-050A-72C0A8742AD8}"/>
              </a:ext>
            </a:extLst>
          </p:cNvPr>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59419346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AC18B67-57BC-CA44-7F08-813C6B12A4F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7343" r="17343"/>
          <a:stretch/>
        </p:blipFill>
        <p:spPr>
          <a:xfrm>
            <a:off x="7402287" y="1587613"/>
            <a:ext cx="4589687" cy="5270387"/>
          </a:xfrm>
          <a:prstGeom prst="flowChartConnector">
            <a:avLst/>
          </a:prstGeom>
        </p:spPr>
      </p:pic>
      <p:sp>
        <p:nvSpPr>
          <p:cNvPr id="2" name="Freeform 2"/>
          <p:cNvSpPr/>
          <p:nvPr/>
        </p:nvSpPr>
        <p:spPr>
          <a:xfrm rot="15365052" flipH="1">
            <a:off x="10573820" y="4634455"/>
            <a:ext cx="2244469" cy="2244469"/>
          </a:xfrm>
          <a:custGeom>
            <a:avLst/>
            <a:gdLst/>
            <a:ahLst/>
            <a:cxnLst/>
            <a:rect l="l" t="t" r="r" b="b"/>
            <a:pathLst>
              <a:path w="3366703" h="3366703">
                <a:moveTo>
                  <a:pt x="3366702" y="0"/>
                </a:moveTo>
                <a:lnTo>
                  <a:pt x="0" y="0"/>
                </a:lnTo>
                <a:lnTo>
                  <a:pt x="0" y="3366702"/>
                </a:lnTo>
                <a:lnTo>
                  <a:pt x="3366702" y="3366702"/>
                </a:lnTo>
                <a:lnTo>
                  <a:pt x="33667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grpSp>
        <p:nvGrpSpPr>
          <p:cNvPr id="3" name="Group 3"/>
          <p:cNvGrpSpPr/>
          <p:nvPr/>
        </p:nvGrpSpPr>
        <p:grpSpPr>
          <a:xfrm>
            <a:off x="685800" y="720625"/>
            <a:ext cx="840726" cy="84072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grpSp>
        <p:nvGrpSpPr>
          <p:cNvPr id="5" name="Group 5"/>
          <p:cNvGrpSpPr/>
          <p:nvPr/>
        </p:nvGrpSpPr>
        <p:grpSpPr>
          <a:xfrm>
            <a:off x="685800" y="1875658"/>
            <a:ext cx="840726" cy="840726"/>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grpSp>
        <p:nvGrpSpPr>
          <p:cNvPr id="7" name="Group 7"/>
          <p:cNvGrpSpPr/>
          <p:nvPr/>
        </p:nvGrpSpPr>
        <p:grpSpPr>
          <a:xfrm>
            <a:off x="685800" y="3112566"/>
            <a:ext cx="840726" cy="84072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grpSp>
        <p:nvGrpSpPr>
          <p:cNvPr id="9" name="Group 9"/>
          <p:cNvGrpSpPr/>
          <p:nvPr/>
        </p:nvGrpSpPr>
        <p:grpSpPr>
          <a:xfrm>
            <a:off x="685800" y="4349475"/>
            <a:ext cx="840726" cy="840726"/>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sp>
        <p:nvSpPr>
          <p:cNvPr id="11" name="Freeform 11"/>
          <p:cNvSpPr/>
          <p:nvPr/>
        </p:nvSpPr>
        <p:spPr>
          <a:xfrm>
            <a:off x="953883" y="972808"/>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13" name="TextBox 13"/>
          <p:cNvSpPr txBox="1"/>
          <p:nvPr/>
        </p:nvSpPr>
        <p:spPr>
          <a:xfrm>
            <a:off x="6702339" y="671513"/>
            <a:ext cx="4803861" cy="730969"/>
          </a:xfrm>
          <a:prstGeom prst="rect">
            <a:avLst/>
          </a:prstGeom>
        </p:spPr>
        <p:txBody>
          <a:bodyPr wrap="square" lIns="0" tIns="0" rIns="0" bIns="0" rtlCol="0" anchor="t">
            <a:spAutoFit/>
          </a:bodyPr>
          <a:lstStyle/>
          <a:p>
            <a:pPr algn="r">
              <a:lnSpc>
                <a:spcPts val="5740"/>
              </a:lnSpc>
            </a:pPr>
            <a:r>
              <a:rPr lang="en-US" sz="5334" spc="46">
                <a:solidFill>
                  <a:srgbClr val="191919"/>
                </a:solidFill>
                <a:latin typeface="Big Shoulders Display Black"/>
              </a:rPr>
              <a:t> Homeownership</a:t>
            </a:r>
          </a:p>
        </p:txBody>
      </p:sp>
      <p:sp>
        <p:nvSpPr>
          <p:cNvPr id="17" name="TextBox 17"/>
          <p:cNvSpPr txBox="1"/>
          <p:nvPr/>
        </p:nvSpPr>
        <p:spPr>
          <a:xfrm>
            <a:off x="1990120" y="830495"/>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Administer home repair programs for low-income homeowners</a:t>
            </a:r>
          </a:p>
        </p:txBody>
      </p:sp>
      <p:sp>
        <p:nvSpPr>
          <p:cNvPr id="20" name="TextBox 20"/>
          <p:cNvSpPr txBox="1"/>
          <p:nvPr/>
        </p:nvSpPr>
        <p:spPr>
          <a:xfrm>
            <a:off x="2028220" y="1959820"/>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Build new affordable homes on vacant land</a:t>
            </a:r>
          </a:p>
        </p:txBody>
      </p:sp>
      <p:sp>
        <p:nvSpPr>
          <p:cNvPr id="27" name="Freeform 27"/>
          <p:cNvSpPr/>
          <p:nvPr/>
        </p:nvSpPr>
        <p:spPr>
          <a:xfrm>
            <a:off x="953883" y="2127840"/>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28" name="Freeform 28"/>
          <p:cNvSpPr/>
          <p:nvPr/>
        </p:nvSpPr>
        <p:spPr>
          <a:xfrm>
            <a:off x="953883" y="3364748"/>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29" name="Freeform 29"/>
          <p:cNvSpPr/>
          <p:nvPr/>
        </p:nvSpPr>
        <p:spPr>
          <a:xfrm>
            <a:off x="953883" y="4601657"/>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30" name="TextBox 20">
            <a:extLst>
              <a:ext uri="{FF2B5EF4-FFF2-40B4-BE49-F238E27FC236}">
                <a16:creationId xmlns:a16="http://schemas.microsoft.com/office/drawing/2014/main" id="{5F7FB63A-F827-AA64-390B-428A9B7BA010}"/>
              </a:ext>
            </a:extLst>
          </p:cNvPr>
          <p:cNvSpPr txBox="1"/>
          <p:nvPr/>
        </p:nvSpPr>
        <p:spPr>
          <a:xfrm>
            <a:off x="2040920" y="3219924"/>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Provide purchase price assistance grants to low-income buyers</a:t>
            </a:r>
          </a:p>
        </p:txBody>
      </p:sp>
      <p:sp>
        <p:nvSpPr>
          <p:cNvPr id="31" name="TextBox 20">
            <a:extLst>
              <a:ext uri="{FF2B5EF4-FFF2-40B4-BE49-F238E27FC236}">
                <a16:creationId xmlns:a16="http://schemas.microsoft.com/office/drawing/2014/main" id="{42B051CE-7B61-DD57-5D4D-410531CCB6C1}"/>
              </a:ext>
            </a:extLst>
          </p:cNvPr>
          <p:cNvSpPr txBox="1"/>
          <p:nvPr/>
        </p:nvSpPr>
        <p:spPr>
          <a:xfrm>
            <a:off x="2040920" y="4480029"/>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Support coops and shared-equity models of homeownership</a:t>
            </a:r>
          </a:p>
        </p:txBody>
      </p:sp>
      <p:grpSp>
        <p:nvGrpSpPr>
          <p:cNvPr id="32" name="Group 9">
            <a:extLst>
              <a:ext uri="{FF2B5EF4-FFF2-40B4-BE49-F238E27FC236}">
                <a16:creationId xmlns:a16="http://schemas.microsoft.com/office/drawing/2014/main" id="{6EEC0556-715D-C10F-2C08-0072366E1E71}"/>
              </a:ext>
            </a:extLst>
          </p:cNvPr>
          <p:cNvGrpSpPr/>
          <p:nvPr/>
        </p:nvGrpSpPr>
        <p:grpSpPr>
          <a:xfrm>
            <a:off x="673100" y="5504508"/>
            <a:ext cx="840726" cy="840726"/>
            <a:chOff x="0" y="0"/>
            <a:chExt cx="6350000" cy="6350000"/>
          </a:xfrm>
        </p:grpSpPr>
        <p:sp>
          <p:nvSpPr>
            <p:cNvPr id="33" name="Freeform 10">
              <a:extLst>
                <a:ext uri="{FF2B5EF4-FFF2-40B4-BE49-F238E27FC236}">
                  <a16:creationId xmlns:a16="http://schemas.microsoft.com/office/drawing/2014/main" id="{F07F8EED-BC73-27EE-D32F-B0DC632BEF1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sp>
        <p:nvSpPr>
          <p:cNvPr id="34" name="Freeform 29">
            <a:extLst>
              <a:ext uri="{FF2B5EF4-FFF2-40B4-BE49-F238E27FC236}">
                <a16:creationId xmlns:a16="http://schemas.microsoft.com/office/drawing/2014/main" id="{7EE72086-1A92-9C99-05C6-D2A6D36310F7}"/>
              </a:ext>
            </a:extLst>
          </p:cNvPr>
          <p:cNvSpPr/>
          <p:nvPr/>
        </p:nvSpPr>
        <p:spPr>
          <a:xfrm>
            <a:off x="941183" y="5756690"/>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35" name="TextBox 20">
            <a:extLst>
              <a:ext uri="{FF2B5EF4-FFF2-40B4-BE49-F238E27FC236}">
                <a16:creationId xmlns:a16="http://schemas.microsoft.com/office/drawing/2014/main" id="{5F8CF1EC-F92A-640F-2FCA-26785C2AA003}"/>
              </a:ext>
            </a:extLst>
          </p:cNvPr>
          <p:cNvSpPr txBox="1"/>
          <p:nvPr/>
        </p:nvSpPr>
        <p:spPr>
          <a:xfrm>
            <a:off x="2040920" y="5475609"/>
            <a:ext cx="3588692" cy="864532"/>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Decarbonize existing homes to decrease utility bills and address climate change</a:t>
            </a:r>
          </a:p>
        </p:txBody>
      </p:sp>
      <p:sp>
        <p:nvSpPr>
          <p:cNvPr id="12" name="Slide Number Placeholder 11">
            <a:extLst>
              <a:ext uri="{FF2B5EF4-FFF2-40B4-BE49-F238E27FC236}">
                <a16:creationId xmlns:a16="http://schemas.microsoft.com/office/drawing/2014/main" id="{673EA058-E3B4-F8D3-0557-1AF070E32127}"/>
              </a:ext>
            </a:extLst>
          </p:cNvPr>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386067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D16943-8B5F-71B4-E33A-7A41E65079F6}"/>
              </a:ext>
            </a:extLst>
          </p:cNvPr>
          <p:cNvSpPr/>
          <p:nvPr/>
        </p:nvSpPr>
        <p:spPr>
          <a:xfrm>
            <a:off x="0" y="6430363"/>
            <a:ext cx="12192000" cy="427636"/>
          </a:xfrm>
          <a:prstGeom prst="rect">
            <a:avLst/>
          </a:prstGeom>
          <a:gradFill flip="none" rotWithShape="1">
            <a:gsLst>
              <a:gs pos="2000">
                <a:srgbClr val="0092D1"/>
              </a:gs>
              <a:gs pos="58000">
                <a:srgbClr val="0092D1"/>
              </a:gs>
              <a:gs pos="100000">
                <a:srgbClr val="005899"/>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 name="Group 2"/>
          <p:cNvGrpSpPr/>
          <p:nvPr/>
        </p:nvGrpSpPr>
        <p:grpSpPr>
          <a:xfrm>
            <a:off x="188345" y="278504"/>
            <a:ext cx="7708320" cy="1460288"/>
            <a:chOff x="-5534756" y="-855054"/>
            <a:chExt cx="12611911" cy="2920578"/>
          </a:xfrm>
        </p:grpSpPr>
        <p:sp>
          <p:nvSpPr>
            <p:cNvPr id="3" name="TextBox 3"/>
            <p:cNvSpPr txBox="1"/>
            <p:nvPr/>
          </p:nvSpPr>
          <p:spPr>
            <a:xfrm>
              <a:off x="-5483955" y="-855054"/>
              <a:ext cx="12561110" cy="470258"/>
            </a:xfrm>
            <a:prstGeom prst="rect">
              <a:avLst/>
            </a:prstGeom>
          </p:spPr>
          <p:txBody>
            <a:bodyPr lIns="0" tIns="0" rIns="0" bIns="0" rtlCol="0" anchor="t">
              <a:spAutoFit/>
            </a:bodyPr>
            <a:lstStyle/>
            <a:p>
              <a:pPr>
                <a:lnSpc>
                  <a:spcPts val="2000"/>
                </a:lnSpc>
              </a:pPr>
              <a:r>
                <a:rPr lang="en-US" sz="1333" spc="40">
                  <a:solidFill>
                    <a:srgbClr val="191919"/>
                  </a:solidFill>
                  <a:latin typeface="Roboto" panose="02000000000000000000" pitchFamily="2" charset="0"/>
                  <a:ea typeface="Roboto" panose="02000000000000000000" pitchFamily="2" charset="0"/>
                </a:rPr>
                <a:t>Mission Critical:</a:t>
              </a:r>
            </a:p>
          </p:txBody>
        </p:sp>
        <p:sp>
          <p:nvSpPr>
            <p:cNvPr id="4" name="TextBox 4"/>
            <p:cNvSpPr txBox="1"/>
            <p:nvPr/>
          </p:nvSpPr>
          <p:spPr>
            <a:xfrm>
              <a:off x="-5534756" y="-240750"/>
              <a:ext cx="12561110" cy="2306274"/>
            </a:xfrm>
            <a:prstGeom prst="rect">
              <a:avLst/>
            </a:prstGeom>
          </p:spPr>
          <p:txBody>
            <a:bodyPr lIns="0" tIns="0" rIns="0" bIns="0" rtlCol="0" anchor="t">
              <a:spAutoFit/>
            </a:bodyPr>
            <a:lstStyle/>
            <a:p>
              <a:pPr>
                <a:lnSpc>
                  <a:spcPts val="3144"/>
                </a:lnSpc>
                <a:spcBef>
                  <a:spcPct val="0"/>
                </a:spcBef>
              </a:pPr>
              <a:r>
                <a:rPr lang="en-US" sz="3000" b="1" spc="71">
                  <a:solidFill>
                    <a:srgbClr val="191919"/>
                  </a:solidFill>
                  <a:latin typeface="Big Shoulders Display Black"/>
                  <a:ea typeface="Roboto"/>
                </a:rPr>
                <a:t>Building Single-Family Homes on Vacant Land</a:t>
              </a:r>
            </a:p>
            <a:p>
              <a:pPr>
                <a:lnSpc>
                  <a:spcPts val="3144"/>
                </a:lnSpc>
                <a:spcBef>
                  <a:spcPct val="0"/>
                </a:spcBef>
              </a:pPr>
              <a:endParaRPr lang="en-US" sz="2400" b="1" spc="71">
                <a:solidFill>
                  <a:srgbClr val="191919"/>
                </a:solidFill>
                <a:latin typeface="Roboto" panose="02000000000000000000" pitchFamily="2" charset="0"/>
                <a:ea typeface="Roboto" panose="02000000000000000000" pitchFamily="2" charset="0"/>
              </a:endParaRPr>
            </a:p>
            <a:p>
              <a:pPr>
                <a:lnSpc>
                  <a:spcPts val="3144"/>
                </a:lnSpc>
                <a:spcBef>
                  <a:spcPct val="0"/>
                </a:spcBef>
              </a:pPr>
              <a:r>
                <a:rPr lang="en-US" sz="1867" b="1" i="1" spc="71">
                  <a:solidFill>
                    <a:srgbClr val="191919"/>
                  </a:solidFill>
                  <a:latin typeface="Roboto"/>
                  <a:ea typeface="Roboto"/>
                  <a:cs typeface="Roboto"/>
                </a:rPr>
                <a:t>2023 Outcomes:</a:t>
              </a:r>
              <a:endParaRPr lang="en-US" sz="1867" b="1" spc="71">
                <a:solidFill>
                  <a:srgbClr val="191919"/>
                </a:solidFill>
                <a:latin typeface="Roboto"/>
                <a:ea typeface="Roboto"/>
                <a:cs typeface="Roboto"/>
              </a:endParaRPr>
            </a:p>
          </p:txBody>
        </p:sp>
      </p:grpSp>
      <p:sp>
        <p:nvSpPr>
          <p:cNvPr id="31" name="TextBox 20">
            <a:extLst>
              <a:ext uri="{FF2B5EF4-FFF2-40B4-BE49-F238E27FC236}">
                <a16:creationId xmlns:a16="http://schemas.microsoft.com/office/drawing/2014/main" id="{F0EBF874-57BA-E977-4404-2628D22121D4}"/>
              </a:ext>
            </a:extLst>
          </p:cNvPr>
          <p:cNvSpPr txBox="1"/>
          <p:nvPr/>
        </p:nvSpPr>
        <p:spPr>
          <a:xfrm>
            <a:off x="90853" y="6479440"/>
            <a:ext cx="12009072" cy="287323"/>
          </a:xfrm>
          <a:prstGeom prst="rect">
            <a:avLst/>
          </a:prstGeom>
          <a:noFill/>
        </p:spPr>
        <p:txBody>
          <a:bodyPr wrap="square" lIns="0" tIns="0" rIns="0" bIns="0" rtlCol="0" anchor="t">
            <a:spAutoFit/>
          </a:bodyPr>
          <a:lstStyle/>
          <a:p>
            <a:pPr algn="ctr" rtl="0" fontAlgn="base"/>
            <a:r>
              <a:rPr lang="en-US" sz="1867">
                <a:solidFill>
                  <a:schemeClr val="bg1"/>
                </a:solidFill>
                <a:latin typeface="Roboto" panose="02000000000000000000" pitchFamily="2" charset="0"/>
              </a:rPr>
              <a:t>Access of city-owned land by small developers to create quality homes for working families</a:t>
            </a:r>
            <a:endParaRPr lang="en-US" sz="1867">
              <a:solidFill>
                <a:schemeClr val="bg1"/>
              </a:solidFill>
              <a:latin typeface="Arial" panose="020B0604020202020204" pitchFamily="34" charset="0"/>
            </a:endParaRPr>
          </a:p>
        </p:txBody>
      </p:sp>
      <p:sp>
        <p:nvSpPr>
          <p:cNvPr id="33" name="Rectangle 32">
            <a:extLst>
              <a:ext uri="{FF2B5EF4-FFF2-40B4-BE49-F238E27FC236}">
                <a16:creationId xmlns:a16="http://schemas.microsoft.com/office/drawing/2014/main" id="{48097544-3B69-653F-5183-BEEBB663D5DE}"/>
              </a:ext>
            </a:extLst>
          </p:cNvPr>
          <p:cNvSpPr/>
          <p:nvPr/>
        </p:nvSpPr>
        <p:spPr>
          <a:xfrm>
            <a:off x="8812334" y="-2805"/>
            <a:ext cx="3379666" cy="750271"/>
          </a:xfrm>
          <a:prstGeom prst="rect">
            <a:avLst/>
          </a:prstGeom>
          <a:solidFill>
            <a:srgbClr val="41B6E6"/>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2333">
                <a:latin typeface="Roboto"/>
                <a:ea typeface="Roboto"/>
                <a:cs typeface="Roboto"/>
              </a:rPr>
              <a:t>2024 Goals</a:t>
            </a:r>
          </a:p>
        </p:txBody>
      </p:sp>
      <p:sp>
        <p:nvSpPr>
          <p:cNvPr id="29" name="TextBox 28">
            <a:extLst>
              <a:ext uri="{FF2B5EF4-FFF2-40B4-BE49-F238E27FC236}">
                <a16:creationId xmlns:a16="http://schemas.microsoft.com/office/drawing/2014/main" id="{55184B91-D784-21C5-81F6-2347761FA059}"/>
              </a:ext>
            </a:extLst>
          </p:cNvPr>
          <p:cNvSpPr txBox="1"/>
          <p:nvPr/>
        </p:nvSpPr>
        <p:spPr>
          <a:xfrm>
            <a:off x="3521564" y="3819114"/>
            <a:ext cx="2170121" cy="2462213"/>
          </a:xfrm>
          <a:prstGeom prst="rect">
            <a:avLst/>
          </a:prstGeom>
          <a:noFill/>
        </p:spPr>
        <p:txBody>
          <a:bodyPr wrap="square">
            <a:spAutoFit/>
          </a:bodyPr>
          <a:lstStyle/>
          <a:p>
            <a:pPr lvl="0" algn="ctr"/>
            <a:r>
              <a:rPr lang="en-US" sz="2200"/>
              <a:t>Vacant parcels across </a:t>
            </a:r>
            <a:r>
              <a:rPr lang="en-US" sz="2200" b="1"/>
              <a:t>19 developers </a:t>
            </a:r>
            <a:r>
              <a:rPr lang="en-US" sz="2200"/>
              <a:t>selected to advance towards home construction</a:t>
            </a:r>
          </a:p>
        </p:txBody>
      </p:sp>
      <p:sp>
        <p:nvSpPr>
          <p:cNvPr id="27" name="TextBox 26">
            <a:extLst>
              <a:ext uri="{FF2B5EF4-FFF2-40B4-BE49-F238E27FC236}">
                <a16:creationId xmlns:a16="http://schemas.microsoft.com/office/drawing/2014/main" id="{67C16ACA-2FC8-214F-FA61-59AC5EBA9802}"/>
              </a:ext>
            </a:extLst>
          </p:cNvPr>
          <p:cNvSpPr txBox="1"/>
          <p:nvPr/>
        </p:nvSpPr>
        <p:spPr>
          <a:xfrm>
            <a:off x="688510" y="3819114"/>
            <a:ext cx="2170121" cy="1785104"/>
          </a:xfrm>
          <a:prstGeom prst="rect">
            <a:avLst/>
          </a:prstGeom>
          <a:noFill/>
        </p:spPr>
        <p:txBody>
          <a:bodyPr wrap="square">
            <a:spAutoFit/>
          </a:bodyPr>
          <a:lstStyle/>
          <a:p>
            <a:pPr lvl="0" algn="ctr"/>
            <a:r>
              <a:rPr lang="en-US" sz="2200"/>
              <a:t>ChiBlockBuilder Applications for vacant land received and reviewed</a:t>
            </a:r>
          </a:p>
        </p:txBody>
      </p:sp>
      <p:sp>
        <p:nvSpPr>
          <p:cNvPr id="20" name="TextBox 19">
            <a:extLst>
              <a:ext uri="{FF2B5EF4-FFF2-40B4-BE49-F238E27FC236}">
                <a16:creationId xmlns:a16="http://schemas.microsoft.com/office/drawing/2014/main" id="{D15BB6E0-D8C5-9CC1-4D40-E2081E5DD811}"/>
              </a:ext>
            </a:extLst>
          </p:cNvPr>
          <p:cNvSpPr txBox="1"/>
          <p:nvPr/>
        </p:nvSpPr>
        <p:spPr>
          <a:xfrm>
            <a:off x="6354618" y="3819114"/>
            <a:ext cx="2170121" cy="2092881"/>
          </a:xfrm>
          <a:prstGeom prst="rect">
            <a:avLst/>
          </a:prstGeom>
          <a:noFill/>
        </p:spPr>
        <p:txBody>
          <a:bodyPr wrap="square" lIns="60960" tIns="30480" rIns="60960" bIns="30480" anchor="t">
            <a:spAutoFit/>
          </a:bodyPr>
          <a:lstStyle/>
          <a:p>
            <a:pPr lvl="0" algn="ctr"/>
            <a:r>
              <a:rPr lang="en-US" sz="2200"/>
              <a:t>Lots approved for development in North Lawndale (</a:t>
            </a:r>
            <a:r>
              <a:rPr lang="en-US" sz="2200" b="1"/>
              <a:t>14 lots have development in process</a:t>
            </a:r>
            <a:r>
              <a:rPr lang="en-US" sz="2200"/>
              <a:t>)</a:t>
            </a:r>
          </a:p>
        </p:txBody>
      </p:sp>
      <p:grpSp>
        <p:nvGrpSpPr>
          <p:cNvPr id="23" name="Group 2">
            <a:extLst>
              <a:ext uri="{FF2B5EF4-FFF2-40B4-BE49-F238E27FC236}">
                <a16:creationId xmlns:a16="http://schemas.microsoft.com/office/drawing/2014/main" id="{8AC246E2-384F-30CF-001C-9487B162ECBA}"/>
              </a:ext>
            </a:extLst>
          </p:cNvPr>
          <p:cNvGrpSpPr/>
          <p:nvPr/>
        </p:nvGrpSpPr>
        <p:grpSpPr>
          <a:xfrm>
            <a:off x="3666862" y="1928751"/>
            <a:ext cx="1972561" cy="1852383"/>
            <a:chOff x="-7112" y="-23406"/>
            <a:chExt cx="812800" cy="812800"/>
          </a:xfrm>
        </p:grpSpPr>
        <p:sp>
          <p:nvSpPr>
            <p:cNvPr id="24" name="Freeform 3">
              <a:extLst>
                <a:ext uri="{FF2B5EF4-FFF2-40B4-BE49-F238E27FC236}">
                  <a16:creationId xmlns:a16="http://schemas.microsoft.com/office/drawing/2014/main" id="{928560E9-5D20-F64C-EEED-C181382AF498}"/>
                </a:ext>
              </a:extLst>
            </p:cNvPr>
            <p:cNvSpPr/>
            <p:nvPr/>
          </p:nvSpPr>
          <p:spPr>
            <a:xfrm>
              <a:off x="-7112" y="-2340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D4D2"/>
            </a:solidFill>
          </p:spPr>
          <p:txBody>
            <a:bodyPr/>
            <a:lstStyle/>
            <a:p>
              <a:endParaRPr lang="en-US" sz="800"/>
            </a:p>
          </p:txBody>
        </p:sp>
        <p:sp>
          <p:nvSpPr>
            <p:cNvPr id="26" name="TextBox 4">
              <a:extLst>
                <a:ext uri="{FF2B5EF4-FFF2-40B4-BE49-F238E27FC236}">
                  <a16:creationId xmlns:a16="http://schemas.microsoft.com/office/drawing/2014/main" id="{44E11398-0935-FFAF-61B5-667444C690EF}"/>
                </a:ext>
              </a:extLst>
            </p:cNvPr>
            <p:cNvSpPr txBox="1"/>
            <p:nvPr/>
          </p:nvSpPr>
          <p:spPr>
            <a:xfrm>
              <a:off x="76200" y="123825"/>
              <a:ext cx="660400" cy="612775"/>
            </a:xfrm>
            <a:prstGeom prst="rect">
              <a:avLst/>
            </a:prstGeom>
          </p:spPr>
          <p:txBody>
            <a:bodyPr lIns="33867" tIns="33867" rIns="33867" bIns="33867" rtlCol="0" anchor="ctr"/>
            <a:lstStyle/>
            <a:p>
              <a:pPr algn="ctr">
                <a:lnSpc>
                  <a:spcPts val="1666"/>
                </a:lnSpc>
              </a:pPr>
              <a:r>
                <a:rPr lang="en-US" sz="3000" spc="49">
                  <a:solidFill>
                    <a:srgbClr val="FFFFFF"/>
                  </a:solidFill>
                  <a:latin typeface="Aileron Bold"/>
                </a:rPr>
                <a:t>389</a:t>
              </a:r>
            </a:p>
          </p:txBody>
        </p:sp>
      </p:grpSp>
      <p:grpSp>
        <p:nvGrpSpPr>
          <p:cNvPr id="38" name="Group 27">
            <a:extLst>
              <a:ext uri="{FF2B5EF4-FFF2-40B4-BE49-F238E27FC236}">
                <a16:creationId xmlns:a16="http://schemas.microsoft.com/office/drawing/2014/main" id="{CFE58091-AD41-67EE-6CDD-82AB52952A75}"/>
              </a:ext>
            </a:extLst>
          </p:cNvPr>
          <p:cNvGrpSpPr/>
          <p:nvPr/>
        </p:nvGrpSpPr>
        <p:grpSpPr>
          <a:xfrm>
            <a:off x="6503458" y="1928751"/>
            <a:ext cx="1972561" cy="1852383"/>
            <a:chOff x="0" y="0"/>
            <a:chExt cx="812800" cy="812800"/>
          </a:xfrm>
        </p:grpSpPr>
        <p:sp>
          <p:nvSpPr>
            <p:cNvPr id="41" name="Freeform 28">
              <a:extLst>
                <a:ext uri="{FF2B5EF4-FFF2-40B4-BE49-F238E27FC236}">
                  <a16:creationId xmlns:a16="http://schemas.microsoft.com/office/drawing/2014/main" id="{3411F093-D6A8-7314-8A62-9DF4D634AD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solidFill>
          </p:spPr>
          <p:txBody>
            <a:bodyPr/>
            <a:lstStyle/>
            <a:p>
              <a:endParaRPr lang="en-US" sz="800"/>
            </a:p>
          </p:txBody>
        </p:sp>
        <p:sp>
          <p:nvSpPr>
            <p:cNvPr id="44" name="TextBox 29">
              <a:extLst>
                <a:ext uri="{FF2B5EF4-FFF2-40B4-BE49-F238E27FC236}">
                  <a16:creationId xmlns:a16="http://schemas.microsoft.com/office/drawing/2014/main" id="{54AED8A1-846A-AF98-7306-ED1F2F895E30}"/>
                </a:ext>
              </a:extLst>
            </p:cNvPr>
            <p:cNvSpPr txBox="1"/>
            <p:nvPr/>
          </p:nvSpPr>
          <p:spPr>
            <a:xfrm>
              <a:off x="53701" y="169065"/>
              <a:ext cx="660400" cy="612775"/>
            </a:xfrm>
            <a:prstGeom prst="rect">
              <a:avLst/>
            </a:prstGeom>
          </p:spPr>
          <p:txBody>
            <a:bodyPr lIns="33867" tIns="33867" rIns="33867" bIns="33867" rtlCol="0" anchor="ctr"/>
            <a:lstStyle/>
            <a:p>
              <a:pPr algn="ctr">
                <a:lnSpc>
                  <a:spcPts val="1666"/>
                </a:lnSpc>
              </a:pPr>
              <a:r>
                <a:rPr lang="en-US" sz="3000" spc="49">
                  <a:solidFill>
                    <a:srgbClr val="FFFFFF"/>
                  </a:solidFill>
                  <a:latin typeface="Aileron Bold"/>
                </a:rPr>
                <a:t>100</a:t>
              </a:r>
            </a:p>
          </p:txBody>
        </p:sp>
      </p:grpSp>
      <p:sp>
        <p:nvSpPr>
          <p:cNvPr id="34" name="Rectangle 33">
            <a:extLst>
              <a:ext uri="{FF2B5EF4-FFF2-40B4-BE49-F238E27FC236}">
                <a16:creationId xmlns:a16="http://schemas.microsoft.com/office/drawing/2014/main" id="{5D5DDDDE-02A6-937F-E353-F9BDA6F704B7}"/>
              </a:ext>
            </a:extLst>
          </p:cNvPr>
          <p:cNvSpPr/>
          <p:nvPr/>
        </p:nvSpPr>
        <p:spPr>
          <a:xfrm>
            <a:off x="8812334" y="703124"/>
            <a:ext cx="3379666" cy="3615572"/>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 name="Rectangle: Rounded Corners 35">
            <a:extLst>
              <a:ext uri="{FF2B5EF4-FFF2-40B4-BE49-F238E27FC236}">
                <a16:creationId xmlns:a16="http://schemas.microsoft.com/office/drawing/2014/main" id="{7801AF85-0FB6-A865-85BD-A167C013A6D0}"/>
              </a:ext>
            </a:extLst>
          </p:cNvPr>
          <p:cNvSpPr/>
          <p:nvPr/>
        </p:nvSpPr>
        <p:spPr>
          <a:xfrm>
            <a:off x="9029003" y="891118"/>
            <a:ext cx="2946328" cy="92333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37" name="Rectangle: Rounded Corners 36">
            <a:extLst>
              <a:ext uri="{FF2B5EF4-FFF2-40B4-BE49-F238E27FC236}">
                <a16:creationId xmlns:a16="http://schemas.microsoft.com/office/drawing/2014/main" id="{384FD595-E224-976C-E02A-F89A7893A3DA}"/>
              </a:ext>
            </a:extLst>
          </p:cNvPr>
          <p:cNvSpPr/>
          <p:nvPr/>
        </p:nvSpPr>
        <p:spPr>
          <a:xfrm>
            <a:off x="9041918" y="2148043"/>
            <a:ext cx="2933413" cy="867481"/>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Freeform 17">
            <a:extLst>
              <a:ext uri="{FF2B5EF4-FFF2-40B4-BE49-F238E27FC236}">
                <a16:creationId xmlns:a16="http://schemas.microsoft.com/office/drawing/2014/main" id="{7817A113-37A5-3D90-E024-8112007CBF36}"/>
              </a:ext>
            </a:extLst>
          </p:cNvPr>
          <p:cNvSpPr/>
          <p:nvPr/>
        </p:nvSpPr>
        <p:spPr>
          <a:xfrm>
            <a:off x="9089866" y="1031022"/>
            <a:ext cx="646179" cy="572769"/>
          </a:xfrm>
          <a:custGeom>
            <a:avLst/>
            <a:gdLst/>
            <a:ahLst/>
            <a:cxnLst/>
            <a:rect l="l" t="t" r="r" b="b"/>
            <a:pathLst>
              <a:path w="1063547" h="1063547">
                <a:moveTo>
                  <a:pt x="0" y="0"/>
                </a:moveTo>
                <a:lnTo>
                  <a:pt x="1063547" y="0"/>
                </a:lnTo>
                <a:lnTo>
                  <a:pt x="1063547" y="1063547"/>
                </a:lnTo>
                <a:lnTo>
                  <a:pt x="0" y="1063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42" name="Rectangle 41">
            <a:extLst>
              <a:ext uri="{FF2B5EF4-FFF2-40B4-BE49-F238E27FC236}">
                <a16:creationId xmlns:a16="http://schemas.microsoft.com/office/drawing/2014/main" id="{7F7FD90D-0B49-1334-EB04-8F03A75B4B2C}"/>
              </a:ext>
            </a:extLst>
          </p:cNvPr>
          <p:cNvSpPr/>
          <p:nvPr/>
        </p:nvSpPr>
        <p:spPr>
          <a:xfrm>
            <a:off x="9796908" y="1076737"/>
            <a:ext cx="2148496" cy="52957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67">
                <a:solidFill>
                  <a:schemeClr val="tx1"/>
                </a:solidFill>
                <a:latin typeface="Roboto" panose="02000000000000000000" pitchFamily="2" charset="0"/>
                <a:ea typeface="Roboto" panose="02000000000000000000" pitchFamily="2" charset="0"/>
              </a:rPr>
              <a:t>Build 83 homes (54 affordable, 29 market)</a:t>
            </a:r>
          </a:p>
        </p:txBody>
      </p:sp>
      <p:sp>
        <p:nvSpPr>
          <p:cNvPr id="43" name="Rectangle 42">
            <a:extLst>
              <a:ext uri="{FF2B5EF4-FFF2-40B4-BE49-F238E27FC236}">
                <a16:creationId xmlns:a16="http://schemas.microsoft.com/office/drawing/2014/main" id="{DD28F381-D27D-7179-F221-A66073BEF1A2}"/>
              </a:ext>
            </a:extLst>
          </p:cNvPr>
          <p:cNvSpPr/>
          <p:nvPr/>
        </p:nvSpPr>
        <p:spPr>
          <a:xfrm>
            <a:off x="9850724" y="2243790"/>
            <a:ext cx="2112081" cy="6942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67">
                <a:solidFill>
                  <a:schemeClr val="tx1"/>
                </a:solidFill>
                <a:latin typeface="Roboto" panose="02000000000000000000" pitchFamily="2" charset="0"/>
                <a:ea typeface="Roboto" panose="02000000000000000000" pitchFamily="2" charset="0"/>
              </a:rPr>
              <a:t>Provide 25 down payment grants for new homes</a:t>
            </a:r>
          </a:p>
        </p:txBody>
      </p:sp>
      <p:sp>
        <p:nvSpPr>
          <p:cNvPr id="21" name="Freeform 8">
            <a:extLst>
              <a:ext uri="{FF2B5EF4-FFF2-40B4-BE49-F238E27FC236}">
                <a16:creationId xmlns:a16="http://schemas.microsoft.com/office/drawing/2014/main" id="{FA34D8FA-0FF3-D10E-5C18-8E23D9C4C39A}"/>
              </a:ext>
            </a:extLst>
          </p:cNvPr>
          <p:cNvSpPr/>
          <p:nvPr/>
        </p:nvSpPr>
        <p:spPr>
          <a:xfrm>
            <a:off x="9104396" y="2249912"/>
            <a:ext cx="635589" cy="529577"/>
          </a:xfrm>
          <a:custGeom>
            <a:avLst/>
            <a:gdLst/>
            <a:ahLst/>
            <a:cxnLst/>
            <a:rect l="l" t="t" r="r" b="b"/>
            <a:pathLst>
              <a:path w="1301315" h="970072">
                <a:moveTo>
                  <a:pt x="0" y="0"/>
                </a:moveTo>
                <a:lnTo>
                  <a:pt x="1301316" y="0"/>
                </a:lnTo>
                <a:lnTo>
                  <a:pt x="1301316" y="970072"/>
                </a:lnTo>
                <a:lnTo>
                  <a:pt x="0" y="9700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grpSp>
        <p:nvGrpSpPr>
          <p:cNvPr id="28" name="Group 2">
            <a:extLst>
              <a:ext uri="{FF2B5EF4-FFF2-40B4-BE49-F238E27FC236}">
                <a16:creationId xmlns:a16="http://schemas.microsoft.com/office/drawing/2014/main" id="{32B76D5A-7AC5-B482-775F-B958CEAC18B1}"/>
              </a:ext>
            </a:extLst>
          </p:cNvPr>
          <p:cNvGrpSpPr/>
          <p:nvPr/>
        </p:nvGrpSpPr>
        <p:grpSpPr>
          <a:xfrm>
            <a:off x="840162" y="1928751"/>
            <a:ext cx="1972561" cy="1852383"/>
            <a:chOff x="-7112" y="-23406"/>
            <a:chExt cx="812800" cy="812800"/>
          </a:xfrm>
        </p:grpSpPr>
        <p:sp>
          <p:nvSpPr>
            <p:cNvPr id="30" name="Freeform 3">
              <a:extLst>
                <a:ext uri="{FF2B5EF4-FFF2-40B4-BE49-F238E27FC236}">
                  <a16:creationId xmlns:a16="http://schemas.microsoft.com/office/drawing/2014/main" id="{4D878D3C-8C8B-E796-5638-210109BCCE4D}"/>
                </a:ext>
              </a:extLst>
            </p:cNvPr>
            <p:cNvSpPr/>
            <p:nvPr/>
          </p:nvSpPr>
          <p:spPr>
            <a:xfrm>
              <a:off x="-7112" y="-2340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EDFF"/>
            </a:solidFill>
          </p:spPr>
          <p:txBody>
            <a:bodyPr/>
            <a:lstStyle/>
            <a:p>
              <a:endParaRPr lang="en-US" sz="800"/>
            </a:p>
          </p:txBody>
        </p:sp>
        <p:sp>
          <p:nvSpPr>
            <p:cNvPr id="32" name="TextBox 4">
              <a:extLst>
                <a:ext uri="{FF2B5EF4-FFF2-40B4-BE49-F238E27FC236}">
                  <a16:creationId xmlns:a16="http://schemas.microsoft.com/office/drawing/2014/main" id="{41752B75-7B90-053C-313A-A7AE5322B8F9}"/>
                </a:ext>
              </a:extLst>
            </p:cNvPr>
            <p:cNvSpPr txBox="1"/>
            <p:nvPr/>
          </p:nvSpPr>
          <p:spPr>
            <a:xfrm>
              <a:off x="76200" y="123825"/>
              <a:ext cx="660400" cy="612775"/>
            </a:xfrm>
            <a:prstGeom prst="rect">
              <a:avLst/>
            </a:prstGeom>
          </p:spPr>
          <p:txBody>
            <a:bodyPr lIns="33867" tIns="33867" rIns="33867" bIns="33867" rtlCol="0" anchor="ctr"/>
            <a:lstStyle/>
            <a:p>
              <a:pPr algn="ctr">
                <a:lnSpc>
                  <a:spcPts val="1666"/>
                </a:lnSpc>
              </a:pPr>
              <a:r>
                <a:rPr lang="en-US" sz="3000" spc="49">
                  <a:solidFill>
                    <a:srgbClr val="FFFFFF"/>
                  </a:solidFill>
                  <a:latin typeface="Aileron Bold"/>
                </a:rPr>
                <a:t>182</a:t>
              </a:r>
            </a:p>
          </p:txBody>
        </p:sp>
      </p:grpSp>
      <p:sp>
        <p:nvSpPr>
          <p:cNvPr id="7" name="Rectangle: Rounded Corners 6">
            <a:extLst>
              <a:ext uri="{FF2B5EF4-FFF2-40B4-BE49-F238E27FC236}">
                <a16:creationId xmlns:a16="http://schemas.microsoft.com/office/drawing/2014/main" id="{809A9514-7DB6-70C9-9422-08CC37F48A44}"/>
              </a:ext>
            </a:extLst>
          </p:cNvPr>
          <p:cNvSpPr/>
          <p:nvPr/>
        </p:nvSpPr>
        <p:spPr>
          <a:xfrm>
            <a:off x="9042140" y="3306748"/>
            <a:ext cx="2946122" cy="837921"/>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 name="Rectangle 9">
            <a:extLst>
              <a:ext uri="{FF2B5EF4-FFF2-40B4-BE49-F238E27FC236}">
                <a16:creationId xmlns:a16="http://schemas.microsoft.com/office/drawing/2014/main" id="{DEF1F209-A374-7708-BB14-7AB895B9106A}"/>
              </a:ext>
            </a:extLst>
          </p:cNvPr>
          <p:cNvSpPr/>
          <p:nvPr/>
        </p:nvSpPr>
        <p:spPr>
          <a:xfrm>
            <a:off x="9863803" y="3408303"/>
            <a:ext cx="2111933" cy="56170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r>
              <a:rPr lang="en-US" sz="1667" b="1">
                <a:solidFill>
                  <a:schemeClr val="tx1"/>
                </a:solidFill>
                <a:latin typeface="Roboto"/>
                <a:ea typeface="Roboto"/>
                <a:cs typeface="Roboto"/>
              </a:rPr>
              <a:t>90 </a:t>
            </a:r>
            <a:r>
              <a:rPr lang="en-US" sz="1667">
                <a:solidFill>
                  <a:schemeClr val="tx1"/>
                </a:solidFill>
                <a:latin typeface="Roboto"/>
                <a:ea typeface="Roboto"/>
                <a:cs typeface="Roboto"/>
              </a:rPr>
              <a:t>Vacant lots approved for home construction</a:t>
            </a:r>
            <a:endParaRPr lang="en-US" sz="1667" b="1">
              <a:solidFill>
                <a:schemeClr val="tx1"/>
              </a:solidFill>
              <a:latin typeface="Roboto"/>
              <a:ea typeface="Roboto"/>
              <a:cs typeface="Roboto"/>
            </a:endParaRPr>
          </a:p>
        </p:txBody>
      </p:sp>
      <p:sp>
        <p:nvSpPr>
          <p:cNvPr id="12" name="Freeform 9">
            <a:extLst>
              <a:ext uri="{FF2B5EF4-FFF2-40B4-BE49-F238E27FC236}">
                <a16:creationId xmlns:a16="http://schemas.microsoft.com/office/drawing/2014/main" id="{1870CE80-A28A-66A9-EEB5-AA90B0E772B6}"/>
              </a:ext>
            </a:extLst>
          </p:cNvPr>
          <p:cNvSpPr/>
          <p:nvPr/>
        </p:nvSpPr>
        <p:spPr>
          <a:xfrm>
            <a:off x="9124611" y="3399540"/>
            <a:ext cx="665979" cy="571585"/>
          </a:xfrm>
          <a:custGeom>
            <a:avLst/>
            <a:gdLst/>
            <a:ahLst/>
            <a:cxnLst/>
            <a:rect l="l" t="t" r="r" b="b"/>
            <a:pathLst>
              <a:path w="1271016" h="1000636">
                <a:moveTo>
                  <a:pt x="0" y="0"/>
                </a:moveTo>
                <a:lnTo>
                  <a:pt x="1271016" y="0"/>
                </a:lnTo>
                <a:lnTo>
                  <a:pt x="1271016" y="1000636"/>
                </a:lnTo>
                <a:lnTo>
                  <a:pt x="0" y="10006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p>
        </p:txBody>
      </p:sp>
      <p:sp>
        <p:nvSpPr>
          <p:cNvPr id="6" name="Slide Number Placeholder 5">
            <a:extLst>
              <a:ext uri="{FF2B5EF4-FFF2-40B4-BE49-F238E27FC236}">
                <a16:creationId xmlns:a16="http://schemas.microsoft.com/office/drawing/2014/main" id="{AD418847-C372-C5F3-97C0-2C9EFAEFC1AB}"/>
              </a:ext>
            </a:extLst>
          </p:cNvPr>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5356049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D16943-8B5F-71B4-E33A-7A41E65079F6}"/>
              </a:ext>
            </a:extLst>
          </p:cNvPr>
          <p:cNvSpPr/>
          <p:nvPr/>
        </p:nvSpPr>
        <p:spPr>
          <a:xfrm>
            <a:off x="0" y="6430363"/>
            <a:ext cx="12192000" cy="427636"/>
          </a:xfrm>
          <a:prstGeom prst="rect">
            <a:avLst/>
          </a:prstGeom>
          <a:gradFill flip="none" rotWithShape="1">
            <a:gsLst>
              <a:gs pos="2000">
                <a:srgbClr val="0092D1"/>
              </a:gs>
              <a:gs pos="58000">
                <a:srgbClr val="0092D1"/>
              </a:gs>
              <a:gs pos="100000">
                <a:srgbClr val="005899"/>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 name="Group 2"/>
          <p:cNvGrpSpPr/>
          <p:nvPr/>
        </p:nvGrpSpPr>
        <p:grpSpPr>
          <a:xfrm>
            <a:off x="188345" y="278503"/>
            <a:ext cx="6305956" cy="1450258"/>
            <a:chOff x="-5534756" y="-855054"/>
            <a:chExt cx="12611911" cy="2900515"/>
          </a:xfrm>
        </p:grpSpPr>
        <p:sp>
          <p:nvSpPr>
            <p:cNvPr id="3" name="TextBox 3"/>
            <p:cNvSpPr txBox="1"/>
            <p:nvPr/>
          </p:nvSpPr>
          <p:spPr>
            <a:xfrm>
              <a:off x="-5483954" y="-855054"/>
              <a:ext cx="12561109" cy="470258"/>
            </a:xfrm>
            <a:prstGeom prst="rect">
              <a:avLst/>
            </a:prstGeom>
          </p:spPr>
          <p:txBody>
            <a:bodyPr lIns="0" tIns="0" rIns="0" bIns="0" rtlCol="0" anchor="t">
              <a:spAutoFit/>
            </a:bodyPr>
            <a:lstStyle/>
            <a:p>
              <a:pPr>
                <a:lnSpc>
                  <a:spcPts val="2000"/>
                </a:lnSpc>
              </a:pPr>
              <a:r>
                <a:rPr lang="en-US" sz="1333" spc="40">
                  <a:solidFill>
                    <a:srgbClr val="191919"/>
                  </a:solidFill>
                  <a:latin typeface="Roboto" panose="02000000000000000000" pitchFamily="2" charset="0"/>
                  <a:ea typeface="Roboto" panose="02000000000000000000" pitchFamily="2" charset="0"/>
                </a:rPr>
                <a:t>Mission Critical:</a:t>
              </a:r>
            </a:p>
          </p:txBody>
        </p:sp>
        <p:sp>
          <p:nvSpPr>
            <p:cNvPr id="4" name="TextBox 4"/>
            <p:cNvSpPr txBox="1"/>
            <p:nvPr/>
          </p:nvSpPr>
          <p:spPr>
            <a:xfrm>
              <a:off x="-5534756" y="-260810"/>
              <a:ext cx="12561109" cy="2306271"/>
            </a:xfrm>
            <a:prstGeom prst="rect">
              <a:avLst/>
            </a:prstGeom>
          </p:spPr>
          <p:txBody>
            <a:bodyPr lIns="0" tIns="0" rIns="0" bIns="0" rtlCol="0" anchor="t">
              <a:spAutoFit/>
            </a:bodyPr>
            <a:lstStyle/>
            <a:p>
              <a:pPr>
                <a:lnSpc>
                  <a:spcPts val="3144"/>
                </a:lnSpc>
                <a:spcBef>
                  <a:spcPct val="0"/>
                </a:spcBef>
              </a:pPr>
              <a:r>
                <a:rPr lang="en-US" sz="3000" b="1" spc="71" dirty="0">
                  <a:solidFill>
                    <a:srgbClr val="191919"/>
                  </a:solidFill>
                  <a:latin typeface="Big Shoulders Display Black"/>
                  <a:ea typeface="Roboto"/>
                </a:rPr>
                <a:t>Home Repair Program</a:t>
              </a:r>
            </a:p>
            <a:p>
              <a:pPr>
                <a:lnSpc>
                  <a:spcPts val="3144"/>
                </a:lnSpc>
                <a:spcBef>
                  <a:spcPct val="0"/>
                </a:spcBef>
              </a:pPr>
              <a:endParaRPr lang="en-US" sz="2400" b="1" spc="71">
                <a:solidFill>
                  <a:srgbClr val="191919"/>
                </a:solidFill>
                <a:latin typeface="Roboto" panose="02000000000000000000" pitchFamily="2" charset="0"/>
                <a:ea typeface="Roboto" panose="02000000000000000000" pitchFamily="2" charset="0"/>
              </a:endParaRPr>
            </a:p>
            <a:p>
              <a:pPr>
                <a:lnSpc>
                  <a:spcPts val="3144"/>
                </a:lnSpc>
                <a:spcBef>
                  <a:spcPct val="0"/>
                </a:spcBef>
              </a:pPr>
              <a:r>
                <a:rPr lang="en-US" sz="1850" b="1" i="1" spc="71" dirty="0">
                  <a:solidFill>
                    <a:srgbClr val="191919"/>
                  </a:solidFill>
                  <a:latin typeface="Roboto"/>
                  <a:ea typeface="Roboto"/>
                  <a:cs typeface="Roboto"/>
                </a:rPr>
                <a:t>2023 Outcomes:</a:t>
              </a:r>
              <a:endParaRPr lang="en-US" sz="1850" b="1" spc="71" dirty="0">
                <a:solidFill>
                  <a:srgbClr val="191919"/>
                </a:solidFill>
                <a:latin typeface="Roboto"/>
                <a:ea typeface="Roboto"/>
                <a:cs typeface="Roboto"/>
              </a:endParaRPr>
            </a:p>
          </p:txBody>
        </p:sp>
      </p:grpSp>
      <p:sp>
        <p:nvSpPr>
          <p:cNvPr id="31" name="TextBox 20">
            <a:extLst>
              <a:ext uri="{FF2B5EF4-FFF2-40B4-BE49-F238E27FC236}">
                <a16:creationId xmlns:a16="http://schemas.microsoft.com/office/drawing/2014/main" id="{F0EBF874-57BA-E977-4404-2628D22121D4}"/>
              </a:ext>
            </a:extLst>
          </p:cNvPr>
          <p:cNvSpPr txBox="1"/>
          <p:nvPr/>
        </p:nvSpPr>
        <p:spPr>
          <a:xfrm>
            <a:off x="90853" y="6479440"/>
            <a:ext cx="12009072" cy="287323"/>
          </a:xfrm>
          <a:prstGeom prst="rect">
            <a:avLst/>
          </a:prstGeom>
          <a:noFill/>
        </p:spPr>
        <p:txBody>
          <a:bodyPr wrap="square" lIns="0" tIns="0" rIns="0" bIns="0" rtlCol="0" anchor="t">
            <a:spAutoFit/>
          </a:bodyPr>
          <a:lstStyle/>
          <a:p>
            <a:pPr algn="ctr" rtl="0" fontAlgn="base"/>
            <a:r>
              <a:rPr lang="en-US" sz="1867">
                <a:solidFill>
                  <a:schemeClr val="bg1"/>
                </a:solidFill>
                <a:latin typeface="Roboto" panose="02000000000000000000" pitchFamily="2" charset="0"/>
              </a:rPr>
              <a:t>Preserve homeownership through critical home repairs that keep low-income homeowners stably housed</a:t>
            </a:r>
            <a:endParaRPr lang="en-US" sz="1867">
              <a:solidFill>
                <a:schemeClr val="bg1"/>
              </a:solidFill>
              <a:latin typeface="Arial" panose="020B0604020202020204" pitchFamily="34" charset="0"/>
            </a:endParaRPr>
          </a:p>
        </p:txBody>
      </p:sp>
      <p:sp>
        <p:nvSpPr>
          <p:cNvPr id="33" name="Rectangle 32">
            <a:extLst>
              <a:ext uri="{FF2B5EF4-FFF2-40B4-BE49-F238E27FC236}">
                <a16:creationId xmlns:a16="http://schemas.microsoft.com/office/drawing/2014/main" id="{48097544-3B69-653F-5183-BEEBB663D5DE}"/>
              </a:ext>
            </a:extLst>
          </p:cNvPr>
          <p:cNvSpPr/>
          <p:nvPr/>
        </p:nvSpPr>
        <p:spPr>
          <a:xfrm>
            <a:off x="8812571" y="-10132"/>
            <a:ext cx="3379429" cy="753343"/>
          </a:xfrm>
          <a:prstGeom prst="rect">
            <a:avLst/>
          </a:prstGeom>
          <a:solidFill>
            <a:srgbClr val="41B6E6"/>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2333">
                <a:latin typeface="Roboto"/>
                <a:ea typeface="Roboto"/>
                <a:cs typeface="Roboto"/>
              </a:rPr>
              <a:t>2024 Goals</a:t>
            </a:r>
          </a:p>
        </p:txBody>
      </p:sp>
      <p:grpSp>
        <p:nvGrpSpPr>
          <p:cNvPr id="81" name="Group 80">
            <a:extLst>
              <a:ext uri="{FF2B5EF4-FFF2-40B4-BE49-F238E27FC236}">
                <a16:creationId xmlns:a16="http://schemas.microsoft.com/office/drawing/2014/main" id="{9631D35C-5679-2205-E1B2-CB76844E15A7}"/>
              </a:ext>
            </a:extLst>
          </p:cNvPr>
          <p:cNvGrpSpPr/>
          <p:nvPr/>
        </p:nvGrpSpPr>
        <p:grpSpPr>
          <a:xfrm>
            <a:off x="8812571" y="740940"/>
            <a:ext cx="3379429" cy="3823893"/>
            <a:chOff x="12877800" y="1406378"/>
            <a:chExt cx="5410200" cy="6067678"/>
          </a:xfrm>
        </p:grpSpPr>
        <p:sp>
          <p:nvSpPr>
            <p:cNvPr id="52" name="Rectangle 51">
              <a:extLst>
                <a:ext uri="{FF2B5EF4-FFF2-40B4-BE49-F238E27FC236}">
                  <a16:creationId xmlns:a16="http://schemas.microsoft.com/office/drawing/2014/main" id="{88C2863B-5BE1-D478-9791-7DBD232E14F6}"/>
                </a:ext>
              </a:extLst>
            </p:cNvPr>
            <p:cNvSpPr/>
            <p:nvPr/>
          </p:nvSpPr>
          <p:spPr>
            <a:xfrm>
              <a:off x="12877800" y="6131328"/>
              <a:ext cx="5410200" cy="1342728"/>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 name="Rectangle 33">
              <a:extLst>
                <a:ext uri="{FF2B5EF4-FFF2-40B4-BE49-F238E27FC236}">
                  <a16:creationId xmlns:a16="http://schemas.microsoft.com/office/drawing/2014/main" id="{5D5DDDDE-02A6-937F-E353-F9BDA6F704B7}"/>
                </a:ext>
              </a:extLst>
            </p:cNvPr>
            <p:cNvSpPr/>
            <p:nvPr/>
          </p:nvSpPr>
          <p:spPr>
            <a:xfrm>
              <a:off x="12877800" y="1406378"/>
              <a:ext cx="5410200" cy="4041922"/>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 name="Rectangle: Rounded Corners 35">
              <a:extLst>
                <a:ext uri="{FF2B5EF4-FFF2-40B4-BE49-F238E27FC236}">
                  <a16:creationId xmlns:a16="http://schemas.microsoft.com/office/drawing/2014/main" id="{7801AF85-0FB6-A865-85BD-A167C013A6D0}"/>
                </a:ext>
              </a:extLst>
            </p:cNvPr>
            <p:cNvSpPr/>
            <p:nvPr/>
          </p:nvSpPr>
          <p:spPr>
            <a:xfrm>
              <a:off x="13224645" y="1722781"/>
              <a:ext cx="4716509" cy="155402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a:p>
          </p:txBody>
        </p:sp>
        <p:sp>
          <p:nvSpPr>
            <p:cNvPr id="37" name="Rectangle: Rounded Corners 36">
              <a:extLst>
                <a:ext uri="{FF2B5EF4-FFF2-40B4-BE49-F238E27FC236}">
                  <a16:creationId xmlns:a16="http://schemas.microsoft.com/office/drawing/2014/main" id="{384FD595-E224-976C-E02A-F89A7893A3DA}"/>
                </a:ext>
              </a:extLst>
            </p:cNvPr>
            <p:cNvSpPr/>
            <p:nvPr/>
          </p:nvSpPr>
          <p:spPr>
            <a:xfrm>
              <a:off x="13224645" y="3838256"/>
              <a:ext cx="4716509" cy="1329597"/>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Freeform 17">
              <a:extLst>
                <a:ext uri="{FF2B5EF4-FFF2-40B4-BE49-F238E27FC236}">
                  <a16:creationId xmlns:a16="http://schemas.microsoft.com/office/drawing/2014/main" id="{7817A113-37A5-3D90-E024-8112007CBF36}"/>
                </a:ext>
              </a:extLst>
            </p:cNvPr>
            <p:cNvSpPr/>
            <p:nvPr/>
          </p:nvSpPr>
          <p:spPr>
            <a:xfrm>
              <a:off x="13322076" y="1958247"/>
              <a:ext cx="1034409" cy="964003"/>
            </a:xfrm>
            <a:custGeom>
              <a:avLst/>
              <a:gdLst/>
              <a:ahLst/>
              <a:cxnLst/>
              <a:rect l="l" t="t" r="r" b="b"/>
              <a:pathLst>
                <a:path w="1063547" h="1063547">
                  <a:moveTo>
                    <a:pt x="0" y="0"/>
                  </a:moveTo>
                  <a:lnTo>
                    <a:pt x="1063547" y="0"/>
                  </a:lnTo>
                  <a:lnTo>
                    <a:pt x="1063547" y="1063547"/>
                  </a:lnTo>
                  <a:lnTo>
                    <a:pt x="0" y="1063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40" name="Freeform 9">
              <a:extLst>
                <a:ext uri="{FF2B5EF4-FFF2-40B4-BE49-F238E27FC236}">
                  <a16:creationId xmlns:a16="http://schemas.microsoft.com/office/drawing/2014/main" id="{3E79E3E0-0A14-C1DC-17EE-E4B54AC2D465}"/>
                </a:ext>
              </a:extLst>
            </p:cNvPr>
            <p:cNvSpPr/>
            <p:nvPr/>
          </p:nvSpPr>
          <p:spPr>
            <a:xfrm>
              <a:off x="13335997" y="4005991"/>
              <a:ext cx="1066180" cy="906980"/>
            </a:xfrm>
            <a:custGeom>
              <a:avLst/>
              <a:gdLst/>
              <a:ahLst/>
              <a:cxnLst/>
              <a:rect l="l" t="t" r="r" b="b"/>
              <a:pathLst>
                <a:path w="1271016" h="1000636">
                  <a:moveTo>
                    <a:pt x="0" y="0"/>
                  </a:moveTo>
                  <a:lnTo>
                    <a:pt x="1271016" y="0"/>
                  </a:lnTo>
                  <a:lnTo>
                    <a:pt x="1271016" y="1000636"/>
                  </a:lnTo>
                  <a:lnTo>
                    <a:pt x="0" y="1000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sp>
          <p:nvSpPr>
            <p:cNvPr id="42" name="Rectangle 41">
              <a:extLst>
                <a:ext uri="{FF2B5EF4-FFF2-40B4-BE49-F238E27FC236}">
                  <a16:creationId xmlns:a16="http://schemas.microsoft.com/office/drawing/2014/main" id="{7F7FD90D-0B49-1334-EB04-8F03A75B4B2C}"/>
                </a:ext>
              </a:extLst>
            </p:cNvPr>
            <p:cNvSpPr/>
            <p:nvPr/>
          </p:nvSpPr>
          <p:spPr>
            <a:xfrm>
              <a:off x="14453915" y="2035189"/>
              <a:ext cx="3439332" cy="891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67">
                  <a:solidFill>
                    <a:schemeClr val="tx1"/>
                  </a:solidFill>
                  <a:latin typeface="Roboto" panose="02000000000000000000" pitchFamily="2" charset="0"/>
                  <a:ea typeface="Roboto" panose="02000000000000000000" pitchFamily="2" charset="0"/>
                </a:rPr>
                <a:t>New RFP to increase contractor pool</a:t>
              </a:r>
            </a:p>
          </p:txBody>
        </p:sp>
        <p:sp>
          <p:nvSpPr>
            <p:cNvPr id="43" name="Rectangle 42">
              <a:extLst>
                <a:ext uri="{FF2B5EF4-FFF2-40B4-BE49-F238E27FC236}">
                  <a16:creationId xmlns:a16="http://schemas.microsoft.com/office/drawing/2014/main" id="{DD28F381-D27D-7179-F221-A66073BEF1A2}"/>
                </a:ext>
              </a:extLst>
            </p:cNvPr>
            <p:cNvSpPr/>
            <p:nvPr/>
          </p:nvSpPr>
          <p:spPr>
            <a:xfrm>
              <a:off x="14540063" y="3999403"/>
              <a:ext cx="3381038" cy="891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67">
                  <a:solidFill>
                    <a:schemeClr val="tx1"/>
                  </a:solidFill>
                  <a:latin typeface="Roboto" panose="02000000000000000000" pitchFamily="2" charset="0"/>
                  <a:ea typeface="Roboto" panose="02000000000000000000" pitchFamily="2" charset="0"/>
                </a:rPr>
                <a:t>Serve </a:t>
              </a:r>
              <a:r>
                <a:rPr lang="en-US" sz="1667" b="1">
                  <a:solidFill>
                    <a:schemeClr val="tx1"/>
                  </a:solidFill>
                  <a:latin typeface="Roboto" panose="02000000000000000000" pitchFamily="2" charset="0"/>
                  <a:ea typeface="Roboto" panose="02000000000000000000" pitchFamily="2" charset="0"/>
                </a:rPr>
                <a:t>500+ homeowners</a:t>
              </a:r>
            </a:p>
          </p:txBody>
        </p:sp>
        <p:grpSp>
          <p:nvGrpSpPr>
            <p:cNvPr id="22" name="Group 21">
              <a:extLst>
                <a:ext uri="{FF2B5EF4-FFF2-40B4-BE49-F238E27FC236}">
                  <a16:creationId xmlns:a16="http://schemas.microsoft.com/office/drawing/2014/main" id="{7DA9D790-B08D-1675-A3C7-31786702DD58}"/>
                </a:ext>
              </a:extLst>
            </p:cNvPr>
            <p:cNvGrpSpPr/>
            <p:nvPr/>
          </p:nvGrpSpPr>
          <p:grpSpPr>
            <a:xfrm>
              <a:off x="12877800" y="5422638"/>
              <a:ext cx="5410200" cy="711462"/>
              <a:chOff x="12877800" y="8381894"/>
              <a:chExt cx="5257800" cy="163858"/>
            </a:xfrm>
          </p:grpSpPr>
          <p:sp>
            <p:nvSpPr>
              <p:cNvPr id="7" name="AutoShape 5">
                <a:extLst>
                  <a:ext uri="{FF2B5EF4-FFF2-40B4-BE49-F238E27FC236}">
                    <a16:creationId xmlns:a16="http://schemas.microsoft.com/office/drawing/2014/main" id="{AF90AB9A-4D12-DCE4-6F52-45EC0FD7429C}"/>
                  </a:ext>
                </a:extLst>
              </p:cNvPr>
              <p:cNvSpPr/>
              <p:nvPr/>
            </p:nvSpPr>
            <p:spPr>
              <a:xfrm>
                <a:off x="12877800" y="8381894"/>
                <a:ext cx="876300" cy="163858"/>
              </a:xfrm>
              <a:prstGeom prst="rect">
                <a:avLst/>
              </a:prstGeom>
              <a:solidFill>
                <a:srgbClr val="7CD4D2"/>
              </a:solidFill>
            </p:spPr>
            <p:txBody>
              <a:bodyPr/>
              <a:lstStyle/>
              <a:p>
                <a:endParaRPr lang="en-US" sz="800"/>
              </a:p>
            </p:txBody>
          </p:sp>
          <p:sp>
            <p:nvSpPr>
              <p:cNvPr id="8" name="AutoShape 6">
                <a:extLst>
                  <a:ext uri="{FF2B5EF4-FFF2-40B4-BE49-F238E27FC236}">
                    <a16:creationId xmlns:a16="http://schemas.microsoft.com/office/drawing/2014/main" id="{03EFEAB4-3CC1-6014-F796-DA8DB263CB8A}"/>
                  </a:ext>
                </a:extLst>
              </p:cNvPr>
              <p:cNvSpPr/>
              <p:nvPr/>
            </p:nvSpPr>
            <p:spPr>
              <a:xfrm>
                <a:off x="13754100" y="8381894"/>
                <a:ext cx="876300" cy="163858"/>
              </a:xfrm>
              <a:prstGeom prst="rect">
                <a:avLst/>
              </a:prstGeom>
              <a:solidFill>
                <a:srgbClr val="4AB1B4"/>
              </a:solidFill>
            </p:spPr>
            <p:txBody>
              <a:bodyPr/>
              <a:lstStyle/>
              <a:p>
                <a:endParaRPr lang="en-US" sz="800"/>
              </a:p>
            </p:txBody>
          </p:sp>
          <p:sp>
            <p:nvSpPr>
              <p:cNvPr id="9" name="AutoShape 7">
                <a:extLst>
                  <a:ext uri="{FF2B5EF4-FFF2-40B4-BE49-F238E27FC236}">
                    <a16:creationId xmlns:a16="http://schemas.microsoft.com/office/drawing/2014/main" id="{14C89A69-C99B-34EF-19C3-D77E6C474F37}"/>
                  </a:ext>
                </a:extLst>
              </p:cNvPr>
              <p:cNvSpPr/>
              <p:nvPr/>
            </p:nvSpPr>
            <p:spPr>
              <a:xfrm>
                <a:off x="14630400" y="8381894"/>
                <a:ext cx="876300" cy="163858"/>
              </a:xfrm>
              <a:prstGeom prst="rect">
                <a:avLst/>
              </a:prstGeom>
              <a:solidFill>
                <a:srgbClr val="37C9EF"/>
              </a:solidFill>
            </p:spPr>
            <p:txBody>
              <a:bodyPr/>
              <a:lstStyle/>
              <a:p>
                <a:endParaRPr lang="en-US" sz="800"/>
              </a:p>
            </p:txBody>
          </p:sp>
          <p:sp>
            <p:nvSpPr>
              <p:cNvPr id="10" name="AutoShape 8">
                <a:extLst>
                  <a:ext uri="{FF2B5EF4-FFF2-40B4-BE49-F238E27FC236}">
                    <a16:creationId xmlns:a16="http://schemas.microsoft.com/office/drawing/2014/main" id="{4D78EC06-BBC2-0BAD-07A2-C35A4835FF98}"/>
                  </a:ext>
                </a:extLst>
              </p:cNvPr>
              <p:cNvSpPr/>
              <p:nvPr/>
            </p:nvSpPr>
            <p:spPr>
              <a:xfrm>
                <a:off x="15506700" y="8381894"/>
                <a:ext cx="876300" cy="163858"/>
              </a:xfrm>
              <a:prstGeom prst="rect">
                <a:avLst/>
              </a:prstGeom>
              <a:solidFill>
                <a:srgbClr val="2C92D5"/>
              </a:solidFill>
            </p:spPr>
            <p:txBody>
              <a:bodyPr/>
              <a:lstStyle/>
              <a:p>
                <a:endParaRPr lang="en-US" sz="800"/>
              </a:p>
            </p:txBody>
          </p:sp>
          <p:sp>
            <p:nvSpPr>
              <p:cNvPr id="11" name="AutoShape 9">
                <a:extLst>
                  <a:ext uri="{FF2B5EF4-FFF2-40B4-BE49-F238E27FC236}">
                    <a16:creationId xmlns:a16="http://schemas.microsoft.com/office/drawing/2014/main" id="{5B6E77D4-4FF5-6EBE-99AB-1B56A988885C}"/>
                  </a:ext>
                </a:extLst>
              </p:cNvPr>
              <p:cNvSpPr/>
              <p:nvPr/>
            </p:nvSpPr>
            <p:spPr>
              <a:xfrm>
                <a:off x="16383000" y="8381894"/>
                <a:ext cx="876300" cy="163858"/>
              </a:xfrm>
              <a:prstGeom prst="rect">
                <a:avLst/>
              </a:prstGeom>
              <a:solidFill>
                <a:srgbClr val="13538A"/>
              </a:solidFill>
            </p:spPr>
            <p:txBody>
              <a:bodyPr/>
              <a:lstStyle/>
              <a:p>
                <a:endParaRPr lang="en-US" sz="800"/>
              </a:p>
            </p:txBody>
          </p:sp>
          <p:sp>
            <p:nvSpPr>
              <p:cNvPr id="12" name="AutoShape 10">
                <a:extLst>
                  <a:ext uri="{FF2B5EF4-FFF2-40B4-BE49-F238E27FC236}">
                    <a16:creationId xmlns:a16="http://schemas.microsoft.com/office/drawing/2014/main" id="{2D9118AC-96D2-796D-0779-136247DAA9D8}"/>
                  </a:ext>
                </a:extLst>
              </p:cNvPr>
              <p:cNvSpPr/>
              <p:nvPr/>
            </p:nvSpPr>
            <p:spPr>
              <a:xfrm>
                <a:off x="17259300" y="8381894"/>
                <a:ext cx="876300" cy="163858"/>
              </a:xfrm>
              <a:prstGeom prst="rect">
                <a:avLst/>
              </a:prstGeom>
              <a:solidFill>
                <a:srgbClr val="191919"/>
              </a:solidFill>
            </p:spPr>
            <p:txBody>
              <a:bodyPr/>
              <a:lstStyle/>
              <a:p>
                <a:endParaRPr lang="en-US" sz="800"/>
              </a:p>
            </p:txBody>
          </p:sp>
        </p:grpSp>
        <p:sp>
          <p:nvSpPr>
            <p:cNvPr id="15" name="TextBox 13">
              <a:extLst>
                <a:ext uri="{FF2B5EF4-FFF2-40B4-BE49-F238E27FC236}">
                  <a16:creationId xmlns:a16="http://schemas.microsoft.com/office/drawing/2014/main" id="{F1785DFA-EE78-0EF2-7B8F-D44B223B4C1B}"/>
                </a:ext>
              </a:extLst>
            </p:cNvPr>
            <p:cNvSpPr txBox="1"/>
            <p:nvPr/>
          </p:nvSpPr>
          <p:spPr>
            <a:xfrm>
              <a:off x="13121451" y="5573184"/>
              <a:ext cx="4922899" cy="440554"/>
            </a:xfrm>
            <a:prstGeom prst="rect">
              <a:avLst/>
            </a:prstGeom>
          </p:spPr>
          <p:txBody>
            <a:bodyPr wrap="square" lIns="0" tIns="0" rIns="0" bIns="0" rtlCol="0" anchor="t">
              <a:spAutoFit/>
            </a:bodyPr>
            <a:lstStyle/>
            <a:p>
              <a:pPr algn="ctr">
                <a:lnSpc>
                  <a:spcPts val="2333"/>
                </a:lnSpc>
              </a:pPr>
              <a:r>
                <a:rPr lang="en-US" sz="1666" spc="65">
                  <a:solidFill>
                    <a:schemeClr val="bg1"/>
                  </a:solidFill>
                  <a:latin typeface="Aileron Bold"/>
                </a:rPr>
                <a:t>Racial Equity Goals</a:t>
              </a:r>
            </a:p>
          </p:txBody>
        </p:sp>
        <p:sp>
          <p:nvSpPr>
            <p:cNvPr id="54" name="Rectangle: Rounded Corners 53">
              <a:extLst>
                <a:ext uri="{FF2B5EF4-FFF2-40B4-BE49-F238E27FC236}">
                  <a16:creationId xmlns:a16="http://schemas.microsoft.com/office/drawing/2014/main" id="{5C11ED3B-0160-DC9C-49DB-2BF036A368AB}"/>
                </a:ext>
              </a:extLst>
            </p:cNvPr>
            <p:cNvSpPr/>
            <p:nvPr/>
          </p:nvSpPr>
          <p:spPr>
            <a:xfrm>
              <a:off x="13237086" y="6303119"/>
              <a:ext cx="4716509" cy="970271"/>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TextBox 12">
              <a:extLst>
                <a:ext uri="{FF2B5EF4-FFF2-40B4-BE49-F238E27FC236}">
                  <a16:creationId xmlns:a16="http://schemas.microsoft.com/office/drawing/2014/main" id="{04B6D856-7C63-F7D0-4685-7B80C44B7835}"/>
                </a:ext>
              </a:extLst>
            </p:cNvPr>
            <p:cNvSpPr txBox="1"/>
            <p:nvPr/>
          </p:nvSpPr>
          <p:spPr>
            <a:xfrm>
              <a:off x="13436081" y="6382115"/>
              <a:ext cx="4457167" cy="780075"/>
            </a:xfrm>
            <a:prstGeom prst="rect">
              <a:avLst/>
            </a:prstGeom>
          </p:spPr>
          <p:txBody>
            <a:bodyPr wrap="square" lIns="0" tIns="0" rIns="0" bIns="0" rtlCol="0" anchor="t">
              <a:spAutoFit/>
            </a:bodyPr>
            <a:lstStyle/>
            <a:p>
              <a:pPr>
                <a:lnSpc>
                  <a:spcPts val="2000"/>
                </a:lnSpc>
              </a:pPr>
              <a:r>
                <a:rPr lang="en-US" sz="1333" b="1" spc="40">
                  <a:solidFill>
                    <a:srgbClr val="191919"/>
                  </a:solidFill>
                  <a:latin typeface="Roboto" panose="02000000000000000000" pitchFamily="2" charset="0"/>
                  <a:ea typeface="Roboto" panose="02000000000000000000" pitchFamily="2" charset="0"/>
                </a:rPr>
                <a:t>Double </a:t>
              </a:r>
              <a:r>
                <a:rPr lang="en-US" sz="1333" spc="40">
                  <a:solidFill>
                    <a:srgbClr val="191919"/>
                  </a:solidFill>
                  <a:latin typeface="Roboto" panose="02000000000000000000" pitchFamily="2" charset="0"/>
                  <a:ea typeface="Roboto" panose="02000000000000000000" pitchFamily="2" charset="0"/>
                </a:rPr>
                <a:t>the number of BIPOC contractors providing services</a:t>
              </a:r>
            </a:p>
          </p:txBody>
        </p:sp>
      </p:grpSp>
      <p:sp>
        <p:nvSpPr>
          <p:cNvPr id="6" name="TextBox 13">
            <a:extLst>
              <a:ext uri="{FF2B5EF4-FFF2-40B4-BE49-F238E27FC236}">
                <a16:creationId xmlns:a16="http://schemas.microsoft.com/office/drawing/2014/main" id="{FCD92AB8-9110-28B0-F942-206DBD39A7A4}"/>
              </a:ext>
            </a:extLst>
          </p:cNvPr>
          <p:cNvSpPr txBox="1"/>
          <p:nvPr/>
        </p:nvSpPr>
        <p:spPr>
          <a:xfrm>
            <a:off x="192949" y="2659865"/>
            <a:ext cx="1483451" cy="1159485"/>
          </a:xfrm>
          <a:prstGeom prst="rect">
            <a:avLst/>
          </a:prstGeom>
        </p:spPr>
        <p:txBody>
          <a:bodyPr wrap="square" lIns="0" tIns="0" rIns="0" bIns="0" rtlCol="0" anchor="t">
            <a:spAutoFit/>
          </a:bodyPr>
          <a:lstStyle/>
          <a:p>
            <a:pPr>
              <a:lnSpc>
                <a:spcPts val="2333"/>
              </a:lnSpc>
            </a:pPr>
            <a:r>
              <a:rPr lang="en-US" sz="1666" b="1" spc="65">
                <a:latin typeface="Roboto" panose="02000000000000000000" pitchFamily="2" charset="0"/>
                <a:ea typeface="Roboto" panose="02000000000000000000" pitchFamily="2" charset="0"/>
              </a:rPr>
              <a:t>6 of 7 </a:t>
            </a:r>
            <a:r>
              <a:rPr lang="en-US" sz="1666" spc="65">
                <a:latin typeface="Roboto" panose="02000000000000000000" pitchFamily="2" charset="0"/>
                <a:ea typeface="Roboto" panose="02000000000000000000" pitchFamily="2" charset="0"/>
              </a:rPr>
              <a:t>new contractors are BIPOC firms</a:t>
            </a:r>
          </a:p>
        </p:txBody>
      </p:sp>
      <p:grpSp>
        <p:nvGrpSpPr>
          <p:cNvPr id="13" name="Group 12">
            <a:extLst>
              <a:ext uri="{FF2B5EF4-FFF2-40B4-BE49-F238E27FC236}">
                <a16:creationId xmlns:a16="http://schemas.microsoft.com/office/drawing/2014/main" id="{AB68E775-7F11-9E09-14A7-82BBD5144A28}"/>
              </a:ext>
            </a:extLst>
          </p:cNvPr>
          <p:cNvGrpSpPr/>
          <p:nvPr/>
        </p:nvGrpSpPr>
        <p:grpSpPr>
          <a:xfrm>
            <a:off x="179000" y="2096729"/>
            <a:ext cx="743027" cy="521961"/>
            <a:chOff x="268500" y="3145093"/>
            <a:chExt cx="1114540" cy="782942"/>
          </a:xfrm>
        </p:grpSpPr>
        <p:pic>
          <p:nvPicPr>
            <p:cNvPr id="16" name="Picture 15">
              <a:extLst>
                <a:ext uri="{FF2B5EF4-FFF2-40B4-BE49-F238E27FC236}">
                  <a16:creationId xmlns:a16="http://schemas.microsoft.com/office/drawing/2014/main" id="{E50C510A-6C85-43C7-DBC3-79EA74677A1F}"/>
                </a:ext>
              </a:extLst>
            </p:cNvPr>
            <p:cNvPicPr>
              <a:picLocks noChangeAspect="1"/>
            </p:cNvPicPr>
            <p:nvPr/>
          </p:nvPicPr>
          <p:blipFill rotWithShape="1">
            <a:blip r:embed="rId8"/>
            <a:srcRect l="10495" t="7911" r="4839" b="8942"/>
            <a:stretch/>
          </p:blipFill>
          <p:spPr>
            <a:xfrm>
              <a:off x="268500" y="3156370"/>
              <a:ext cx="338757" cy="506925"/>
            </a:xfrm>
            <a:prstGeom prst="rect">
              <a:avLst/>
            </a:prstGeom>
          </p:spPr>
        </p:pic>
        <p:pic>
          <p:nvPicPr>
            <p:cNvPr id="17" name="Picture 16">
              <a:extLst>
                <a:ext uri="{FF2B5EF4-FFF2-40B4-BE49-F238E27FC236}">
                  <a16:creationId xmlns:a16="http://schemas.microsoft.com/office/drawing/2014/main" id="{C2D03BAA-9BFC-382B-726B-9D9DA142F214}"/>
                </a:ext>
              </a:extLst>
            </p:cNvPr>
            <p:cNvPicPr>
              <a:picLocks noChangeAspect="1"/>
            </p:cNvPicPr>
            <p:nvPr/>
          </p:nvPicPr>
          <p:blipFill rotWithShape="1">
            <a:blip r:embed="rId9"/>
            <a:srcRect l="13950" t="19660" r="2763"/>
            <a:stretch/>
          </p:blipFill>
          <p:spPr>
            <a:xfrm>
              <a:off x="1002040" y="3145093"/>
              <a:ext cx="381000" cy="506925"/>
            </a:xfrm>
            <a:prstGeom prst="rect">
              <a:avLst/>
            </a:prstGeom>
          </p:spPr>
        </p:pic>
        <p:pic>
          <p:nvPicPr>
            <p:cNvPr id="18" name="Picture 17">
              <a:extLst>
                <a:ext uri="{FF2B5EF4-FFF2-40B4-BE49-F238E27FC236}">
                  <a16:creationId xmlns:a16="http://schemas.microsoft.com/office/drawing/2014/main" id="{360829B0-38BE-DB31-ED90-79C08AC08D83}"/>
                </a:ext>
              </a:extLst>
            </p:cNvPr>
            <p:cNvPicPr>
              <a:picLocks noChangeAspect="1"/>
            </p:cNvPicPr>
            <p:nvPr/>
          </p:nvPicPr>
          <p:blipFill rotWithShape="1">
            <a:blip r:embed="rId10"/>
            <a:srcRect l="20576" t="5302" r="5920" b="759"/>
            <a:stretch/>
          </p:blipFill>
          <p:spPr>
            <a:xfrm>
              <a:off x="644577" y="3398555"/>
              <a:ext cx="337364" cy="529480"/>
            </a:xfrm>
            <a:prstGeom prst="rect">
              <a:avLst/>
            </a:prstGeom>
          </p:spPr>
        </p:pic>
      </p:grpSp>
      <p:sp>
        <p:nvSpPr>
          <p:cNvPr id="29" name="TextBox 28">
            <a:extLst>
              <a:ext uri="{FF2B5EF4-FFF2-40B4-BE49-F238E27FC236}">
                <a16:creationId xmlns:a16="http://schemas.microsoft.com/office/drawing/2014/main" id="{55184B91-D784-21C5-81F6-2347761FA059}"/>
              </a:ext>
            </a:extLst>
          </p:cNvPr>
          <p:cNvSpPr txBox="1"/>
          <p:nvPr/>
        </p:nvSpPr>
        <p:spPr>
          <a:xfrm>
            <a:off x="2960783" y="3802486"/>
            <a:ext cx="2170121" cy="2123658"/>
          </a:xfrm>
          <a:prstGeom prst="rect">
            <a:avLst/>
          </a:prstGeom>
          <a:noFill/>
        </p:spPr>
        <p:txBody>
          <a:bodyPr wrap="square">
            <a:spAutoFit/>
          </a:bodyPr>
          <a:lstStyle/>
          <a:p>
            <a:pPr lvl="0" algn="ctr"/>
            <a:r>
              <a:rPr lang="en-US" sz="2200"/>
              <a:t>Small and emerging contractors hired to directly perform home repairs</a:t>
            </a:r>
          </a:p>
        </p:txBody>
      </p:sp>
      <p:sp>
        <p:nvSpPr>
          <p:cNvPr id="20" name="TextBox 19">
            <a:extLst>
              <a:ext uri="{FF2B5EF4-FFF2-40B4-BE49-F238E27FC236}">
                <a16:creationId xmlns:a16="http://schemas.microsoft.com/office/drawing/2014/main" id="{D15BB6E0-D8C5-9CC1-4D40-E2081E5DD811}"/>
              </a:ext>
            </a:extLst>
          </p:cNvPr>
          <p:cNvSpPr txBox="1"/>
          <p:nvPr/>
        </p:nvSpPr>
        <p:spPr>
          <a:xfrm>
            <a:off x="5791304" y="3802486"/>
            <a:ext cx="2170121" cy="769441"/>
          </a:xfrm>
          <a:prstGeom prst="rect">
            <a:avLst/>
          </a:prstGeom>
          <a:noFill/>
        </p:spPr>
        <p:txBody>
          <a:bodyPr wrap="square">
            <a:spAutoFit/>
          </a:bodyPr>
          <a:lstStyle/>
          <a:p>
            <a:pPr lvl="0" algn="ctr"/>
            <a:r>
              <a:rPr lang="en-US" sz="2200"/>
              <a:t>Repairs provided in 2023</a:t>
            </a:r>
          </a:p>
        </p:txBody>
      </p:sp>
      <p:grpSp>
        <p:nvGrpSpPr>
          <p:cNvPr id="23" name="Group 2">
            <a:extLst>
              <a:ext uri="{FF2B5EF4-FFF2-40B4-BE49-F238E27FC236}">
                <a16:creationId xmlns:a16="http://schemas.microsoft.com/office/drawing/2014/main" id="{8AC246E2-384F-30CF-001C-9487B162ECBA}"/>
              </a:ext>
            </a:extLst>
          </p:cNvPr>
          <p:cNvGrpSpPr/>
          <p:nvPr/>
        </p:nvGrpSpPr>
        <p:grpSpPr>
          <a:xfrm>
            <a:off x="3112436" y="1912123"/>
            <a:ext cx="1972561" cy="1852383"/>
            <a:chOff x="-7112" y="-23406"/>
            <a:chExt cx="812800" cy="812800"/>
          </a:xfrm>
        </p:grpSpPr>
        <p:sp>
          <p:nvSpPr>
            <p:cNvPr id="24" name="Freeform 3">
              <a:extLst>
                <a:ext uri="{FF2B5EF4-FFF2-40B4-BE49-F238E27FC236}">
                  <a16:creationId xmlns:a16="http://schemas.microsoft.com/office/drawing/2014/main" id="{928560E9-5D20-F64C-EEED-C181382AF498}"/>
                </a:ext>
              </a:extLst>
            </p:cNvPr>
            <p:cNvSpPr/>
            <p:nvPr/>
          </p:nvSpPr>
          <p:spPr>
            <a:xfrm>
              <a:off x="-7112" y="-2340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D4D2"/>
            </a:solidFill>
          </p:spPr>
          <p:txBody>
            <a:bodyPr/>
            <a:lstStyle/>
            <a:p>
              <a:endParaRPr lang="en-US" sz="800"/>
            </a:p>
          </p:txBody>
        </p:sp>
        <p:sp>
          <p:nvSpPr>
            <p:cNvPr id="26" name="TextBox 4">
              <a:extLst>
                <a:ext uri="{FF2B5EF4-FFF2-40B4-BE49-F238E27FC236}">
                  <a16:creationId xmlns:a16="http://schemas.microsoft.com/office/drawing/2014/main" id="{44E11398-0935-FFAF-61B5-667444C690EF}"/>
                </a:ext>
              </a:extLst>
            </p:cNvPr>
            <p:cNvSpPr txBox="1"/>
            <p:nvPr/>
          </p:nvSpPr>
          <p:spPr>
            <a:xfrm>
              <a:off x="76200" y="123825"/>
              <a:ext cx="660400" cy="612775"/>
            </a:xfrm>
            <a:prstGeom prst="rect">
              <a:avLst/>
            </a:prstGeom>
          </p:spPr>
          <p:txBody>
            <a:bodyPr lIns="33867" tIns="33867" rIns="33867" bIns="33867" rtlCol="0" anchor="ctr"/>
            <a:lstStyle/>
            <a:p>
              <a:pPr algn="ctr">
                <a:lnSpc>
                  <a:spcPts val="1666"/>
                </a:lnSpc>
              </a:pPr>
              <a:r>
                <a:rPr lang="en-US" sz="3000" spc="49">
                  <a:solidFill>
                    <a:srgbClr val="FFFFFF"/>
                  </a:solidFill>
                  <a:latin typeface="Aileron Bold"/>
                </a:rPr>
                <a:t>7</a:t>
              </a:r>
            </a:p>
          </p:txBody>
        </p:sp>
      </p:grpSp>
      <p:grpSp>
        <p:nvGrpSpPr>
          <p:cNvPr id="38" name="Group 27">
            <a:extLst>
              <a:ext uri="{FF2B5EF4-FFF2-40B4-BE49-F238E27FC236}">
                <a16:creationId xmlns:a16="http://schemas.microsoft.com/office/drawing/2014/main" id="{CFE58091-AD41-67EE-6CDD-82AB52952A75}"/>
              </a:ext>
            </a:extLst>
          </p:cNvPr>
          <p:cNvGrpSpPr/>
          <p:nvPr/>
        </p:nvGrpSpPr>
        <p:grpSpPr>
          <a:xfrm>
            <a:off x="5940144" y="1912123"/>
            <a:ext cx="1972561" cy="1852383"/>
            <a:chOff x="0" y="0"/>
            <a:chExt cx="812800" cy="812800"/>
          </a:xfrm>
        </p:grpSpPr>
        <p:sp>
          <p:nvSpPr>
            <p:cNvPr id="41" name="Freeform 28">
              <a:extLst>
                <a:ext uri="{FF2B5EF4-FFF2-40B4-BE49-F238E27FC236}">
                  <a16:creationId xmlns:a16="http://schemas.microsoft.com/office/drawing/2014/main" id="{3411F093-D6A8-7314-8A62-9DF4D634AD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solidFill>
          </p:spPr>
          <p:txBody>
            <a:bodyPr/>
            <a:lstStyle/>
            <a:p>
              <a:endParaRPr lang="en-US" sz="800"/>
            </a:p>
          </p:txBody>
        </p:sp>
        <p:sp>
          <p:nvSpPr>
            <p:cNvPr id="44" name="TextBox 29">
              <a:extLst>
                <a:ext uri="{FF2B5EF4-FFF2-40B4-BE49-F238E27FC236}">
                  <a16:creationId xmlns:a16="http://schemas.microsoft.com/office/drawing/2014/main" id="{54AED8A1-846A-AF98-7306-ED1F2F895E30}"/>
                </a:ext>
              </a:extLst>
            </p:cNvPr>
            <p:cNvSpPr txBox="1"/>
            <p:nvPr/>
          </p:nvSpPr>
          <p:spPr>
            <a:xfrm>
              <a:off x="53701" y="169065"/>
              <a:ext cx="660400" cy="612775"/>
            </a:xfrm>
            <a:prstGeom prst="rect">
              <a:avLst/>
            </a:prstGeom>
          </p:spPr>
          <p:txBody>
            <a:bodyPr lIns="33867" tIns="33867" rIns="33867" bIns="33867" rtlCol="0" anchor="ctr"/>
            <a:lstStyle/>
            <a:p>
              <a:pPr algn="ctr">
                <a:lnSpc>
                  <a:spcPts val="1666"/>
                </a:lnSpc>
              </a:pPr>
              <a:r>
                <a:rPr lang="en-US" sz="3000" spc="49">
                  <a:solidFill>
                    <a:srgbClr val="FFFFFF"/>
                  </a:solidFill>
                  <a:latin typeface="Aileron Bold"/>
                </a:rPr>
                <a:t>342</a:t>
              </a:r>
            </a:p>
          </p:txBody>
        </p:sp>
      </p:grpSp>
      <p:sp>
        <p:nvSpPr>
          <p:cNvPr id="14" name="Slide Number Placeholder 13">
            <a:extLst>
              <a:ext uri="{FF2B5EF4-FFF2-40B4-BE49-F238E27FC236}">
                <a16:creationId xmlns:a16="http://schemas.microsoft.com/office/drawing/2014/main" id="{7DAD1A99-8B72-B6E9-7244-99A658F2D689}"/>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338640900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2757A6-B164-ABDE-C95A-00781A17DD7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9000" contrast="2000"/>
                    </a14:imgEffect>
                  </a14:imgLayer>
                </a14:imgProps>
              </a:ext>
              <a:ext uri="{28A0092B-C50C-407E-A947-70E740481C1C}">
                <a14:useLocalDpi xmlns:a14="http://schemas.microsoft.com/office/drawing/2010/main" val="0"/>
              </a:ext>
            </a:extLst>
          </a:blip>
          <a:srcRect t="4423" b="4423"/>
          <a:stretch/>
        </p:blipFill>
        <p:spPr>
          <a:xfrm>
            <a:off x="7993363" y="2443889"/>
            <a:ext cx="3097067" cy="2117305"/>
          </a:xfrm>
          <a:prstGeom prst="rect">
            <a:avLst/>
          </a:prstGeom>
          <a:ln w="28575">
            <a:solidFill>
              <a:srgbClr val="41B6E6"/>
            </a:solidFill>
          </a:ln>
        </p:spPr>
      </p:pic>
      <p:pic>
        <p:nvPicPr>
          <p:cNvPr id="9" name="Picture 8">
            <a:extLst>
              <a:ext uri="{FF2B5EF4-FFF2-40B4-BE49-F238E27FC236}">
                <a16:creationId xmlns:a16="http://schemas.microsoft.com/office/drawing/2014/main" id="{E9CE9AA1-F966-B23C-80A6-9AED9B299D59}"/>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bright="-9000" contrast="2000"/>
                    </a14:imgEffect>
                  </a14:imgLayer>
                </a14:imgProps>
              </a:ext>
              <a:ext uri="{28A0092B-C50C-407E-A947-70E740481C1C}">
                <a14:useLocalDpi xmlns:a14="http://schemas.microsoft.com/office/drawing/2010/main" val="0"/>
              </a:ext>
            </a:extLst>
          </a:blip>
          <a:srcRect t="4966" b="4966"/>
          <a:stretch/>
        </p:blipFill>
        <p:spPr>
          <a:xfrm>
            <a:off x="4654105" y="2430382"/>
            <a:ext cx="3097067" cy="2117305"/>
          </a:xfrm>
          <a:prstGeom prst="rect">
            <a:avLst/>
          </a:prstGeom>
          <a:ln w="28575">
            <a:solidFill>
              <a:srgbClr val="41B6E6"/>
            </a:solidFill>
          </a:ln>
        </p:spPr>
      </p:pic>
      <p:pic>
        <p:nvPicPr>
          <p:cNvPr id="6" name="Picture 5">
            <a:extLst>
              <a:ext uri="{FF2B5EF4-FFF2-40B4-BE49-F238E27FC236}">
                <a16:creationId xmlns:a16="http://schemas.microsoft.com/office/drawing/2014/main" id="{BE1F6DA4-BEC6-CCB6-8AB4-BC3E042D70A3}"/>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saturation sat="0"/>
                    </a14:imgEffect>
                    <a14:imgEffect>
                      <a14:brightnessContrast bright="-9000" contrast="2000"/>
                    </a14:imgEffect>
                  </a14:imgLayer>
                </a14:imgProps>
              </a:ext>
              <a:ext uri="{28A0092B-C50C-407E-A947-70E740481C1C}">
                <a14:useLocalDpi xmlns:a14="http://schemas.microsoft.com/office/drawing/2010/main" val="0"/>
              </a:ext>
            </a:extLst>
          </a:blip>
          <a:srcRect l="13209" t="10042" r="18751" b="13426"/>
          <a:stretch/>
        </p:blipFill>
        <p:spPr>
          <a:xfrm>
            <a:off x="1314846" y="2430383"/>
            <a:ext cx="3097067" cy="2117305"/>
          </a:xfrm>
          <a:prstGeom prst="rect">
            <a:avLst/>
          </a:prstGeom>
          <a:ln w="28575">
            <a:solidFill>
              <a:srgbClr val="41B6E6"/>
            </a:solidFill>
          </a:ln>
        </p:spPr>
      </p:pic>
      <p:sp>
        <p:nvSpPr>
          <p:cNvPr id="2" name="TextBox 1">
            <a:extLst>
              <a:ext uri="{FF2B5EF4-FFF2-40B4-BE49-F238E27FC236}">
                <a16:creationId xmlns:a16="http://schemas.microsoft.com/office/drawing/2014/main" id="{B45EDE7C-CD07-0827-D29B-36B52602B66E}"/>
              </a:ext>
            </a:extLst>
          </p:cNvPr>
          <p:cNvSpPr txBox="1"/>
          <p:nvPr/>
        </p:nvSpPr>
        <p:spPr>
          <a:xfrm>
            <a:off x="101600" y="381000"/>
            <a:ext cx="6096000" cy="830997"/>
          </a:xfrm>
          <a:prstGeom prst="rect">
            <a:avLst/>
          </a:prstGeom>
          <a:noFill/>
        </p:spPr>
        <p:txBody>
          <a:bodyPr wrap="square">
            <a:spAutoFit/>
          </a:bodyPr>
          <a:lstStyle/>
          <a:p>
            <a:pPr>
              <a:spcBef>
                <a:spcPct val="0"/>
              </a:spcBef>
            </a:pPr>
            <a:r>
              <a:rPr lang="en-US" sz="4800" spc="67">
                <a:solidFill>
                  <a:srgbClr val="41B6E6"/>
                </a:solidFill>
                <a:latin typeface="Big Shoulders Display Black" pitchFamily="2" charset="0"/>
              </a:rPr>
              <a:t>Looking Ahead to 2024</a:t>
            </a:r>
          </a:p>
        </p:txBody>
      </p:sp>
      <p:sp>
        <p:nvSpPr>
          <p:cNvPr id="10" name="Rectangle 9">
            <a:extLst>
              <a:ext uri="{FF2B5EF4-FFF2-40B4-BE49-F238E27FC236}">
                <a16:creationId xmlns:a16="http://schemas.microsoft.com/office/drawing/2014/main" id="{CFB85FB8-9240-DD1C-3D36-87CD6AE72B19}"/>
              </a:ext>
            </a:extLst>
          </p:cNvPr>
          <p:cNvSpPr/>
          <p:nvPr/>
        </p:nvSpPr>
        <p:spPr>
          <a:xfrm>
            <a:off x="1326079" y="2420064"/>
            <a:ext cx="3087583" cy="2117766"/>
          </a:xfrm>
          <a:prstGeom prst="rect">
            <a:avLst/>
          </a:prstGeom>
          <a:solidFill>
            <a:srgbClr val="0A0A0A">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id="{7BDFB104-7EF9-F93D-EB06-08AFF40E608A}"/>
              </a:ext>
            </a:extLst>
          </p:cNvPr>
          <p:cNvSpPr/>
          <p:nvPr/>
        </p:nvSpPr>
        <p:spPr>
          <a:xfrm>
            <a:off x="4651169" y="2434441"/>
            <a:ext cx="3097480" cy="2117766"/>
          </a:xfrm>
          <a:prstGeom prst="rect">
            <a:avLst/>
          </a:prstGeom>
          <a:solidFill>
            <a:srgbClr val="0A0A0A">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Rectangle 14">
            <a:extLst>
              <a:ext uri="{FF2B5EF4-FFF2-40B4-BE49-F238E27FC236}">
                <a16:creationId xmlns:a16="http://schemas.microsoft.com/office/drawing/2014/main" id="{5DC5BB1B-4DA2-A784-A226-6E3D6884AC75}"/>
              </a:ext>
            </a:extLst>
          </p:cNvPr>
          <p:cNvSpPr/>
          <p:nvPr/>
        </p:nvSpPr>
        <p:spPr>
          <a:xfrm>
            <a:off x="7996051" y="2434441"/>
            <a:ext cx="3097480" cy="2117766"/>
          </a:xfrm>
          <a:prstGeom prst="rect">
            <a:avLst/>
          </a:prstGeom>
          <a:solidFill>
            <a:srgbClr val="0A0A0A">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 name="Group 6">
            <a:extLst>
              <a:ext uri="{FF2B5EF4-FFF2-40B4-BE49-F238E27FC236}">
                <a16:creationId xmlns:a16="http://schemas.microsoft.com/office/drawing/2014/main" id="{F986B6CE-8A74-58ED-7240-F63ADE4670D5}"/>
              </a:ext>
            </a:extLst>
          </p:cNvPr>
          <p:cNvGrpSpPr/>
          <p:nvPr/>
        </p:nvGrpSpPr>
        <p:grpSpPr>
          <a:xfrm>
            <a:off x="1324922" y="1397000"/>
            <a:ext cx="9745357" cy="5010245"/>
            <a:chOff x="715880" y="2276332"/>
            <a:chExt cx="14618035" cy="7515368"/>
          </a:xfrm>
        </p:grpSpPr>
        <p:sp>
          <p:nvSpPr>
            <p:cNvPr id="24" name="Isosceles Triangle 23">
              <a:extLst>
                <a:ext uri="{FF2B5EF4-FFF2-40B4-BE49-F238E27FC236}">
                  <a16:creationId xmlns:a16="http://schemas.microsoft.com/office/drawing/2014/main" id="{1C86C881-B663-8A89-5C37-3B13D9E0244C}"/>
                </a:ext>
              </a:extLst>
            </p:cNvPr>
            <p:cNvSpPr/>
            <p:nvPr/>
          </p:nvSpPr>
          <p:spPr>
            <a:xfrm>
              <a:off x="715880" y="2276332"/>
              <a:ext cx="14618035" cy="1066800"/>
            </a:xfrm>
            <a:prstGeom prst="triangle">
              <a:avLst/>
            </a:prstGeom>
            <a:noFill/>
            <a:ln>
              <a:solidFill>
                <a:srgbClr val="41B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latin typeface="Roboto" panose="02000000000000000000" pitchFamily="2" charset="0"/>
                <a:ea typeface="Roboto" panose="02000000000000000000" pitchFamily="2" charset="0"/>
              </a:endParaRPr>
            </a:p>
          </p:txBody>
        </p:sp>
        <p:sp>
          <p:nvSpPr>
            <p:cNvPr id="25" name="Rectangle 24">
              <a:extLst>
                <a:ext uri="{FF2B5EF4-FFF2-40B4-BE49-F238E27FC236}">
                  <a16:creationId xmlns:a16="http://schemas.microsoft.com/office/drawing/2014/main" id="{6063BF64-1FDF-EADD-9EA8-410DBEB0B6C0}"/>
                </a:ext>
              </a:extLst>
            </p:cNvPr>
            <p:cNvSpPr/>
            <p:nvPr/>
          </p:nvSpPr>
          <p:spPr>
            <a:xfrm>
              <a:off x="715880" y="3832394"/>
              <a:ext cx="2133600" cy="31759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800">
                  <a:solidFill>
                    <a:schemeClr val="bg1"/>
                  </a:solidFill>
                  <a:latin typeface="Roboto"/>
                  <a:ea typeface="Roboto"/>
                  <a:cs typeface="Roboto"/>
                </a:rPr>
                <a:t>Fund SRO Preservation Loan </a:t>
              </a:r>
            </a:p>
          </p:txBody>
        </p:sp>
        <p:sp>
          <p:nvSpPr>
            <p:cNvPr id="28" name="Rectangle 27">
              <a:extLst>
                <a:ext uri="{FF2B5EF4-FFF2-40B4-BE49-F238E27FC236}">
                  <a16:creationId xmlns:a16="http://schemas.microsoft.com/office/drawing/2014/main" id="{8A24A79D-B754-DABE-8831-988865465D25}"/>
                </a:ext>
              </a:extLst>
            </p:cNvPr>
            <p:cNvSpPr/>
            <p:nvPr/>
          </p:nvSpPr>
          <p:spPr>
            <a:xfrm>
              <a:off x="3212767" y="3832394"/>
              <a:ext cx="2133600" cy="31759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800">
                  <a:solidFill>
                    <a:schemeClr val="bg1"/>
                  </a:solidFill>
                  <a:latin typeface="Roboto"/>
                  <a:ea typeface="Roboto"/>
                  <a:cs typeface="Roboto"/>
                </a:rPr>
                <a:t>Transition </a:t>
              </a:r>
              <a:br>
                <a:rPr lang="en-US" sz="1800">
                  <a:latin typeface="Roboto"/>
                  <a:ea typeface="Roboto"/>
                  <a:cs typeface="Roboto"/>
                </a:rPr>
              </a:br>
              <a:r>
                <a:rPr lang="en-US" sz="1800">
                  <a:solidFill>
                    <a:schemeClr val="bg1"/>
                  </a:solidFill>
                  <a:latin typeface="Roboto"/>
                  <a:ea typeface="Roboto"/>
                  <a:cs typeface="Roboto"/>
                </a:rPr>
                <a:t>to  non-congregate shelters</a:t>
              </a:r>
            </a:p>
          </p:txBody>
        </p:sp>
        <p:sp>
          <p:nvSpPr>
            <p:cNvPr id="29" name="Rectangle 28">
              <a:extLst>
                <a:ext uri="{FF2B5EF4-FFF2-40B4-BE49-F238E27FC236}">
                  <a16:creationId xmlns:a16="http://schemas.microsoft.com/office/drawing/2014/main" id="{D9944E9C-5D01-99A7-B7BA-BD88A68CDB1C}"/>
                </a:ext>
              </a:extLst>
            </p:cNvPr>
            <p:cNvSpPr/>
            <p:nvPr/>
          </p:nvSpPr>
          <p:spPr>
            <a:xfrm>
              <a:off x="5709654" y="3832394"/>
              <a:ext cx="2133600" cy="31759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800">
                  <a:solidFill>
                    <a:schemeClr val="bg1"/>
                  </a:solidFill>
                  <a:latin typeface="Roboto"/>
                  <a:ea typeface="Roboto"/>
                  <a:cs typeface="Roboto"/>
                </a:rPr>
                <a:t>Announce 2023 affordable rental projects</a:t>
              </a:r>
            </a:p>
          </p:txBody>
        </p:sp>
        <p:sp>
          <p:nvSpPr>
            <p:cNvPr id="30" name="Rectangle 29">
              <a:extLst>
                <a:ext uri="{FF2B5EF4-FFF2-40B4-BE49-F238E27FC236}">
                  <a16:creationId xmlns:a16="http://schemas.microsoft.com/office/drawing/2014/main" id="{97BD364D-71DA-AA7C-7061-7434567EC44F}"/>
                </a:ext>
              </a:extLst>
            </p:cNvPr>
            <p:cNvSpPr/>
            <p:nvPr/>
          </p:nvSpPr>
          <p:spPr>
            <a:xfrm>
              <a:off x="715880" y="7429500"/>
              <a:ext cx="14618035" cy="1066800"/>
            </a:xfrm>
            <a:prstGeom prst="rect">
              <a:avLst/>
            </a:prstGeom>
            <a:noFill/>
            <a:ln>
              <a:solidFill>
                <a:srgbClr val="41B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a:solidFill>
                    <a:srgbClr val="000000"/>
                  </a:solidFill>
                  <a:latin typeface="Roboto" panose="02000000000000000000" pitchFamily="2" charset="0"/>
                  <a:ea typeface="Roboto" panose="02000000000000000000" pitchFamily="2" charset="0"/>
                </a:rPr>
                <a:t>“Cut The Tape” initiative to lower costs and shorten development timelines</a:t>
              </a:r>
              <a:endParaRPr lang="en-US" sz="1867">
                <a:solidFill>
                  <a:schemeClr val="tx1"/>
                </a:solidFill>
                <a:latin typeface="Roboto" panose="02000000000000000000" pitchFamily="2" charset="0"/>
                <a:ea typeface="Roboto" panose="02000000000000000000" pitchFamily="2" charset="0"/>
              </a:endParaRPr>
            </a:p>
          </p:txBody>
        </p:sp>
        <p:sp>
          <p:nvSpPr>
            <p:cNvPr id="31" name="Rectangle 30">
              <a:extLst>
                <a:ext uri="{FF2B5EF4-FFF2-40B4-BE49-F238E27FC236}">
                  <a16:creationId xmlns:a16="http://schemas.microsoft.com/office/drawing/2014/main" id="{D25CA356-E54A-95E7-DEF3-BA3160D36B55}"/>
                </a:ext>
              </a:extLst>
            </p:cNvPr>
            <p:cNvSpPr/>
            <p:nvPr/>
          </p:nvSpPr>
          <p:spPr>
            <a:xfrm>
              <a:off x="715880" y="8724900"/>
              <a:ext cx="14618035" cy="1066800"/>
            </a:xfrm>
            <a:prstGeom prst="rect">
              <a:avLst/>
            </a:prstGeom>
            <a:noFill/>
            <a:ln>
              <a:solidFill>
                <a:srgbClr val="41B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r>
                <a:rPr lang="en-US" sz="1867">
                  <a:solidFill>
                    <a:schemeClr val="tx1"/>
                  </a:solidFill>
                  <a:latin typeface="Roboto" panose="02000000000000000000" pitchFamily="2" charset="0"/>
                </a:rPr>
                <a:t>Provide capacity building and training to scale contractors​</a:t>
              </a:r>
              <a:endParaRPr lang="en-US" sz="1867">
                <a:solidFill>
                  <a:schemeClr val="tx1"/>
                </a:solidFill>
                <a:latin typeface="Arial" panose="020B0604020202020204" pitchFamily="34" charset="0"/>
              </a:endParaRPr>
            </a:p>
          </p:txBody>
        </p:sp>
        <p:sp>
          <p:nvSpPr>
            <p:cNvPr id="3" name="Rectangle 2">
              <a:extLst>
                <a:ext uri="{FF2B5EF4-FFF2-40B4-BE49-F238E27FC236}">
                  <a16:creationId xmlns:a16="http://schemas.microsoft.com/office/drawing/2014/main" id="{F45863E8-68BB-F2DE-E1AB-1654B4AD40BF}"/>
                </a:ext>
              </a:extLst>
            </p:cNvPr>
            <p:cNvSpPr/>
            <p:nvPr/>
          </p:nvSpPr>
          <p:spPr>
            <a:xfrm>
              <a:off x="8206541" y="3832394"/>
              <a:ext cx="2133600" cy="31759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800">
                  <a:solidFill>
                    <a:schemeClr val="bg1"/>
                  </a:solidFill>
                  <a:latin typeface="Roboto"/>
                  <a:ea typeface="Roboto"/>
                  <a:cs typeface="Roboto"/>
                </a:rPr>
                <a:t>Stand up the Mayor’s Green Social Housing</a:t>
              </a:r>
            </a:p>
          </p:txBody>
        </p:sp>
        <p:sp>
          <p:nvSpPr>
            <p:cNvPr id="4" name="Rectangle 3">
              <a:extLst>
                <a:ext uri="{FF2B5EF4-FFF2-40B4-BE49-F238E27FC236}">
                  <a16:creationId xmlns:a16="http://schemas.microsoft.com/office/drawing/2014/main" id="{E040393F-80C3-17F1-EC4D-AB88EEB41FCF}"/>
                </a:ext>
              </a:extLst>
            </p:cNvPr>
            <p:cNvSpPr/>
            <p:nvPr/>
          </p:nvSpPr>
          <p:spPr>
            <a:xfrm>
              <a:off x="10703428" y="3832394"/>
              <a:ext cx="2133600" cy="31759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800">
                  <a:solidFill>
                    <a:schemeClr val="bg1"/>
                  </a:solidFill>
                  <a:latin typeface="Roboto"/>
                  <a:ea typeface="Roboto"/>
                  <a:cs typeface="Roboto"/>
                </a:rPr>
                <a:t>Launch Chi-Mortgage</a:t>
              </a:r>
            </a:p>
          </p:txBody>
        </p:sp>
        <p:sp>
          <p:nvSpPr>
            <p:cNvPr id="5" name="Rectangle 4">
              <a:extLst>
                <a:ext uri="{FF2B5EF4-FFF2-40B4-BE49-F238E27FC236}">
                  <a16:creationId xmlns:a16="http://schemas.microsoft.com/office/drawing/2014/main" id="{BAD25CDA-E3DD-B82B-4851-277F452FBA33}"/>
                </a:ext>
              </a:extLst>
            </p:cNvPr>
            <p:cNvSpPr/>
            <p:nvPr/>
          </p:nvSpPr>
          <p:spPr>
            <a:xfrm>
              <a:off x="13200315" y="3832395"/>
              <a:ext cx="2133600" cy="316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800">
                  <a:solidFill>
                    <a:schemeClr val="bg1"/>
                  </a:solidFill>
                  <a:latin typeface="Roboto"/>
                  <a:ea typeface="Roboto"/>
                  <a:cs typeface="Roboto"/>
                </a:rPr>
                <a:t>Expand Rebuild</a:t>
              </a:r>
            </a:p>
          </p:txBody>
        </p:sp>
      </p:grpSp>
    </p:spTree>
    <p:extLst>
      <p:ext uri="{BB962C8B-B14F-4D97-AF65-F5344CB8AC3E}">
        <p14:creationId xmlns:p14="http://schemas.microsoft.com/office/powerpoint/2010/main" val="1101256153"/>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5184B91-D784-21C5-81F6-2347761FA059}"/>
              </a:ext>
            </a:extLst>
          </p:cNvPr>
          <p:cNvSpPr txBox="1"/>
          <p:nvPr/>
        </p:nvSpPr>
        <p:spPr>
          <a:xfrm>
            <a:off x="1911861" y="1997839"/>
            <a:ext cx="8368277" cy="2862322"/>
          </a:xfrm>
          <a:prstGeom prst="rect">
            <a:avLst/>
          </a:prstGeom>
          <a:noFill/>
        </p:spPr>
        <p:txBody>
          <a:bodyPr wrap="square">
            <a:spAutoFit/>
          </a:bodyPr>
          <a:lstStyle/>
          <a:p>
            <a:pPr lvl="0" algn="ctr"/>
            <a:r>
              <a:rPr lang="en-US" sz="4500"/>
              <a:t>Please visit the DOH Exhibitor table and scan the QR code to express your interest in working on DOH funded projects.</a:t>
            </a:r>
          </a:p>
        </p:txBody>
      </p:sp>
    </p:spTree>
    <p:extLst>
      <p:ext uri="{BB962C8B-B14F-4D97-AF65-F5344CB8AC3E}">
        <p14:creationId xmlns:p14="http://schemas.microsoft.com/office/powerpoint/2010/main" val="1825132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51164"/>
            <a:ext cx="12194274" cy="6949213"/>
          </a:xfrm>
          <a:prstGeom prst="rect">
            <a:avLst/>
          </a:prstGeom>
        </p:spPr>
      </p:pic>
      <p:sp>
        <p:nvSpPr>
          <p:cNvPr id="5" name="TextBox 4">
            <a:extLst>
              <a:ext uri="{FF2B5EF4-FFF2-40B4-BE49-F238E27FC236}">
                <a16:creationId xmlns:a16="http://schemas.microsoft.com/office/drawing/2014/main" id="{B2B1EEB1-AA85-3043-E959-92E5ED38DC05}"/>
              </a:ext>
            </a:extLst>
          </p:cNvPr>
          <p:cNvSpPr txBox="1"/>
          <p:nvPr/>
        </p:nvSpPr>
        <p:spPr>
          <a:xfrm>
            <a:off x="1338821" y="668714"/>
            <a:ext cx="95145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latin typeface="ADLaM Display"/>
                <a:ea typeface="ADLaM Display"/>
                <a:cs typeface="ADLaM Display"/>
              </a:rPr>
              <a:t>Stay Informed</a:t>
            </a:r>
          </a:p>
        </p:txBody>
      </p:sp>
      <p:sp>
        <p:nvSpPr>
          <p:cNvPr id="4" name="TextBox 3">
            <a:extLst>
              <a:ext uri="{FF2B5EF4-FFF2-40B4-BE49-F238E27FC236}">
                <a16:creationId xmlns:a16="http://schemas.microsoft.com/office/drawing/2014/main" id="{AB1BCAE2-4D53-C0D6-E8AC-1CB638B0E7EB}"/>
              </a:ext>
            </a:extLst>
          </p:cNvPr>
          <p:cNvSpPr txBox="1"/>
          <p:nvPr/>
        </p:nvSpPr>
        <p:spPr>
          <a:xfrm>
            <a:off x="1336843" y="3733873"/>
            <a:ext cx="9488757" cy="1135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We encourage you to follow us social media to stay informed. You can find us on LinkedIn, Facebook, Twitter, and YouTube.</a:t>
            </a:r>
          </a:p>
        </p:txBody>
      </p:sp>
      <p:sp>
        <p:nvSpPr>
          <p:cNvPr id="8" name="TextBox 7">
            <a:extLst>
              <a:ext uri="{FF2B5EF4-FFF2-40B4-BE49-F238E27FC236}">
                <a16:creationId xmlns:a16="http://schemas.microsoft.com/office/drawing/2014/main" id="{AC53591C-1A2C-4B5F-30A9-ADC7903F913A}"/>
              </a:ext>
            </a:extLst>
          </p:cNvPr>
          <p:cNvSpPr txBox="1"/>
          <p:nvPr/>
        </p:nvSpPr>
        <p:spPr>
          <a:xfrm>
            <a:off x="1350211" y="1585298"/>
            <a:ext cx="9488757" cy="16893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The Department of Procurement Services is committed to Communications and Outreach, which is key to keeping citizens informed of bid opportunities, new programs, and innovations. </a:t>
            </a:r>
            <a:endParaRPr lang="en-US" sz="2400">
              <a:latin typeface="ADLaM Display"/>
              <a:ea typeface="ADLaM Display"/>
              <a:cs typeface="ADLaM Display"/>
            </a:endParaRPr>
          </a:p>
        </p:txBody>
      </p:sp>
      <p:pic>
        <p:nvPicPr>
          <p:cNvPr id="11" name="Picture 10">
            <a:extLst>
              <a:ext uri="{FF2B5EF4-FFF2-40B4-BE49-F238E27FC236}">
                <a16:creationId xmlns:a16="http://schemas.microsoft.com/office/drawing/2014/main" id="{87AE7744-2F85-C97C-54EC-831F02D790B9}"/>
              </a:ext>
            </a:extLst>
          </p:cNvPr>
          <p:cNvPicPr>
            <a:picLocks noChangeAspect="1"/>
          </p:cNvPicPr>
          <p:nvPr/>
        </p:nvPicPr>
        <p:blipFill>
          <a:blip r:embed="rId3"/>
          <a:stretch>
            <a:fillRect/>
          </a:stretch>
        </p:blipFill>
        <p:spPr>
          <a:xfrm>
            <a:off x="2800684" y="5390966"/>
            <a:ext cx="6579936" cy="835224"/>
          </a:xfrm>
          <a:prstGeom prst="rect">
            <a:avLst/>
          </a:prstGeom>
        </p:spPr>
      </p:pic>
    </p:spTree>
    <p:extLst>
      <p:ext uri="{BB962C8B-B14F-4D97-AF65-F5344CB8AC3E}">
        <p14:creationId xmlns:p14="http://schemas.microsoft.com/office/powerpoint/2010/main" val="4233463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51164"/>
            <a:ext cx="12194274" cy="6949213"/>
          </a:xfrm>
          <a:prstGeom prst="rect">
            <a:avLst/>
          </a:prstGeom>
        </p:spPr>
      </p:pic>
      <p:sp>
        <p:nvSpPr>
          <p:cNvPr id="8" name="TextBox 7">
            <a:extLst>
              <a:ext uri="{FF2B5EF4-FFF2-40B4-BE49-F238E27FC236}">
                <a16:creationId xmlns:a16="http://schemas.microsoft.com/office/drawing/2014/main" id="{AC53591C-1A2C-4B5F-30A9-ADC7903F913A}"/>
              </a:ext>
            </a:extLst>
          </p:cNvPr>
          <p:cNvSpPr txBox="1"/>
          <p:nvPr/>
        </p:nvSpPr>
        <p:spPr>
          <a:xfrm>
            <a:off x="1570790" y="827506"/>
            <a:ext cx="9047599" cy="2972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200" dirty="0">
                <a:solidFill>
                  <a:srgbClr val="FFFFFF"/>
                </a:solidFill>
                <a:latin typeface="ADLaM Display"/>
                <a:ea typeface="ADLaM Display"/>
                <a:cs typeface="ADLaM Display"/>
              </a:rPr>
              <a:t>We encourage you to visit the DPS table for additional resources and to ask any questions about doing business with the City.</a:t>
            </a:r>
            <a:endParaRPr lang="en-US" sz="3200"/>
          </a:p>
        </p:txBody>
      </p:sp>
      <p:sp>
        <p:nvSpPr>
          <p:cNvPr id="3" name="TextBox 2">
            <a:extLst>
              <a:ext uri="{FF2B5EF4-FFF2-40B4-BE49-F238E27FC236}">
                <a16:creationId xmlns:a16="http://schemas.microsoft.com/office/drawing/2014/main" id="{D42E778A-47EA-B788-0CA2-BC3C89750793}"/>
              </a:ext>
            </a:extLst>
          </p:cNvPr>
          <p:cNvSpPr txBox="1"/>
          <p:nvPr/>
        </p:nvSpPr>
        <p:spPr>
          <a:xfrm>
            <a:off x="1570790" y="4142873"/>
            <a:ext cx="9047599" cy="1483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200" dirty="0">
                <a:solidFill>
                  <a:srgbClr val="FFFFFF"/>
                </a:solidFill>
                <a:latin typeface="ADLaM Display"/>
                <a:ea typeface="ADLaM Display"/>
                <a:cs typeface="ADLaM Display"/>
              </a:rPr>
              <a:t>You can also contact us anytime via email at </a:t>
            </a:r>
            <a:r>
              <a:rPr lang="en-US" sz="3200" dirty="0" err="1">
                <a:solidFill>
                  <a:srgbClr val="FFFFFF"/>
                </a:solidFill>
                <a:latin typeface="ADLaM Display"/>
                <a:ea typeface="ADLaM Display"/>
                <a:cs typeface="ADLaM Display"/>
              </a:rPr>
              <a:t>DPS.Feedback@CityOfChicago.Org</a:t>
            </a:r>
            <a:endParaRPr lang="en-US" sz="3200" dirty="0">
              <a:solidFill>
                <a:srgbClr val="FFFFFF"/>
              </a:solidFill>
              <a:latin typeface="ADLaM Display"/>
              <a:ea typeface="ADLaM Display"/>
              <a:cs typeface="ADLaM Display"/>
            </a:endParaRPr>
          </a:p>
        </p:txBody>
      </p:sp>
    </p:spTree>
    <p:extLst>
      <p:ext uri="{BB962C8B-B14F-4D97-AF65-F5344CB8AC3E}">
        <p14:creationId xmlns:p14="http://schemas.microsoft.com/office/powerpoint/2010/main" val="82862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519142-B0DD-2193-F766-1130E7F6D4D8}"/>
              </a:ext>
            </a:extLst>
          </p:cNvPr>
          <p:cNvSpPr>
            <a:spLocks noGrp="1"/>
          </p:cNvSpPr>
          <p:nvPr>
            <p:ph type="sldNum" sz="quarter" idx="12"/>
          </p:nvPr>
        </p:nvSpPr>
        <p:spPr/>
        <p:txBody>
          <a:bodyPr/>
          <a:lstStyle/>
          <a:p>
            <a:fld id="{B6F15528-21DE-4FAA-801E-634DDDAF4B2B}" type="slidenum">
              <a:rPr lang="en-US" smtClean="0"/>
              <a:pPr/>
              <a:t>4</a:t>
            </a:fld>
            <a:endParaRPr lang="en-US"/>
          </a:p>
        </p:txBody>
      </p:sp>
      <p:pic>
        <p:nvPicPr>
          <p:cNvPr id="6" name="Picture 5" descr="A building with a flag on the front&#10;&#10;Description automatically generated">
            <a:extLst>
              <a:ext uri="{FF2B5EF4-FFF2-40B4-BE49-F238E27FC236}">
                <a16:creationId xmlns:a16="http://schemas.microsoft.com/office/drawing/2014/main" id="{21830D7D-76B5-96B6-9673-CF15FEFE0FB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795033" y="5445"/>
            <a:ext cx="5967508" cy="6852555"/>
          </a:xfrm>
          <a:prstGeom prst="flowChartConnector">
            <a:avLst/>
          </a:prstGeom>
        </p:spPr>
      </p:pic>
      <p:sp>
        <p:nvSpPr>
          <p:cNvPr id="8" name="Freeform 4">
            <a:extLst>
              <a:ext uri="{FF2B5EF4-FFF2-40B4-BE49-F238E27FC236}">
                <a16:creationId xmlns:a16="http://schemas.microsoft.com/office/drawing/2014/main" id="{69C54D5D-495E-829E-FD8C-D201926AF1B7}"/>
              </a:ext>
            </a:extLst>
          </p:cNvPr>
          <p:cNvSpPr/>
          <p:nvPr/>
        </p:nvSpPr>
        <p:spPr>
          <a:xfrm rot="-5400000">
            <a:off x="9998332" y="-136268"/>
            <a:ext cx="2244469" cy="2244469"/>
          </a:xfrm>
          <a:custGeom>
            <a:avLst/>
            <a:gdLst/>
            <a:ahLst/>
            <a:cxnLst/>
            <a:rect l="l" t="t" r="r" b="b"/>
            <a:pathLst>
              <a:path w="3366703" h="3366703">
                <a:moveTo>
                  <a:pt x="0" y="0"/>
                </a:moveTo>
                <a:lnTo>
                  <a:pt x="3366703" y="0"/>
                </a:lnTo>
                <a:lnTo>
                  <a:pt x="3366703" y="3366703"/>
                </a:lnTo>
                <a:lnTo>
                  <a:pt x="0" y="3366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10" name="Group 5">
            <a:extLst>
              <a:ext uri="{FF2B5EF4-FFF2-40B4-BE49-F238E27FC236}">
                <a16:creationId xmlns:a16="http://schemas.microsoft.com/office/drawing/2014/main" id="{B32A0F7A-8392-CA48-0CF4-6FAFFB8D8B21}"/>
              </a:ext>
            </a:extLst>
          </p:cNvPr>
          <p:cNvGrpSpPr/>
          <p:nvPr/>
        </p:nvGrpSpPr>
        <p:grpSpPr>
          <a:xfrm>
            <a:off x="2520845" y="1606159"/>
            <a:ext cx="840726" cy="840726"/>
            <a:chOff x="0" y="0"/>
            <a:chExt cx="6350000" cy="6350000"/>
          </a:xfrm>
        </p:grpSpPr>
        <p:sp>
          <p:nvSpPr>
            <p:cNvPr id="11" name="Freeform 6">
              <a:extLst>
                <a:ext uri="{FF2B5EF4-FFF2-40B4-BE49-F238E27FC236}">
                  <a16:creationId xmlns:a16="http://schemas.microsoft.com/office/drawing/2014/main" id="{453B40A2-D4B3-5F29-78B6-A9D6F7B4357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1200"/>
            </a:p>
          </p:txBody>
        </p:sp>
      </p:grpSp>
      <p:grpSp>
        <p:nvGrpSpPr>
          <p:cNvPr id="12" name="Group 8">
            <a:extLst>
              <a:ext uri="{FF2B5EF4-FFF2-40B4-BE49-F238E27FC236}">
                <a16:creationId xmlns:a16="http://schemas.microsoft.com/office/drawing/2014/main" id="{66F9C45E-88AB-3558-2259-D9E89A776F75}"/>
              </a:ext>
            </a:extLst>
          </p:cNvPr>
          <p:cNvGrpSpPr/>
          <p:nvPr/>
        </p:nvGrpSpPr>
        <p:grpSpPr>
          <a:xfrm>
            <a:off x="4165600" y="1412488"/>
            <a:ext cx="5562422" cy="3808245"/>
            <a:chOff x="-582245" y="66675"/>
            <a:chExt cx="11124843" cy="7616490"/>
          </a:xfrm>
        </p:grpSpPr>
        <p:sp>
          <p:nvSpPr>
            <p:cNvPr id="13" name="TextBox 9">
              <a:extLst>
                <a:ext uri="{FF2B5EF4-FFF2-40B4-BE49-F238E27FC236}">
                  <a16:creationId xmlns:a16="http://schemas.microsoft.com/office/drawing/2014/main" id="{82850E2B-48F3-6CA4-45A7-BFB7C28FFB39}"/>
                </a:ext>
              </a:extLst>
            </p:cNvPr>
            <p:cNvSpPr txBox="1"/>
            <p:nvPr/>
          </p:nvSpPr>
          <p:spPr>
            <a:xfrm>
              <a:off x="-582245" y="66675"/>
              <a:ext cx="11122683" cy="6155916"/>
            </a:xfrm>
            <a:prstGeom prst="rect">
              <a:avLst/>
            </a:prstGeom>
          </p:spPr>
          <p:txBody>
            <a:bodyPr lIns="0" tIns="0" rIns="0" bIns="0" rtlCol="0" anchor="t">
              <a:spAutoFit/>
            </a:bodyPr>
            <a:lstStyle/>
            <a:p>
              <a:r>
                <a:rPr lang="en-US" sz="6667" spc="80">
                  <a:solidFill>
                    <a:srgbClr val="191919"/>
                  </a:solidFill>
                  <a:latin typeface="Big Shoulders Display Black" pitchFamily="2" charset="0"/>
                </a:rPr>
                <a:t>Chicago Department </a:t>
              </a:r>
              <a:br>
                <a:rPr lang="en-US" sz="6667" spc="80">
                  <a:solidFill>
                    <a:srgbClr val="191919"/>
                  </a:solidFill>
                  <a:latin typeface="Big Shoulders Display Black" pitchFamily="2" charset="0"/>
                </a:rPr>
              </a:br>
              <a:r>
                <a:rPr lang="en-US" sz="6667" spc="80">
                  <a:solidFill>
                    <a:srgbClr val="191919"/>
                  </a:solidFill>
                  <a:latin typeface="Big Shoulders Display Black" pitchFamily="2" charset="0"/>
                </a:rPr>
                <a:t>of Housing</a:t>
              </a:r>
            </a:p>
          </p:txBody>
        </p:sp>
        <p:sp>
          <p:nvSpPr>
            <p:cNvPr id="14" name="TextBox 10">
              <a:extLst>
                <a:ext uri="{FF2B5EF4-FFF2-40B4-BE49-F238E27FC236}">
                  <a16:creationId xmlns:a16="http://schemas.microsoft.com/office/drawing/2014/main" id="{BF056DEF-A4DD-BB0B-547A-093E48119EA6}"/>
                </a:ext>
              </a:extLst>
            </p:cNvPr>
            <p:cNvSpPr txBox="1"/>
            <p:nvPr/>
          </p:nvSpPr>
          <p:spPr>
            <a:xfrm>
              <a:off x="-580083" y="6944501"/>
              <a:ext cx="11122681" cy="738664"/>
            </a:xfrm>
            <a:prstGeom prst="rect">
              <a:avLst/>
            </a:prstGeom>
          </p:spPr>
          <p:txBody>
            <a:bodyPr lIns="0" tIns="0" rIns="0" bIns="0" rtlCol="0" anchor="t">
              <a:spAutoFit/>
            </a:bodyPr>
            <a:lstStyle/>
            <a:p>
              <a:r>
                <a:rPr lang="en-US" sz="2400"/>
                <a:t>Commissioner Lissette </a:t>
              </a:r>
              <a:r>
                <a:rPr lang="en-US" sz="2400" err="1"/>
                <a:t>Castañeda</a:t>
              </a:r>
              <a:endParaRPr lang="en-US" sz="2400"/>
            </a:p>
          </p:txBody>
        </p:sp>
      </p:grpSp>
    </p:spTree>
    <p:extLst>
      <p:ext uri="{BB962C8B-B14F-4D97-AF65-F5344CB8AC3E}">
        <p14:creationId xmlns:p14="http://schemas.microsoft.com/office/powerpoint/2010/main" val="789217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F07ADFF-996F-3B04-5400-842E36963032}"/>
              </a:ext>
            </a:extLst>
          </p:cNvPr>
          <p:cNvSpPr/>
          <p:nvPr/>
        </p:nvSpPr>
        <p:spPr>
          <a:xfrm>
            <a:off x="466705" y="-34693"/>
            <a:ext cx="7291752" cy="6799383"/>
          </a:xfrm>
          <a:prstGeom prst="flowChartConnector">
            <a:avLst/>
          </a:prstGeom>
          <a:solidFill>
            <a:srgbClr val="41B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 name="Flowchart: Connector 2">
            <a:extLst>
              <a:ext uri="{FF2B5EF4-FFF2-40B4-BE49-F238E27FC236}">
                <a16:creationId xmlns:a16="http://schemas.microsoft.com/office/drawing/2014/main" id="{55013132-8626-5298-8B7D-4E8C5007DC93}"/>
              </a:ext>
            </a:extLst>
          </p:cNvPr>
          <p:cNvSpPr/>
          <p:nvPr/>
        </p:nvSpPr>
        <p:spPr>
          <a:xfrm>
            <a:off x="4475998" y="-34693"/>
            <a:ext cx="7291752" cy="6799383"/>
          </a:xfrm>
          <a:prstGeom prst="flowChartConnector">
            <a:avLst/>
          </a:prstGeom>
          <a:solidFill>
            <a:srgbClr val="47EDFF">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extBox 4">
            <a:extLst>
              <a:ext uri="{FF2B5EF4-FFF2-40B4-BE49-F238E27FC236}">
                <a16:creationId xmlns:a16="http://schemas.microsoft.com/office/drawing/2014/main" id="{5EEAC586-2773-6735-D4E9-870CA4D830BA}"/>
              </a:ext>
            </a:extLst>
          </p:cNvPr>
          <p:cNvSpPr txBox="1"/>
          <p:nvPr/>
        </p:nvSpPr>
        <p:spPr>
          <a:xfrm>
            <a:off x="1309395" y="1213773"/>
            <a:ext cx="2804403" cy="3447098"/>
          </a:xfrm>
          <a:prstGeom prst="rect">
            <a:avLst/>
          </a:prstGeom>
          <a:noFill/>
        </p:spPr>
        <p:txBody>
          <a:bodyPr wrap="square" lIns="60960" tIns="30480" rIns="60960" bIns="30480" anchor="t">
            <a:spAutoFit/>
          </a:bodyPr>
          <a:lstStyle/>
          <a:p>
            <a:r>
              <a:rPr lang="en-US" sz="2000" b="1" u="sng">
                <a:solidFill>
                  <a:srgbClr val="FFFFFF"/>
                </a:solidFill>
                <a:latin typeface="Roboto"/>
                <a:ea typeface="Roboto"/>
                <a:cs typeface="Roboto"/>
              </a:rPr>
              <a:t>Mission</a:t>
            </a:r>
            <a:endParaRPr lang="en-US" sz="2000" b="1" u="sng">
              <a:solidFill>
                <a:srgbClr val="000000"/>
              </a:solidFill>
              <a:latin typeface="Roboto"/>
              <a:ea typeface="Roboto"/>
              <a:cs typeface="Roboto"/>
            </a:endParaRPr>
          </a:p>
          <a:p>
            <a:r>
              <a:rPr lang="en-US" sz="2000">
                <a:solidFill>
                  <a:srgbClr val="FFFFFF"/>
                </a:solidFill>
                <a:latin typeface="Roboto"/>
                <a:ea typeface="Roboto"/>
                <a:cs typeface="Roboto"/>
              </a:rPr>
              <a:t>Chicago’s Department </a:t>
            </a:r>
            <a:br>
              <a:rPr lang="en-US" sz="2000">
                <a:latin typeface="Roboto" panose="02000000000000000000" pitchFamily="2" charset="0"/>
              </a:rPr>
            </a:br>
            <a:r>
              <a:rPr lang="en-US" sz="2000">
                <a:solidFill>
                  <a:srgbClr val="FFFFFF"/>
                </a:solidFill>
                <a:latin typeface="Roboto"/>
                <a:ea typeface="Roboto"/>
                <a:cs typeface="Roboto"/>
              </a:rPr>
              <a:t>of Housing expands access </a:t>
            </a:r>
            <a:br>
              <a:rPr lang="en-US" sz="2000">
                <a:latin typeface="Roboto" panose="02000000000000000000" pitchFamily="2" charset="0"/>
              </a:rPr>
            </a:br>
            <a:r>
              <a:rPr lang="en-US" sz="2000">
                <a:solidFill>
                  <a:srgbClr val="FFFFFF"/>
                </a:solidFill>
                <a:latin typeface="Roboto"/>
                <a:ea typeface="Roboto"/>
                <a:cs typeface="Roboto"/>
              </a:rPr>
              <a:t>and choice for residents </a:t>
            </a:r>
            <a:br>
              <a:rPr lang="en-US" sz="2000">
                <a:latin typeface="Roboto" panose="02000000000000000000" pitchFamily="2" charset="0"/>
              </a:rPr>
            </a:br>
            <a:r>
              <a:rPr lang="en-US" sz="2000">
                <a:solidFill>
                  <a:srgbClr val="FFFFFF"/>
                </a:solidFill>
                <a:latin typeface="Roboto"/>
                <a:ea typeface="Roboto"/>
                <a:cs typeface="Roboto"/>
              </a:rPr>
              <a:t>and protects their right to </a:t>
            </a:r>
            <a:br>
              <a:rPr lang="en-US" sz="2000">
                <a:latin typeface="Roboto" panose="02000000000000000000" pitchFamily="2" charset="0"/>
              </a:rPr>
            </a:br>
            <a:r>
              <a:rPr lang="en-US" sz="2000">
                <a:solidFill>
                  <a:srgbClr val="FFFFFF"/>
                </a:solidFill>
                <a:latin typeface="Roboto"/>
                <a:ea typeface="Roboto"/>
                <a:cs typeface="Roboto"/>
              </a:rPr>
              <a:t>quality homes that </a:t>
            </a:r>
            <a:br>
              <a:rPr lang="en-US" sz="2000">
                <a:latin typeface="Roboto" panose="02000000000000000000" pitchFamily="2" charset="0"/>
              </a:rPr>
            </a:br>
            <a:r>
              <a:rPr lang="en-US" sz="2000">
                <a:solidFill>
                  <a:srgbClr val="FFFFFF"/>
                </a:solidFill>
                <a:latin typeface="Roboto"/>
                <a:ea typeface="Roboto"/>
                <a:cs typeface="Roboto"/>
              </a:rPr>
              <a:t>are affordable, safe and healthy.​​​</a:t>
            </a:r>
            <a:endParaRPr lang="en-US" sz="2000">
              <a:latin typeface="Roboto"/>
              <a:ea typeface="Roboto"/>
              <a:cs typeface="Roboto"/>
            </a:endParaRPr>
          </a:p>
        </p:txBody>
      </p:sp>
      <p:sp>
        <p:nvSpPr>
          <p:cNvPr id="7" name="TextBox 6">
            <a:extLst>
              <a:ext uri="{FF2B5EF4-FFF2-40B4-BE49-F238E27FC236}">
                <a16:creationId xmlns:a16="http://schemas.microsoft.com/office/drawing/2014/main" id="{E7B163C1-2B15-B027-2A79-67FEA57DBE12}"/>
              </a:ext>
            </a:extLst>
          </p:cNvPr>
          <p:cNvSpPr txBox="1"/>
          <p:nvPr/>
        </p:nvSpPr>
        <p:spPr>
          <a:xfrm>
            <a:off x="7506158" y="1213773"/>
            <a:ext cx="3570717" cy="3139321"/>
          </a:xfrm>
          <a:prstGeom prst="rect">
            <a:avLst/>
          </a:prstGeom>
          <a:noFill/>
        </p:spPr>
        <p:txBody>
          <a:bodyPr wrap="square" lIns="60960" tIns="30480" rIns="60960" bIns="30480" anchor="t">
            <a:spAutoFit/>
          </a:bodyPr>
          <a:lstStyle/>
          <a:p>
            <a:pPr algn="r"/>
            <a:r>
              <a:rPr lang="en-US" sz="2000" b="1" u="sng">
                <a:solidFill>
                  <a:schemeClr val="bg1"/>
                </a:solidFill>
                <a:latin typeface="Roboto"/>
                <a:ea typeface="Roboto"/>
                <a:cs typeface="Roboto"/>
              </a:rPr>
              <a:t>Vision</a:t>
            </a:r>
            <a:br>
              <a:rPr lang="en-US" sz="2000">
                <a:latin typeface="Roboto"/>
                <a:ea typeface="Roboto"/>
                <a:cs typeface="Roboto"/>
              </a:rPr>
            </a:br>
            <a:r>
              <a:rPr lang="en-US" sz="2000">
                <a:solidFill>
                  <a:schemeClr val="bg1"/>
                </a:solidFill>
                <a:latin typeface="Roboto"/>
                <a:ea typeface="Roboto"/>
                <a:cs typeface="Roboto"/>
              </a:rPr>
              <a:t>The equitable distribution of resources across all 77 </a:t>
            </a:r>
            <a:br>
              <a:rPr lang="en-US" sz="2000">
                <a:latin typeface="Roboto"/>
                <a:ea typeface="Roboto"/>
                <a:cs typeface="Roboto"/>
              </a:rPr>
            </a:br>
            <a:r>
              <a:rPr lang="en-US" sz="2000">
                <a:solidFill>
                  <a:schemeClr val="bg1"/>
                </a:solidFill>
                <a:latin typeface="Roboto"/>
                <a:ea typeface="Roboto"/>
                <a:cs typeface="Roboto"/>
              </a:rPr>
              <a:t>communities so that every Chicagoan can </a:t>
            </a:r>
            <a:br>
              <a:rPr lang="en-US" sz="2000">
                <a:latin typeface="Roboto"/>
                <a:ea typeface="Roboto"/>
                <a:cs typeface="Roboto"/>
              </a:rPr>
            </a:br>
            <a:r>
              <a:rPr lang="en-US" sz="2000">
                <a:solidFill>
                  <a:schemeClr val="bg1"/>
                </a:solidFill>
                <a:latin typeface="Roboto"/>
                <a:ea typeface="Roboto"/>
                <a:cs typeface="Roboto"/>
              </a:rPr>
              <a:t>choose and remain in </a:t>
            </a:r>
            <a:br>
              <a:rPr lang="en-US" sz="2000">
                <a:latin typeface="Roboto"/>
                <a:ea typeface="Roboto"/>
                <a:cs typeface="Roboto"/>
              </a:rPr>
            </a:br>
            <a:r>
              <a:rPr lang="en-US" sz="2000">
                <a:solidFill>
                  <a:schemeClr val="bg1"/>
                </a:solidFill>
                <a:latin typeface="Roboto"/>
                <a:ea typeface="Roboto"/>
                <a:cs typeface="Roboto"/>
              </a:rPr>
              <a:t>quality housing that’s </a:t>
            </a:r>
            <a:br>
              <a:rPr lang="en-US" sz="2000">
                <a:latin typeface="Roboto" panose="02000000000000000000" pitchFamily="2" charset="0"/>
              </a:rPr>
            </a:br>
            <a:r>
              <a:rPr lang="en-US" sz="2000">
                <a:solidFill>
                  <a:schemeClr val="bg1"/>
                </a:solidFill>
                <a:latin typeface="Roboto"/>
                <a:ea typeface="Roboto"/>
                <a:cs typeface="Roboto"/>
              </a:rPr>
              <a:t>affordable, safe and </a:t>
            </a:r>
            <a:br>
              <a:rPr lang="en-US" sz="2000">
                <a:solidFill>
                  <a:schemeClr val="bg1"/>
                </a:solidFill>
                <a:latin typeface="Roboto"/>
                <a:ea typeface="Roboto"/>
                <a:cs typeface="Roboto"/>
              </a:rPr>
            </a:br>
            <a:r>
              <a:rPr lang="en-US" sz="2000">
                <a:solidFill>
                  <a:schemeClr val="bg1"/>
                </a:solidFill>
                <a:latin typeface="Roboto"/>
                <a:ea typeface="Roboto"/>
                <a:cs typeface="Roboto"/>
              </a:rPr>
              <a:t>healthy. ​​​</a:t>
            </a:r>
            <a:endParaRPr lang="en-US" sz="2000">
              <a:solidFill>
                <a:schemeClr val="bg1"/>
              </a:solidFill>
              <a:cs typeface="Calibri"/>
            </a:endParaRPr>
          </a:p>
        </p:txBody>
      </p:sp>
      <p:sp>
        <p:nvSpPr>
          <p:cNvPr id="9" name="Rectangle 8">
            <a:extLst>
              <a:ext uri="{FF2B5EF4-FFF2-40B4-BE49-F238E27FC236}">
                <a16:creationId xmlns:a16="http://schemas.microsoft.com/office/drawing/2014/main" id="{9AB86279-A808-4701-DF00-F29017EBBC99}"/>
              </a:ext>
            </a:extLst>
          </p:cNvPr>
          <p:cNvSpPr/>
          <p:nvPr/>
        </p:nvSpPr>
        <p:spPr>
          <a:xfrm>
            <a:off x="4867868" y="1001347"/>
            <a:ext cx="2453751" cy="47322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867" b="1" u="sng">
                <a:solidFill>
                  <a:schemeClr val="bg1"/>
                </a:solidFill>
                <a:latin typeface="Roboto"/>
                <a:ea typeface="Roboto"/>
                <a:cs typeface="Roboto"/>
              </a:rPr>
              <a:t>Racial Equity Lens</a:t>
            </a:r>
            <a:br>
              <a:rPr lang="en-US" sz="1867">
                <a:latin typeface="Roboto"/>
                <a:ea typeface="Roboto"/>
                <a:cs typeface="Roboto"/>
              </a:rPr>
            </a:br>
            <a:r>
              <a:rPr lang="en-US" sz="1867">
                <a:solidFill>
                  <a:schemeClr val="bg1"/>
                </a:solidFill>
                <a:latin typeface="Roboto"/>
                <a:ea typeface="Roboto"/>
                <a:cs typeface="Roboto"/>
              </a:rPr>
              <a:t>DOH is committed to understanding how systemic and structural racism have shaped policies and decision-making in housing and strives to create more equitable outcomes by applying a racial justice lens to DOH’s work</a:t>
            </a:r>
          </a:p>
        </p:txBody>
      </p:sp>
      <p:grpSp>
        <p:nvGrpSpPr>
          <p:cNvPr id="20" name="Group 19">
            <a:extLst>
              <a:ext uri="{FF2B5EF4-FFF2-40B4-BE49-F238E27FC236}">
                <a16:creationId xmlns:a16="http://schemas.microsoft.com/office/drawing/2014/main" id="{FAAE61D4-7B85-8FDB-FEA6-209B75784FAE}"/>
              </a:ext>
            </a:extLst>
          </p:cNvPr>
          <p:cNvGrpSpPr/>
          <p:nvPr/>
        </p:nvGrpSpPr>
        <p:grpSpPr>
          <a:xfrm>
            <a:off x="5746515" y="887202"/>
            <a:ext cx="696455" cy="523834"/>
            <a:chOff x="8459251" y="1502020"/>
            <a:chExt cx="1044683" cy="785751"/>
          </a:xfrm>
        </p:grpSpPr>
        <p:pic>
          <p:nvPicPr>
            <p:cNvPr id="15" name="Picture 14">
              <a:extLst>
                <a:ext uri="{FF2B5EF4-FFF2-40B4-BE49-F238E27FC236}">
                  <a16:creationId xmlns:a16="http://schemas.microsoft.com/office/drawing/2014/main" id="{BADCC928-0BCC-3D1F-EC5A-FF294D78ED42}"/>
                </a:ext>
              </a:extLst>
            </p:cNvPr>
            <p:cNvPicPr>
              <a:picLocks noChangeAspect="1"/>
            </p:cNvPicPr>
            <p:nvPr/>
          </p:nvPicPr>
          <p:blipFill>
            <a:blip r:embed="rId3"/>
            <a:stretch>
              <a:fillRect/>
            </a:stretch>
          </p:blipFill>
          <p:spPr>
            <a:xfrm>
              <a:off x="8459251" y="1502020"/>
              <a:ext cx="321410" cy="586922"/>
            </a:xfrm>
            <a:prstGeom prst="rect">
              <a:avLst/>
            </a:prstGeom>
          </p:spPr>
        </p:pic>
        <p:pic>
          <p:nvPicPr>
            <p:cNvPr id="17" name="Picture 16">
              <a:extLst>
                <a:ext uri="{FF2B5EF4-FFF2-40B4-BE49-F238E27FC236}">
                  <a16:creationId xmlns:a16="http://schemas.microsoft.com/office/drawing/2014/main" id="{FF30B232-8797-7AF4-FDD3-6C56A595ABB2}"/>
                </a:ext>
              </a:extLst>
            </p:cNvPr>
            <p:cNvPicPr>
              <a:picLocks noChangeAspect="1"/>
            </p:cNvPicPr>
            <p:nvPr/>
          </p:nvPicPr>
          <p:blipFill>
            <a:blip r:embed="rId4"/>
            <a:stretch>
              <a:fillRect/>
            </a:stretch>
          </p:blipFill>
          <p:spPr>
            <a:xfrm>
              <a:off x="8783302" y="1725718"/>
              <a:ext cx="400106" cy="562053"/>
            </a:xfrm>
            <a:prstGeom prst="rect">
              <a:avLst/>
            </a:prstGeom>
          </p:spPr>
        </p:pic>
        <p:pic>
          <p:nvPicPr>
            <p:cNvPr id="19" name="Picture 18">
              <a:extLst>
                <a:ext uri="{FF2B5EF4-FFF2-40B4-BE49-F238E27FC236}">
                  <a16:creationId xmlns:a16="http://schemas.microsoft.com/office/drawing/2014/main" id="{90BEB3CA-7CD7-66A4-AE26-CABC99D5A215}"/>
                </a:ext>
              </a:extLst>
            </p:cNvPr>
            <p:cNvPicPr>
              <a:picLocks noChangeAspect="1"/>
            </p:cNvPicPr>
            <p:nvPr/>
          </p:nvPicPr>
          <p:blipFill>
            <a:blip r:embed="rId5"/>
            <a:stretch>
              <a:fillRect/>
            </a:stretch>
          </p:blipFill>
          <p:spPr>
            <a:xfrm>
              <a:off x="9151460" y="1528744"/>
              <a:ext cx="352474" cy="533474"/>
            </a:xfrm>
            <a:prstGeom prst="rect">
              <a:avLst/>
            </a:prstGeom>
          </p:spPr>
        </p:pic>
      </p:grpSp>
      <p:sp>
        <p:nvSpPr>
          <p:cNvPr id="4" name="Slide Number Placeholder 3">
            <a:extLst>
              <a:ext uri="{FF2B5EF4-FFF2-40B4-BE49-F238E27FC236}">
                <a16:creationId xmlns:a16="http://schemas.microsoft.com/office/drawing/2014/main" id="{86519142-B0DD-2193-F766-1130E7F6D4D8}"/>
              </a:ext>
            </a:extLst>
          </p:cNvPr>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84054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5">
            <a:extLst>
              <a:ext uri="{FF2B5EF4-FFF2-40B4-BE49-F238E27FC236}">
                <a16:creationId xmlns:a16="http://schemas.microsoft.com/office/drawing/2014/main" id="{BEFE17C2-0585-DA89-F946-C0A55E5A1891}"/>
              </a:ext>
            </a:extLst>
          </p:cNvPr>
          <p:cNvGrpSpPr/>
          <p:nvPr/>
        </p:nvGrpSpPr>
        <p:grpSpPr>
          <a:xfrm>
            <a:off x="5004833" y="663663"/>
            <a:ext cx="1903967" cy="1788905"/>
            <a:chOff x="0" y="0"/>
            <a:chExt cx="812800" cy="812800"/>
          </a:xfrm>
        </p:grpSpPr>
        <p:sp>
          <p:nvSpPr>
            <p:cNvPr id="33" name="Freeform 6">
              <a:extLst>
                <a:ext uri="{FF2B5EF4-FFF2-40B4-BE49-F238E27FC236}">
                  <a16:creationId xmlns:a16="http://schemas.microsoft.com/office/drawing/2014/main" id="{2E3EEB48-EFE8-E54F-FE8D-59E4D657F4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52425" cap="sq">
              <a:solidFill>
                <a:srgbClr val="7CD4D2"/>
              </a:solidFill>
              <a:prstDash val="solid"/>
              <a:miter/>
            </a:ln>
          </p:spPr>
          <p:txBody>
            <a:bodyPr/>
            <a:lstStyle/>
            <a:p>
              <a:endParaRPr lang="en-US" sz="800"/>
            </a:p>
          </p:txBody>
        </p:sp>
        <p:sp>
          <p:nvSpPr>
            <p:cNvPr id="34" name="TextBox 7">
              <a:extLst>
                <a:ext uri="{FF2B5EF4-FFF2-40B4-BE49-F238E27FC236}">
                  <a16:creationId xmlns:a16="http://schemas.microsoft.com/office/drawing/2014/main" id="{7F58A2AE-BD88-3686-DA47-A0E6644AE49D}"/>
                </a:ext>
              </a:extLst>
            </p:cNvPr>
            <p:cNvSpPr txBox="1"/>
            <p:nvPr/>
          </p:nvSpPr>
          <p:spPr>
            <a:xfrm>
              <a:off x="76200" y="0"/>
              <a:ext cx="660400" cy="736600"/>
            </a:xfrm>
            <a:prstGeom prst="rect">
              <a:avLst/>
            </a:prstGeom>
          </p:spPr>
          <p:txBody>
            <a:bodyPr lIns="33867" tIns="33867" rIns="33867" bIns="33867" rtlCol="0" anchor="ctr"/>
            <a:lstStyle/>
            <a:p>
              <a:pPr algn="ctr">
                <a:lnSpc>
                  <a:spcPts val="2499"/>
                </a:lnSpc>
              </a:pPr>
              <a:r>
                <a:rPr lang="en-US" sz="1666" b="1">
                  <a:solidFill>
                    <a:srgbClr val="191919"/>
                  </a:solidFill>
                  <a:latin typeface="Roboto" panose="02000000000000000000" pitchFamily="2" charset="0"/>
                  <a:ea typeface="Roboto" panose="02000000000000000000" pitchFamily="2" charset="0"/>
                </a:rPr>
                <a:t>2,800</a:t>
              </a:r>
            </a:p>
          </p:txBody>
        </p:sp>
      </p:grpSp>
      <p:sp>
        <p:nvSpPr>
          <p:cNvPr id="35" name="AutoShape 8">
            <a:extLst>
              <a:ext uri="{FF2B5EF4-FFF2-40B4-BE49-F238E27FC236}">
                <a16:creationId xmlns:a16="http://schemas.microsoft.com/office/drawing/2014/main" id="{0EED357D-7D7A-77AF-C205-BFBE06702FFB}"/>
              </a:ext>
            </a:extLst>
          </p:cNvPr>
          <p:cNvSpPr/>
          <p:nvPr/>
        </p:nvSpPr>
        <p:spPr>
          <a:xfrm>
            <a:off x="6908799" y="1412138"/>
            <a:ext cx="1473225" cy="19050"/>
          </a:xfrm>
          <a:prstGeom prst="line">
            <a:avLst/>
          </a:prstGeom>
          <a:ln w="28575" cap="rnd">
            <a:solidFill>
              <a:srgbClr val="7CD4D2"/>
            </a:solidFill>
            <a:prstDash val="sysDash"/>
            <a:headEnd type="none" w="sm" len="sm"/>
            <a:tailEnd type="none" w="sm" len="sm"/>
          </a:ln>
        </p:spPr>
        <p:txBody>
          <a:bodyPr/>
          <a:lstStyle/>
          <a:p>
            <a:endParaRPr lang="en-US" sz="800"/>
          </a:p>
        </p:txBody>
      </p:sp>
      <p:sp>
        <p:nvSpPr>
          <p:cNvPr id="38" name="TextBox 11">
            <a:extLst>
              <a:ext uri="{FF2B5EF4-FFF2-40B4-BE49-F238E27FC236}">
                <a16:creationId xmlns:a16="http://schemas.microsoft.com/office/drawing/2014/main" id="{BA079143-40DF-5C12-A114-35302E47A45E}"/>
              </a:ext>
            </a:extLst>
          </p:cNvPr>
          <p:cNvSpPr txBox="1"/>
          <p:nvPr/>
        </p:nvSpPr>
        <p:spPr>
          <a:xfrm>
            <a:off x="8503154" y="987163"/>
            <a:ext cx="2778711" cy="864532"/>
          </a:xfrm>
          <a:prstGeom prst="rect">
            <a:avLst/>
          </a:prstGeom>
        </p:spPr>
        <p:txBody>
          <a:bodyPr wrap="square" lIns="0" tIns="0" rIns="0" bIns="0" rtlCol="0" anchor="t">
            <a:spAutoFit/>
          </a:bodyPr>
          <a:lstStyle/>
          <a:p>
            <a:pPr>
              <a:lnSpc>
                <a:spcPts val="2333"/>
              </a:lnSpc>
            </a:pPr>
            <a:r>
              <a:rPr lang="en-US" sz="1666" spc="65">
                <a:solidFill>
                  <a:srgbClr val="191919"/>
                </a:solidFill>
                <a:latin typeface="Roboto" panose="02000000000000000000" pitchFamily="2" charset="0"/>
                <a:ea typeface="Roboto" panose="02000000000000000000" pitchFamily="2" charset="0"/>
              </a:rPr>
              <a:t>Multi-family affordable units created or preserved in 2023</a:t>
            </a:r>
          </a:p>
        </p:txBody>
      </p:sp>
      <p:grpSp>
        <p:nvGrpSpPr>
          <p:cNvPr id="39" name="Group 12">
            <a:extLst>
              <a:ext uri="{FF2B5EF4-FFF2-40B4-BE49-F238E27FC236}">
                <a16:creationId xmlns:a16="http://schemas.microsoft.com/office/drawing/2014/main" id="{4D02232D-D0C9-AD1C-C729-64CF8F5D52D6}"/>
              </a:ext>
            </a:extLst>
          </p:cNvPr>
          <p:cNvGrpSpPr/>
          <p:nvPr/>
        </p:nvGrpSpPr>
        <p:grpSpPr>
          <a:xfrm>
            <a:off x="6241564" y="1758949"/>
            <a:ext cx="1960867" cy="1834668"/>
            <a:chOff x="0" y="0"/>
            <a:chExt cx="812800" cy="812800"/>
          </a:xfrm>
        </p:grpSpPr>
        <p:sp>
          <p:nvSpPr>
            <p:cNvPr id="40" name="Freeform 13">
              <a:extLst>
                <a:ext uri="{FF2B5EF4-FFF2-40B4-BE49-F238E27FC236}">
                  <a16:creationId xmlns:a16="http://schemas.microsoft.com/office/drawing/2014/main" id="{A7A657B5-8D65-4038-D13E-BEE1D887B8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52425" cap="sq">
              <a:solidFill>
                <a:srgbClr val="4AB1B4"/>
              </a:solidFill>
              <a:prstDash val="solid"/>
              <a:miter/>
            </a:ln>
          </p:spPr>
          <p:txBody>
            <a:bodyPr/>
            <a:lstStyle/>
            <a:p>
              <a:endParaRPr lang="en-US" sz="800"/>
            </a:p>
          </p:txBody>
        </p:sp>
        <p:sp>
          <p:nvSpPr>
            <p:cNvPr id="41" name="TextBox 14">
              <a:extLst>
                <a:ext uri="{FF2B5EF4-FFF2-40B4-BE49-F238E27FC236}">
                  <a16:creationId xmlns:a16="http://schemas.microsoft.com/office/drawing/2014/main" id="{26FB18C5-AE29-25B6-0000-CF96BF1B2749}"/>
                </a:ext>
              </a:extLst>
            </p:cNvPr>
            <p:cNvSpPr txBox="1"/>
            <p:nvPr/>
          </p:nvSpPr>
          <p:spPr>
            <a:xfrm>
              <a:off x="76200" y="0"/>
              <a:ext cx="660400" cy="736600"/>
            </a:xfrm>
            <a:prstGeom prst="rect">
              <a:avLst/>
            </a:prstGeom>
          </p:spPr>
          <p:txBody>
            <a:bodyPr lIns="33867" tIns="33867" rIns="33867" bIns="33867" rtlCol="0" anchor="ctr"/>
            <a:lstStyle/>
            <a:p>
              <a:pPr algn="ctr">
                <a:lnSpc>
                  <a:spcPts val="2499"/>
                </a:lnSpc>
              </a:pPr>
              <a:r>
                <a:rPr lang="en-US" sz="1666" b="1">
                  <a:solidFill>
                    <a:srgbClr val="191919"/>
                  </a:solidFill>
                  <a:latin typeface="Roboto" panose="02000000000000000000" pitchFamily="2" charset="0"/>
                  <a:ea typeface="Roboto" panose="02000000000000000000" pitchFamily="2" charset="0"/>
                </a:rPr>
                <a:t>2,893</a:t>
              </a:r>
            </a:p>
          </p:txBody>
        </p:sp>
      </p:grpSp>
      <p:grpSp>
        <p:nvGrpSpPr>
          <p:cNvPr id="42" name="Group 15">
            <a:extLst>
              <a:ext uri="{FF2B5EF4-FFF2-40B4-BE49-F238E27FC236}">
                <a16:creationId xmlns:a16="http://schemas.microsoft.com/office/drawing/2014/main" id="{22544B98-9B39-98A0-013B-BAD42A09F57F}"/>
              </a:ext>
            </a:extLst>
          </p:cNvPr>
          <p:cNvGrpSpPr/>
          <p:nvPr/>
        </p:nvGrpSpPr>
        <p:grpSpPr>
          <a:xfrm>
            <a:off x="4309207" y="1951060"/>
            <a:ext cx="1513427" cy="1473842"/>
            <a:chOff x="0" y="0"/>
            <a:chExt cx="812800" cy="812800"/>
          </a:xfrm>
        </p:grpSpPr>
        <p:sp>
          <p:nvSpPr>
            <p:cNvPr id="43" name="Freeform 16">
              <a:extLst>
                <a:ext uri="{FF2B5EF4-FFF2-40B4-BE49-F238E27FC236}">
                  <a16:creationId xmlns:a16="http://schemas.microsoft.com/office/drawing/2014/main" id="{0119BB94-CF51-D1C2-3345-C07F43BDE41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52425" cap="sq">
              <a:solidFill>
                <a:srgbClr val="191919"/>
              </a:solidFill>
              <a:prstDash val="solid"/>
              <a:miter/>
            </a:ln>
          </p:spPr>
          <p:txBody>
            <a:bodyPr/>
            <a:lstStyle/>
            <a:p>
              <a:endParaRPr lang="en-US" sz="800"/>
            </a:p>
          </p:txBody>
        </p:sp>
        <p:sp>
          <p:nvSpPr>
            <p:cNvPr id="44" name="TextBox 17">
              <a:extLst>
                <a:ext uri="{FF2B5EF4-FFF2-40B4-BE49-F238E27FC236}">
                  <a16:creationId xmlns:a16="http://schemas.microsoft.com/office/drawing/2014/main" id="{4AF8822B-9642-51B1-6924-2E458D312098}"/>
                </a:ext>
              </a:extLst>
            </p:cNvPr>
            <p:cNvSpPr txBox="1"/>
            <p:nvPr/>
          </p:nvSpPr>
          <p:spPr>
            <a:xfrm>
              <a:off x="76200" y="0"/>
              <a:ext cx="660400" cy="736600"/>
            </a:xfrm>
            <a:prstGeom prst="rect">
              <a:avLst/>
            </a:prstGeom>
          </p:spPr>
          <p:txBody>
            <a:bodyPr lIns="33867" tIns="33867" rIns="33867" bIns="33867" rtlCol="0" anchor="ctr"/>
            <a:lstStyle/>
            <a:p>
              <a:pPr algn="ctr">
                <a:lnSpc>
                  <a:spcPts val="2499"/>
                </a:lnSpc>
              </a:pPr>
              <a:r>
                <a:rPr lang="en-US" sz="1666" b="1">
                  <a:solidFill>
                    <a:srgbClr val="191919"/>
                  </a:solidFill>
                  <a:latin typeface="Roboto" panose="02000000000000000000" pitchFamily="2" charset="0"/>
                  <a:ea typeface="Roboto" panose="02000000000000000000" pitchFamily="2" charset="0"/>
                </a:rPr>
                <a:t>1,543</a:t>
              </a:r>
            </a:p>
          </p:txBody>
        </p:sp>
      </p:grpSp>
      <p:grpSp>
        <p:nvGrpSpPr>
          <p:cNvPr id="45" name="Group 18">
            <a:extLst>
              <a:ext uri="{FF2B5EF4-FFF2-40B4-BE49-F238E27FC236}">
                <a16:creationId xmlns:a16="http://schemas.microsoft.com/office/drawing/2014/main" id="{AED550F9-9D7E-2603-C2EC-0A75A4015F50}"/>
              </a:ext>
            </a:extLst>
          </p:cNvPr>
          <p:cNvGrpSpPr/>
          <p:nvPr/>
        </p:nvGrpSpPr>
        <p:grpSpPr>
          <a:xfrm>
            <a:off x="6238815" y="3718995"/>
            <a:ext cx="1292423" cy="1264019"/>
            <a:chOff x="0" y="0"/>
            <a:chExt cx="812800" cy="812800"/>
          </a:xfrm>
        </p:grpSpPr>
        <p:sp>
          <p:nvSpPr>
            <p:cNvPr id="46" name="Freeform 19">
              <a:extLst>
                <a:ext uri="{FF2B5EF4-FFF2-40B4-BE49-F238E27FC236}">
                  <a16:creationId xmlns:a16="http://schemas.microsoft.com/office/drawing/2014/main" id="{A240E797-939D-1BDD-4DC8-CCD54B18F8C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52425" cap="sq">
              <a:solidFill>
                <a:srgbClr val="37C9EF"/>
              </a:solidFill>
              <a:prstDash val="solid"/>
              <a:miter/>
            </a:ln>
          </p:spPr>
          <p:txBody>
            <a:bodyPr/>
            <a:lstStyle/>
            <a:p>
              <a:endParaRPr lang="en-US" sz="800"/>
            </a:p>
          </p:txBody>
        </p:sp>
        <p:sp>
          <p:nvSpPr>
            <p:cNvPr id="47" name="TextBox 20">
              <a:extLst>
                <a:ext uri="{FF2B5EF4-FFF2-40B4-BE49-F238E27FC236}">
                  <a16:creationId xmlns:a16="http://schemas.microsoft.com/office/drawing/2014/main" id="{3F00FEE7-92F3-A4F3-2664-F8D0B972607A}"/>
                </a:ext>
              </a:extLst>
            </p:cNvPr>
            <p:cNvSpPr txBox="1"/>
            <p:nvPr/>
          </p:nvSpPr>
          <p:spPr>
            <a:xfrm>
              <a:off x="76200" y="0"/>
              <a:ext cx="660400" cy="736600"/>
            </a:xfrm>
            <a:prstGeom prst="rect">
              <a:avLst/>
            </a:prstGeom>
          </p:spPr>
          <p:txBody>
            <a:bodyPr lIns="33867" tIns="33867" rIns="33867" bIns="33867" rtlCol="0" anchor="ctr"/>
            <a:lstStyle/>
            <a:p>
              <a:pPr algn="ctr">
                <a:lnSpc>
                  <a:spcPts val="2499"/>
                </a:lnSpc>
              </a:pPr>
              <a:r>
                <a:rPr lang="en-US" sz="1666" b="1">
                  <a:solidFill>
                    <a:srgbClr val="191919"/>
                  </a:solidFill>
                  <a:latin typeface="Roboto" panose="02000000000000000000" pitchFamily="2" charset="0"/>
                  <a:ea typeface="Roboto" panose="02000000000000000000" pitchFamily="2" charset="0"/>
                </a:rPr>
                <a:t>325</a:t>
              </a:r>
            </a:p>
          </p:txBody>
        </p:sp>
      </p:grpSp>
      <p:grpSp>
        <p:nvGrpSpPr>
          <p:cNvPr id="48" name="Group 21">
            <a:extLst>
              <a:ext uri="{FF2B5EF4-FFF2-40B4-BE49-F238E27FC236}">
                <a16:creationId xmlns:a16="http://schemas.microsoft.com/office/drawing/2014/main" id="{8FD68722-F01A-067B-7E95-DCF91C371D84}"/>
              </a:ext>
            </a:extLst>
          </p:cNvPr>
          <p:cNvGrpSpPr/>
          <p:nvPr/>
        </p:nvGrpSpPr>
        <p:grpSpPr>
          <a:xfrm>
            <a:off x="3891814" y="3281643"/>
            <a:ext cx="2228620" cy="2280183"/>
            <a:chOff x="0" y="-38100"/>
            <a:chExt cx="812800" cy="812800"/>
          </a:xfrm>
        </p:grpSpPr>
        <p:sp>
          <p:nvSpPr>
            <p:cNvPr id="49" name="Freeform 22">
              <a:extLst>
                <a:ext uri="{FF2B5EF4-FFF2-40B4-BE49-F238E27FC236}">
                  <a16:creationId xmlns:a16="http://schemas.microsoft.com/office/drawing/2014/main" id="{BC801432-C77B-D728-9B5A-1EC93141E427}"/>
                </a:ext>
              </a:extLst>
            </p:cNvPr>
            <p:cNvSpPr/>
            <p:nvPr/>
          </p:nvSpPr>
          <p:spPr>
            <a:xfrm>
              <a:off x="0" y="-3810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52425" cap="sq">
              <a:solidFill>
                <a:srgbClr val="13538A"/>
              </a:solidFill>
              <a:prstDash val="solid"/>
              <a:miter/>
            </a:ln>
          </p:spPr>
          <p:txBody>
            <a:bodyPr/>
            <a:lstStyle/>
            <a:p>
              <a:endParaRPr lang="en-US" sz="800"/>
            </a:p>
          </p:txBody>
        </p:sp>
        <p:sp>
          <p:nvSpPr>
            <p:cNvPr id="50" name="TextBox 23">
              <a:extLst>
                <a:ext uri="{FF2B5EF4-FFF2-40B4-BE49-F238E27FC236}">
                  <a16:creationId xmlns:a16="http://schemas.microsoft.com/office/drawing/2014/main" id="{B7EBF346-E64B-CE7B-3A71-C13FE2F6228F}"/>
                </a:ext>
              </a:extLst>
            </p:cNvPr>
            <p:cNvSpPr txBox="1"/>
            <p:nvPr/>
          </p:nvSpPr>
          <p:spPr>
            <a:xfrm>
              <a:off x="76200" y="0"/>
              <a:ext cx="660400" cy="736600"/>
            </a:xfrm>
            <a:prstGeom prst="rect">
              <a:avLst/>
            </a:prstGeom>
          </p:spPr>
          <p:txBody>
            <a:bodyPr lIns="33867" tIns="33867" rIns="33867" bIns="33867" rtlCol="0" anchor="ctr"/>
            <a:lstStyle/>
            <a:p>
              <a:pPr algn="ctr">
                <a:lnSpc>
                  <a:spcPts val="2499"/>
                </a:lnSpc>
              </a:pPr>
              <a:r>
                <a:rPr lang="en-US" sz="2333" b="1">
                  <a:solidFill>
                    <a:srgbClr val="191919"/>
                  </a:solidFill>
                  <a:latin typeface="Roboto" panose="02000000000000000000" pitchFamily="2" charset="0"/>
                  <a:ea typeface="Roboto" panose="02000000000000000000" pitchFamily="2" charset="0"/>
                </a:rPr>
                <a:t>25,462</a:t>
              </a:r>
            </a:p>
          </p:txBody>
        </p:sp>
      </p:grpSp>
      <p:grpSp>
        <p:nvGrpSpPr>
          <p:cNvPr id="51" name="Group 24">
            <a:extLst>
              <a:ext uri="{FF2B5EF4-FFF2-40B4-BE49-F238E27FC236}">
                <a16:creationId xmlns:a16="http://schemas.microsoft.com/office/drawing/2014/main" id="{933750DB-296D-1373-A728-348FBB5C616A}"/>
              </a:ext>
            </a:extLst>
          </p:cNvPr>
          <p:cNvGrpSpPr/>
          <p:nvPr/>
        </p:nvGrpSpPr>
        <p:grpSpPr>
          <a:xfrm>
            <a:off x="5616659" y="5056450"/>
            <a:ext cx="1370295" cy="1305609"/>
            <a:chOff x="0" y="0"/>
            <a:chExt cx="812800" cy="812800"/>
          </a:xfrm>
        </p:grpSpPr>
        <p:sp>
          <p:nvSpPr>
            <p:cNvPr id="52" name="Freeform 25">
              <a:extLst>
                <a:ext uri="{FF2B5EF4-FFF2-40B4-BE49-F238E27FC236}">
                  <a16:creationId xmlns:a16="http://schemas.microsoft.com/office/drawing/2014/main" id="{0550DA2A-3DBA-F5A2-4A33-880D83C327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52425" cap="sq">
              <a:solidFill>
                <a:srgbClr val="2C92D5"/>
              </a:solidFill>
              <a:prstDash val="solid"/>
              <a:miter/>
            </a:ln>
          </p:spPr>
          <p:txBody>
            <a:bodyPr/>
            <a:lstStyle/>
            <a:p>
              <a:endParaRPr lang="en-US" sz="800"/>
            </a:p>
          </p:txBody>
        </p:sp>
        <p:sp>
          <p:nvSpPr>
            <p:cNvPr id="53" name="TextBox 26">
              <a:extLst>
                <a:ext uri="{FF2B5EF4-FFF2-40B4-BE49-F238E27FC236}">
                  <a16:creationId xmlns:a16="http://schemas.microsoft.com/office/drawing/2014/main" id="{CC7F4CB8-42D2-67B7-5DCF-E63A0A1F124E}"/>
                </a:ext>
              </a:extLst>
            </p:cNvPr>
            <p:cNvSpPr txBox="1"/>
            <p:nvPr/>
          </p:nvSpPr>
          <p:spPr>
            <a:xfrm>
              <a:off x="76200" y="0"/>
              <a:ext cx="660400" cy="736600"/>
            </a:xfrm>
            <a:prstGeom prst="rect">
              <a:avLst/>
            </a:prstGeom>
          </p:spPr>
          <p:txBody>
            <a:bodyPr lIns="33867" tIns="33867" rIns="33867" bIns="33867" rtlCol="0" anchor="ctr"/>
            <a:lstStyle/>
            <a:p>
              <a:pPr algn="ctr">
                <a:lnSpc>
                  <a:spcPts val="2499"/>
                </a:lnSpc>
              </a:pPr>
              <a:r>
                <a:rPr lang="en-US" sz="1666" b="1">
                  <a:solidFill>
                    <a:srgbClr val="191919"/>
                  </a:solidFill>
                  <a:latin typeface="Roboto" panose="02000000000000000000" pitchFamily="2" charset="0"/>
                  <a:ea typeface="Roboto" panose="02000000000000000000" pitchFamily="2" charset="0"/>
                </a:rPr>
                <a:t>368</a:t>
              </a:r>
            </a:p>
          </p:txBody>
        </p:sp>
      </p:grpSp>
      <p:sp>
        <p:nvSpPr>
          <p:cNvPr id="54" name="AutoShape 27">
            <a:extLst>
              <a:ext uri="{FF2B5EF4-FFF2-40B4-BE49-F238E27FC236}">
                <a16:creationId xmlns:a16="http://schemas.microsoft.com/office/drawing/2014/main" id="{E6D58268-9C8D-4B3C-D0AC-B22C380112F3}"/>
              </a:ext>
            </a:extLst>
          </p:cNvPr>
          <p:cNvSpPr/>
          <p:nvPr/>
        </p:nvSpPr>
        <p:spPr>
          <a:xfrm flipV="1">
            <a:off x="8283064" y="2853096"/>
            <a:ext cx="1047242" cy="9896"/>
          </a:xfrm>
          <a:prstGeom prst="line">
            <a:avLst/>
          </a:prstGeom>
          <a:ln w="28575" cap="rnd">
            <a:solidFill>
              <a:srgbClr val="4AB1B4"/>
            </a:solidFill>
            <a:prstDash val="sysDash"/>
            <a:headEnd type="none" w="sm" len="sm"/>
            <a:tailEnd type="none" w="sm" len="sm"/>
          </a:ln>
        </p:spPr>
        <p:txBody>
          <a:bodyPr/>
          <a:lstStyle/>
          <a:p>
            <a:endParaRPr lang="en-US" sz="800"/>
          </a:p>
        </p:txBody>
      </p:sp>
      <p:sp>
        <p:nvSpPr>
          <p:cNvPr id="55" name="AutoShape 28">
            <a:extLst>
              <a:ext uri="{FF2B5EF4-FFF2-40B4-BE49-F238E27FC236}">
                <a16:creationId xmlns:a16="http://schemas.microsoft.com/office/drawing/2014/main" id="{6391959A-A639-1732-FAF6-089BABA26C33}"/>
              </a:ext>
            </a:extLst>
          </p:cNvPr>
          <p:cNvSpPr/>
          <p:nvPr/>
        </p:nvSpPr>
        <p:spPr>
          <a:xfrm>
            <a:off x="7672788" y="4344595"/>
            <a:ext cx="1647622" cy="0"/>
          </a:xfrm>
          <a:prstGeom prst="line">
            <a:avLst/>
          </a:prstGeom>
          <a:ln w="28575" cap="rnd">
            <a:solidFill>
              <a:srgbClr val="37C9EF"/>
            </a:solidFill>
            <a:prstDash val="sysDash"/>
            <a:headEnd type="none" w="sm" len="sm"/>
            <a:tailEnd type="none" w="sm" len="sm"/>
          </a:ln>
        </p:spPr>
        <p:txBody>
          <a:bodyPr/>
          <a:lstStyle/>
          <a:p>
            <a:endParaRPr lang="en-US" sz="800"/>
          </a:p>
        </p:txBody>
      </p:sp>
      <p:sp>
        <p:nvSpPr>
          <p:cNvPr id="62" name="AutoShape 35">
            <a:extLst>
              <a:ext uri="{FF2B5EF4-FFF2-40B4-BE49-F238E27FC236}">
                <a16:creationId xmlns:a16="http://schemas.microsoft.com/office/drawing/2014/main" id="{274036EA-5501-B607-70D2-401CE436B6DB}"/>
              </a:ext>
            </a:extLst>
          </p:cNvPr>
          <p:cNvSpPr/>
          <p:nvPr/>
        </p:nvSpPr>
        <p:spPr>
          <a:xfrm>
            <a:off x="2824691" y="2628605"/>
            <a:ext cx="1568692" cy="8483"/>
          </a:xfrm>
          <a:prstGeom prst="line">
            <a:avLst/>
          </a:prstGeom>
          <a:ln w="28575" cap="rnd">
            <a:solidFill>
              <a:srgbClr val="191919"/>
            </a:solidFill>
            <a:prstDash val="sysDash"/>
            <a:headEnd type="none" w="sm" len="sm"/>
            <a:tailEnd type="none" w="sm" len="sm"/>
          </a:ln>
        </p:spPr>
        <p:txBody>
          <a:bodyPr/>
          <a:lstStyle/>
          <a:p>
            <a:endParaRPr lang="en-US" sz="800"/>
          </a:p>
        </p:txBody>
      </p:sp>
      <p:sp>
        <p:nvSpPr>
          <p:cNvPr id="63" name="AutoShape 36">
            <a:extLst>
              <a:ext uri="{FF2B5EF4-FFF2-40B4-BE49-F238E27FC236}">
                <a16:creationId xmlns:a16="http://schemas.microsoft.com/office/drawing/2014/main" id="{3D9EE609-DA2C-6D14-A2AF-9D374772B333}"/>
              </a:ext>
            </a:extLst>
          </p:cNvPr>
          <p:cNvSpPr/>
          <p:nvPr/>
        </p:nvSpPr>
        <p:spPr>
          <a:xfrm flipV="1">
            <a:off x="2743002" y="4129341"/>
            <a:ext cx="1279801" cy="15515"/>
          </a:xfrm>
          <a:prstGeom prst="line">
            <a:avLst/>
          </a:prstGeom>
          <a:ln w="28575" cap="rnd">
            <a:solidFill>
              <a:srgbClr val="13538A"/>
            </a:solidFill>
            <a:prstDash val="sysDash"/>
            <a:headEnd type="none" w="sm" len="sm"/>
            <a:tailEnd type="none" w="sm" len="sm"/>
          </a:ln>
        </p:spPr>
        <p:txBody>
          <a:bodyPr/>
          <a:lstStyle/>
          <a:p>
            <a:endParaRPr lang="en-US" sz="800"/>
          </a:p>
        </p:txBody>
      </p:sp>
      <p:sp>
        <p:nvSpPr>
          <p:cNvPr id="64" name="AutoShape 37">
            <a:extLst>
              <a:ext uri="{FF2B5EF4-FFF2-40B4-BE49-F238E27FC236}">
                <a16:creationId xmlns:a16="http://schemas.microsoft.com/office/drawing/2014/main" id="{D88AF274-8FC0-4833-4591-288BE8652A85}"/>
              </a:ext>
            </a:extLst>
          </p:cNvPr>
          <p:cNvSpPr/>
          <p:nvPr/>
        </p:nvSpPr>
        <p:spPr>
          <a:xfrm flipV="1">
            <a:off x="3888532" y="5819210"/>
            <a:ext cx="1648668" cy="15515"/>
          </a:xfrm>
          <a:prstGeom prst="line">
            <a:avLst/>
          </a:prstGeom>
          <a:ln w="28575" cap="rnd">
            <a:solidFill>
              <a:srgbClr val="2C92D5"/>
            </a:solidFill>
            <a:prstDash val="sysDash"/>
            <a:headEnd type="none" w="sm" len="sm"/>
            <a:tailEnd type="none" w="sm" len="sm"/>
          </a:ln>
        </p:spPr>
        <p:txBody>
          <a:bodyPr/>
          <a:lstStyle/>
          <a:p>
            <a:endParaRPr lang="en-US" sz="800"/>
          </a:p>
        </p:txBody>
      </p:sp>
      <p:sp>
        <p:nvSpPr>
          <p:cNvPr id="74" name="TextBox 11">
            <a:extLst>
              <a:ext uri="{FF2B5EF4-FFF2-40B4-BE49-F238E27FC236}">
                <a16:creationId xmlns:a16="http://schemas.microsoft.com/office/drawing/2014/main" id="{3ECBA32E-6D12-6458-B4B6-A0E517F59CF3}"/>
              </a:ext>
            </a:extLst>
          </p:cNvPr>
          <p:cNvSpPr txBox="1"/>
          <p:nvPr/>
        </p:nvSpPr>
        <p:spPr>
          <a:xfrm>
            <a:off x="9330305" y="2565297"/>
            <a:ext cx="2778711" cy="569580"/>
          </a:xfrm>
          <a:prstGeom prst="rect">
            <a:avLst/>
          </a:prstGeom>
        </p:spPr>
        <p:txBody>
          <a:bodyPr wrap="square" lIns="0" tIns="0" rIns="0" bIns="0" rtlCol="0" anchor="t">
            <a:spAutoFit/>
          </a:bodyPr>
          <a:lstStyle/>
          <a:p>
            <a:pPr>
              <a:lnSpc>
                <a:spcPts val="2333"/>
              </a:lnSpc>
            </a:pPr>
            <a:r>
              <a:rPr lang="en-US" sz="1666" spc="65">
                <a:solidFill>
                  <a:srgbClr val="191919"/>
                </a:solidFill>
                <a:latin typeface="Roboto" panose="02000000000000000000" pitchFamily="2" charset="0"/>
                <a:ea typeface="Roboto" panose="02000000000000000000" pitchFamily="2" charset="0"/>
              </a:rPr>
              <a:t>Tenants served with rental subsidies in 2023</a:t>
            </a:r>
          </a:p>
        </p:txBody>
      </p:sp>
      <p:sp>
        <p:nvSpPr>
          <p:cNvPr id="75" name="TextBox 11">
            <a:extLst>
              <a:ext uri="{FF2B5EF4-FFF2-40B4-BE49-F238E27FC236}">
                <a16:creationId xmlns:a16="http://schemas.microsoft.com/office/drawing/2014/main" id="{D3CA847E-2F52-4203-0F11-7236034C2055}"/>
              </a:ext>
            </a:extLst>
          </p:cNvPr>
          <p:cNvSpPr txBox="1"/>
          <p:nvPr/>
        </p:nvSpPr>
        <p:spPr>
          <a:xfrm>
            <a:off x="9413289" y="4056385"/>
            <a:ext cx="2778711" cy="864532"/>
          </a:xfrm>
          <a:prstGeom prst="rect">
            <a:avLst/>
          </a:prstGeom>
        </p:spPr>
        <p:txBody>
          <a:bodyPr wrap="square" lIns="0" tIns="0" rIns="0" bIns="0" rtlCol="0" anchor="t">
            <a:spAutoFit/>
          </a:bodyPr>
          <a:lstStyle/>
          <a:p>
            <a:pPr>
              <a:lnSpc>
                <a:spcPts val="2333"/>
              </a:lnSpc>
            </a:pPr>
            <a:r>
              <a:rPr lang="en-US" sz="1666" spc="65">
                <a:solidFill>
                  <a:srgbClr val="191919"/>
                </a:solidFill>
                <a:latin typeface="Roboto" panose="02000000000000000000" pitchFamily="2" charset="0"/>
                <a:ea typeface="Roboto" panose="02000000000000000000" pitchFamily="2" charset="0"/>
              </a:rPr>
              <a:t>Single family homes created or preserved </a:t>
            </a:r>
            <a:br>
              <a:rPr lang="en-US" sz="1666" spc="65">
                <a:solidFill>
                  <a:srgbClr val="191919"/>
                </a:solidFill>
                <a:latin typeface="Roboto" panose="02000000000000000000" pitchFamily="2" charset="0"/>
                <a:ea typeface="Roboto" panose="02000000000000000000" pitchFamily="2" charset="0"/>
              </a:rPr>
            </a:br>
            <a:r>
              <a:rPr lang="en-US" sz="1666" spc="65">
                <a:solidFill>
                  <a:srgbClr val="191919"/>
                </a:solidFill>
                <a:latin typeface="Roboto" panose="02000000000000000000" pitchFamily="2" charset="0"/>
                <a:ea typeface="Roboto" panose="02000000000000000000" pitchFamily="2" charset="0"/>
              </a:rPr>
              <a:t>in 2023</a:t>
            </a:r>
          </a:p>
        </p:txBody>
      </p:sp>
      <p:sp>
        <p:nvSpPr>
          <p:cNvPr id="76" name="TextBox 11">
            <a:extLst>
              <a:ext uri="{FF2B5EF4-FFF2-40B4-BE49-F238E27FC236}">
                <a16:creationId xmlns:a16="http://schemas.microsoft.com/office/drawing/2014/main" id="{8DAEBC3A-5BC5-6998-CE82-34A703C0945A}"/>
              </a:ext>
            </a:extLst>
          </p:cNvPr>
          <p:cNvSpPr txBox="1"/>
          <p:nvPr/>
        </p:nvSpPr>
        <p:spPr>
          <a:xfrm>
            <a:off x="759348" y="5678576"/>
            <a:ext cx="3062078" cy="273601"/>
          </a:xfrm>
          <a:prstGeom prst="rect">
            <a:avLst/>
          </a:prstGeom>
        </p:spPr>
        <p:txBody>
          <a:bodyPr wrap="square" lIns="0" tIns="0" rIns="0" bIns="0" rtlCol="0" anchor="t">
            <a:spAutoFit/>
          </a:bodyPr>
          <a:lstStyle/>
          <a:p>
            <a:pPr algn="r">
              <a:lnSpc>
                <a:spcPts val="2333"/>
              </a:lnSpc>
            </a:pPr>
            <a:r>
              <a:rPr lang="en-US" sz="1633" spc="65">
                <a:solidFill>
                  <a:srgbClr val="191919"/>
                </a:solidFill>
                <a:latin typeface="Roboto"/>
                <a:ea typeface="Roboto"/>
                <a:cs typeface="Roboto"/>
              </a:rPr>
              <a:t>Homeowners served in 2023</a:t>
            </a:r>
          </a:p>
        </p:txBody>
      </p:sp>
      <p:sp>
        <p:nvSpPr>
          <p:cNvPr id="77" name="TextBox 11">
            <a:extLst>
              <a:ext uri="{FF2B5EF4-FFF2-40B4-BE49-F238E27FC236}">
                <a16:creationId xmlns:a16="http://schemas.microsoft.com/office/drawing/2014/main" id="{CD4B88A2-F2D6-EF6A-AAC1-4364F73D1B19}"/>
              </a:ext>
            </a:extLst>
          </p:cNvPr>
          <p:cNvSpPr txBox="1"/>
          <p:nvPr/>
        </p:nvSpPr>
        <p:spPr>
          <a:xfrm>
            <a:off x="256093" y="3839864"/>
            <a:ext cx="2513008" cy="569580"/>
          </a:xfrm>
          <a:prstGeom prst="rect">
            <a:avLst/>
          </a:prstGeom>
        </p:spPr>
        <p:txBody>
          <a:bodyPr wrap="square" lIns="0" tIns="0" rIns="0" bIns="0" rtlCol="0" anchor="t">
            <a:spAutoFit/>
          </a:bodyPr>
          <a:lstStyle/>
          <a:p>
            <a:pPr algn="r">
              <a:lnSpc>
                <a:spcPts val="2333"/>
              </a:lnSpc>
            </a:pPr>
            <a:r>
              <a:rPr lang="en-US" sz="1666" spc="65">
                <a:solidFill>
                  <a:srgbClr val="191919"/>
                </a:solidFill>
                <a:latin typeface="Roboto" panose="02000000000000000000" pitchFamily="2" charset="0"/>
                <a:ea typeface="Roboto" panose="02000000000000000000" pitchFamily="2" charset="0"/>
              </a:rPr>
              <a:t>Affordable rental </a:t>
            </a:r>
            <a:br>
              <a:rPr lang="en-US" sz="1666" spc="65">
                <a:solidFill>
                  <a:srgbClr val="191919"/>
                </a:solidFill>
                <a:latin typeface="Roboto" panose="02000000000000000000" pitchFamily="2" charset="0"/>
                <a:ea typeface="Roboto" panose="02000000000000000000" pitchFamily="2" charset="0"/>
              </a:rPr>
            </a:br>
            <a:r>
              <a:rPr lang="en-US" sz="1666" spc="65">
                <a:solidFill>
                  <a:srgbClr val="191919"/>
                </a:solidFill>
                <a:latin typeface="Roboto" panose="02000000000000000000" pitchFamily="2" charset="0"/>
                <a:ea typeface="Roboto" panose="02000000000000000000" pitchFamily="2" charset="0"/>
              </a:rPr>
              <a:t>units in inventory</a:t>
            </a:r>
          </a:p>
        </p:txBody>
      </p:sp>
      <p:sp>
        <p:nvSpPr>
          <p:cNvPr id="78" name="TextBox 11">
            <a:extLst>
              <a:ext uri="{FF2B5EF4-FFF2-40B4-BE49-F238E27FC236}">
                <a16:creationId xmlns:a16="http://schemas.microsoft.com/office/drawing/2014/main" id="{ECE7A647-7F30-7AB3-7866-F1762BD161FE}"/>
              </a:ext>
            </a:extLst>
          </p:cNvPr>
          <p:cNvSpPr txBox="1"/>
          <p:nvPr/>
        </p:nvSpPr>
        <p:spPr>
          <a:xfrm>
            <a:off x="266700" y="2325535"/>
            <a:ext cx="2513007" cy="569580"/>
          </a:xfrm>
          <a:prstGeom prst="rect">
            <a:avLst/>
          </a:prstGeom>
        </p:spPr>
        <p:txBody>
          <a:bodyPr wrap="square" lIns="0" tIns="0" rIns="0" bIns="0" rtlCol="0" anchor="t">
            <a:spAutoFit/>
          </a:bodyPr>
          <a:lstStyle/>
          <a:p>
            <a:pPr algn="r">
              <a:lnSpc>
                <a:spcPts val="2333"/>
              </a:lnSpc>
            </a:pPr>
            <a:r>
              <a:rPr lang="en-US" sz="1666" spc="65">
                <a:solidFill>
                  <a:srgbClr val="191919"/>
                </a:solidFill>
                <a:latin typeface="Roboto" panose="02000000000000000000" pitchFamily="2" charset="0"/>
                <a:ea typeface="Roboto" panose="02000000000000000000" pitchFamily="2" charset="0"/>
              </a:rPr>
              <a:t>Affordable units </a:t>
            </a:r>
            <a:br>
              <a:rPr lang="en-US" sz="1666" spc="65">
                <a:solidFill>
                  <a:srgbClr val="191919"/>
                </a:solidFill>
                <a:latin typeface="Roboto" panose="02000000000000000000" pitchFamily="2" charset="0"/>
                <a:ea typeface="Roboto" panose="02000000000000000000" pitchFamily="2" charset="0"/>
              </a:rPr>
            </a:br>
            <a:r>
              <a:rPr lang="en-US" sz="1666" spc="65">
                <a:solidFill>
                  <a:srgbClr val="191919"/>
                </a:solidFill>
                <a:latin typeface="Roboto" panose="02000000000000000000" pitchFamily="2" charset="0"/>
                <a:ea typeface="Roboto" panose="02000000000000000000" pitchFamily="2" charset="0"/>
              </a:rPr>
              <a:t>created by ARO</a:t>
            </a:r>
          </a:p>
        </p:txBody>
      </p:sp>
      <p:sp>
        <p:nvSpPr>
          <p:cNvPr id="2" name="Slide Number Placeholder 1">
            <a:extLst>
              <a:ext uri="{FF2B5EF4-FFF2-40B4-BE49-F238E27FC236}">
                <a16:creationId xmlns:a16="http://schemas.microsoft.com/office/drawing/2014/main" id="{DB326276-7E40-3871-5249-BE03E40A304B}"/>
              </a:ext>
            </a:extLst>
          </p:cNvPr>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90389288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5EDE7C-CD07-0827-D29B-36B52602B66E}"/>
              </a:ext>
            </a:extLst>
          </p:cNvPr>
          <p:cNvSpPr txBox="1"/>
          <p:nvPr/>
        </p:nvSpPr>
        <p:spPr>
          <a:xfrm>
            <a:off x="101600" y="381000"/>
            <a:ext cx="6096000" cy="830997"/>
          </a:xfrm>
          <a:prstGeom prst="rect">
            <a:avLst/>
          </a:prstGeom>
          <a:noFill/>
        </p:spPr>
        <p:txBody>
          <a:bodyPr wrap="square">
            <a:spAutoFit/>
          </a:bodyPr>
          <a:lstStyle/>
          <a:p>
            <a:pPr>
              <a:spcBef>
                <a:spcPct val="0"/>
              </a:spcBef>
            </a:pPr>
            <a:r>
              <a:rPr lang="en-US" sz="4800" spc="67">
                <a:solidFill>
                  <a:srgbClr val="41B6E6"/>
                </a:solidFill>
                <a:latin typeface="Big Shoulders Display Black" pitchFamily="2" charset="0"/>
              </a:rPr>
              <a:t>What does DOH do?</a:t>
            </a:r>
          </a:p>
        </p:txBody>
      </p:sp>
      <p:pic>
        <p:nvPicPr>
          <p:cNvPr id="3" name="Picture 2">
            <a:extLst>
              <a:ext uri="{FF2B5EF4-FFF2-40B4-BE49-F238E27FC236}">
                <a16:creationId xmlns:a16="http://schemas.microsoft.com/office/drawing/2014/main" id="{D6B987BC-73A2-78CF-9235-8E33F9F5DD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0"/>
                    </a14:imgEffect>
                    <a14:imgEffect>
                      <a14:brightnessContrast bright="-9000" contrast="2000"/>
                    </a14:imgEffect>
                  </a14:imgLayer>
                </a14:imgProps>
              </a:ext>
              <a:ext uri="{28A0092B-C50C-407E-A947-70E740481C1C}">
                <a14:useLocalDpi xmlns:a14="http://schemas.microsoft.com/office/drawing/2010/main" val="0"/>
              </a:ext>
            </a:extLst>
          </a:blip>
          <a:srcRect l="15980" r="15980"/>
          <a:stretch/>
        </p:blipFill>
        <p:spPr>
          <a:xfrm>
            <a:off x="1930401" y="2413001"/>
            <a:ext cx="2385867" cy="2131251"/>
          </a:xfrm>
          <a:prstGeom prst="rect">
            <a:avLst/>
          </a:prstGeom>
          <a:ln w="28575">
            <a:solidFill>
              <a:srgbClr val="41B6E6"/>
            </a:solidFill>
          </a:ln>
        </p:spPr>
      </p:pic>
      <p:sp>
        <p:nvSpPr>
          <p:cNvPr id="24" name="Isosceles Triangle 23">
            <a:extLst>
              <a:ext uri="{FF2B5EF4-FFF2-40B4-BE49-F238E27FC236}">
                <a16:creationId xmlns:a16="http://schemas.microsoft.com/office/drawing/2014/main" id="{1C86C881-B663-8A89-5C37-3B13D9E0244C}"/>
              </a:ext>
            </a:extLst>
          </p:cNvPr>
          <p:cNvSpPr/>
          <p:nvPr/>
        </p:nvSpPr>
        <p:spPr>
          <a:xfrm>
            <a:off x="1930400" y="1486019"/>
            <a:ext cx="7810500" cy="711200"/>
          </a:xfrm>
          <a:prstGeom prst="triangle">
            <a:avLst/>
          </a:prstGeom>
          <a:noFill/>
          <a:ln>
            <a:solidFill>
              <a:srgbClr val="41B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867">
                <a:solidFill>
                  <a:schemeClr val="tx1"/>
                </a:solidFill>
                <a:latin typeface="Roboto" panose="02000000000000000000" pitchFamily="2" charset="0"/>
                <a:ea typeface="Roboto" panose="02000000000000000000" pitchFamily="2" charset="0"/>
              </a:rPr>
            </a:br>
            <a:endParaRPr lang="en-US" sz="1867">
              <a:solidFill>
                <a:schemeClr val="tx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580A22D1-2468-03C0-67CE-88747EE78623}"/>
              </a:ext>
            </a:extLst>
          </p:cNvPr>
          <p:cNvSpPr/>
          <p:nvPr/>
        </p:nvSpPr>
        <p:spPr>
          <a:xfrm>
            <a:off x="4651168" y="2424545"/>
            <a:ext cx="2365169" cy="2097974"/>
          </a:xfrm>
          <a:prstGeom prst="rect">
            <a:avLst/>
          </a:prstGeom>
          <a:solidFill>
            <a:srgbClr val="0A0A0A">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 name="Rectangle 27">
            <a:extLst>
              <a:ext uri="{FF2B5EF4-FFF2-40B4-BE49-F238E27FC236}">
                <a16:creationId xmlns:a16="http://schemas.microsoft.com/office/drawing/2014/main" id="{8A24A79D-B754-DABE-8831-988865465D25}"/>
              </a:ext>
            </a:extLst>
          </p:cNvPr>
          <p:cNvSpPr/>
          <p:nvPr/>
        </p:nvSpPr>
        <p:spPr>
          <a:xfrm>
            <a:off x="4641850" y="2413000"/>
            <a:ext cx="2387600" cy="2133600"/>
          </a:xfrm>
          <a:prstGeom prst="rect">
            <a:avLst/>
          </a:prstGeom>
          <a:blipFill dpi="0" rotWithShape="1">
            <a:blip r:embed="rId5">
              <a:extLst>
                <a:ext uri="{BEBA8EAE-BF5A-486C-A8C5-ECC9F3942E4B}">
                  <a14:imgProps xmlns:a14="http://schemas.microsoft.com/office/drawing/2010/main">
                    <a14:imgLayer r:embed="rId6">
                      <a14:imgEffect>
                        <a14:colorTemperature colorTemp="7200"/>
                      </a14:imgEffect>
                      <a14:imgEffect>
                        <a14:saturation sat="0"/>
                      </a14:imgEffect>
                      <a14:imgEffect>
                        <a14:brightnessContrast bright="-9000" contrast="2000"/>
                      </a14:imgEffect>
                    </a14:imgLayer>
                  </a14:imgProps>
                </a:ext>
                <a:ext uri="{28A0092B-C50C-407E-A947-70E740481C1C}">
                  <a14:useLocalDpi xmlns:a14="http://schemas.microsoft.com/office/drawing/2010/main" val="0"/>
                </a:ext>
              </a:extLst>
            </a:blip>
            <a:srcRect/>
            <a:stretch>
              <a:fillRect/>
            </a:stretch>
          </a:blipFill>
          <a:ln w="28575">
            <a:solidFill>
              <a:srgbClr val="41B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a:solidFill>
                  <a:schemeClr val="bg1"/>
                </a:solidFill>
                <a:latin typeface="Roboto" panose="02000000000000000000" pitchFamily="2" charset="0"/>
                <a:ea typeface="Roboto" panose="02000000000000000000" pitchFamily="2" charset="0"/>
              </a:rPr>
              <a:t>Affordable Rental</a:t>
            </a:r>
            <a:br>
              <a:rPr lang="en-US" sz="1867">
                <a:solidFill>
                  <a:schemeClr val="bg1"/>
                </a:solidFill>
                <a:latin typeface="Roboto" panose="02000000000000000000" pitchFamily="2" charset="0"/>
                <a:ea typeface="Roboto" panose="02000000000000000000" pitchFamily="2" charset="0"/>
              </a:rPr>
            </a:br>
            <a:r>
              <a:rPr lang="en-US" sz="1867">
                <a:solidFill>
                  <a:schemeClr val="bg1"/>
                </a:solidFill>
                <a:latin typeface="Roboto" panose="02000000000000000000" pitchFamily="2" charset="0"/>
                <a:ea typeface="Roboto" panose="02000000000000000000" pitchFamily="2" charset="0"/>
              </a:rPr>
              <a:t>(30-80% AMI)</a:t>
            </a:r>
            <a:endParaRPr lang="en-US" sz="1867">
              <a:solidFill>
                <a:schemeClr val="bg1"/>
              </a:solidFill>
            </a:endParaRPr>
          </a:p>
        </p:txBody>
      </p:sp>
      <p:sp>
        <p:nvSpPr>
          <p:cNvPr id="29" name="Rectangle 28">
            <a:extLst>
              <a:ext uri="{FF2B5EF4-FFF2-40B4-BE49-F238E27FC236}">
                <a16:creationId xmlns:a16="http://schemas.microsoft.com/office/drawing/2014/main" id="{D9944E9C-5D01-99A7-B7BA-BD88A68CDB1C}"/>
              </a:ext>
            </a:extLst>
          </p:cNvPr>
          <p:cNvSpPr/>
          <p:nvPr/>
        </p:nvSpPr>
        <p:spPr>
          <a:xfrm>
            <a:off x="7353300" y="2413000"/>
            <a:ext cx="2387600" cy="2133600"/>
          </a:xfrm>
          <a:prstGeom prst="rect">
            <a:avLst/>
          </a:prstGeom>
          <a:blipFill dpi="0" rotWithShape="1">
            <a:blip r:embed="rId7" cstate="print">
              <a:extLst>
                <a:ext uri="{BEBA8EAE-BF5A-486C-A8C5-ECC9F3942E4B}">
                  <a14:imgProps xmlns:a14="http://schemas.microsoft.com/office/drawing/2010/main">
                    <a14:imgLayer r:embed="rId8">
                      <a14:imgEffect>
                        <a14:colorTemperature colorTemp="7200"/>
                      </a14:imgEffect>
                      <a14:imgEffect>
                        <a14:saturation sat="0"/>
                      </a14:imgEffect>
                      <a14:imgEffect>
                        <a14:brightnessContrast bright="-27000" contrast="-8000"/>
                      </a14:imgEffect>
                    </a14:imgLayer>
                  </a14:imgProps>
                </a:ext>
                <a:ext uri="{28A0092B-C50C-407E-A947-70E740481C1C}">
                  <a14:useLocalDpi xmlns:a14="http://schemas.microsoft.com/office/drawing/2010/main" val="0"/>
                </a:ext>
              </a:extLst>
            </a:blip>
            <a:srcRect/>
            <a:stretch>
              <a:fillRect/>
            </a:stretch>
          </a:blipFill>
          <a:ln w="28575">
            <a:solidFill>
              <a:srgbClr val="41B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a:solidFill>
                  <a:schemeClr val="bg1"/>
                </a:solidFill>
                <a:latin typeface="Roboto" panose="02000000000000000000" pitchFamily="2" charset="0"/>
                <a:ea typeface="Roboto" panose="02000000000000000000" pitchFamily="2" charset="0"/>
              </a:rPr>
              <a:t>Homeownership</a:t>
            </a:r>
          </a:p>
          <a:p>
            <a:pPr algn="ctr"/>
            <a:r>
              <a:rPr lang="en-US" sz="1867">
                <a:solidFill>
                  <a:schemeClr val="bg1"/>
                </a:solidFill>
                <a:latin typeface="Roboto" panose="02000000000000000000" pitchFamily="2" charset="0"/>
                <a:ea typeface="Roboto" panose="02000000000000000000" pitchFamily="2" charset="0"/>
              </a:rPr>
              <a:t>(60-150% AMI)</a:t>
            </a:r>
            <a:endParaRPr lang="en-US" sz="1867">
              <a:solidFill>
                <a:schemeClr val="bg1"/>
              </a:solidFill>
            </a:endParaRPr>
          </a:p>
        </p:txBody>
      </p:sp>
      <p:sp>
        <p:nvSpPr>
          <p:cNvPr id="30" name="Rectangle 29">
            <a:extLst>
              <a:ext uri="{FF2B5EF4-FFF2-40B4-BE49-F238E27FC236}">
                <a16:creationId xmlns:a16="http://schemas.microsoft.com/office/drawing/2014/main" id="{97BD364D-71DA-AA7C-7061-7434567EC44F}"/>
              </a:ext>
            </a:extLst>
          </p:cNvPr>
          <p:cNvSpPr/>
          <p:nvPr/>
        </p:nvSpPr>
        <p:spPr>
          <a:xfrm>
            <a:off x="1930400" y="4749800"/>
            <a:ext cx="7810500" cy="711200"/>
          </a:xfrm>
          <a:prstGeom prst="rect">
            <a:avLst/>
          </a:prstGeom>
          <a:noFill/>
          <a:ln>
            <a:solidFill>
              <a:srgbClr val="41B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a:solidFill>
                  <a:schemeClr val="tx1"/>
                </a:solidFill>
                <a:latin typeface="Roboto" panose="02000000000000000000" pitchFamily="2" charset="0"/>
                <a:ea typeface="Roboto" panose="02000000000000000000" pitchFamily="2" charset="0"/>
              </a:rPr>
              <a:t>Policy Development</a:t>
            </a:r>
          </a:p>
        </p:txBody>
      </p:sp>
      <p:sp>
        <p:nvSpPr>
          <p:cNvPr id="31" name="Rectangle 30">
            <a:extLst>
              <a:ext uri="{FF2B5EF4-FFF2-40B4-BE49-F238E27FC236}">
                <a16:creationId xmlns:a16="http://schemas.microsoft.com/office/drawing/2014/main" id="{D25CA356-E54A-95E7-DEF3-BA3160D36B55}"/>
              </a:ext>
            </a:extLst>
          </p:cNvPr>
          <p:cNvSpPr/>
          <p:nvPr/>
        </p:nvSpPr>
        <p:spPr>
          <a:xfrm>
            <a:off x="1930400" y="5613400"/>
            <a:ext cx="7810500" cy="711200"/>
          </a:xfrm>
          <a:prstGeom prst="rect">
            <a:avLst/>
          </a:prstGeom>
          <a:noFill/>
          <a:ln>
            <a:solidFill>
              <a:srgbClr val="41B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a:solidFill>
                  <a:schemeClr val="tx1"/>
                </a:solidFill>
                <a:latin typeface="Roboto" panose="02000000000000000000" pitchFamily="2" charset="0"/>
                <a:ea typeface="Roboto" panose="02000000000000000000" pitchFamily="2" charset="0"/>
              </a:rPr>
              <a:t>Community Engagement &amp; Racial Equity</a:t>
            </a:r>
          </a:p>
        </p:txBody>
      </p:sp>
      <p:sp>
        <p:nvSpPr>
          <p:cNvPr id="5" name="Rectangle 4">
            <a:extLst>
              <a:ext uri="{FF2B5EF4-FFF2-40B4-BE49-F238E27FC236}">
                <a16:creationId xmlns:a16="http://schemas.microsoft.com/office/drawing/2014/main" id="{E70C7672-DA3A-586C-3EAF-8D7E9ACEA09C}"/>
              </a:ext>
            </a:extLst>
          </p:cNvPr>
          <p:cNvSpPr/>
          <p:nvPr/>
        </p:nvSpPr>
        <p:spPr>
          <a:xfrm>
            <a:off x="1930456" y="2415364"/>
            <a:ext cx="2383530" cy="2125516"/>
          </a:xfrm>
          <a:prstGeom prst="rect">
            <a:avLst/>
          </a:prstGeom>
          <a:solidFill>
            <a:srgbClr val="0A0A0A">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extBox 3">
            <a:extLst>
              <a:ext uri="{FF2B5EF4-FFF2-40B4-BE49-F238E27FC236}">
                <a16:creationId xmlns:a16="http://schemas.microsoft.com/office/drawing/2014/main" id="{F637EE8A-62EC-380A-25F7-55E2074B7147}"/>
              </a:ext>
            </a:extLst>
          </p:cNvPr>
          <p:cNvSpPr txBox="1"/>
          <p:nvPr/>
        </p:nvSpPr>
        <p:spPr>
          <a:xfrm>
            <a:off x="2203939" y="3159370"/>
            <a:ext cx="1828800" cy="636200"/>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US" sz="1867">
                <a:solidFill>
                  <a:srgbClr val="FFFFFF"/>
                </a:solidFill>
                <a:latin typeface="Roboto"/>
                <a:cs typeface="Segoe UI"/>
              </a:rPr>
              <a:t>Homelessness​</a:t>
            </a:r>
            <a:endParaRPr lang="en-US" sz="1867">
              <a:solidFill>
                <a:srgbClr val="FFFFFF"/>
              </a:solidFill>
              <a:latin typeface="Roboto"/>
              <a:ea typeface="Roboto"/>
              <a:cs typeface="Segoe UI"/>
            </a:endParaRPr>
          </a:p>
          <a:p>
            <a:pPr algn="ctr"/>
            <a:r>
              <a:rPr lang="en-US" sz="1867">
                <a:solidFill>
                  <a:srgbClr val="FFFFFF"/>
                </a:solidFill>
                <a:latin typeface="Roboto"/>
                <a:cs typeface="Segoe UI"/>
              </a:rPr>
              <a:t>(0-30% AMI)</a:t>
            </a:r>
            <a:endParaRPr lang="en-US" sz="1867">
              <a:solidFill>
                <a:srgbClr val="FFFFFF"/>
              </a:solidFill>
              <a:latin typeface="Roboto"/>
              <a:ea typeface="Roboto"/>
              <a:cs typeface="Segoe UI"/>
            </a:endParaRPr>
          </a:p>
        </p:txBody>
      </p:sp>
      <p:sp>
        <p:nvSpPr>
          <p:cNvPr id="7" name="Slide Number Placeholder 6">
            <a:extLst>
              <a:ext uri="{FF2B5EF4-FFF2-40B4-BE49-F238E27FC236}">
                <a16:creationId xmlns:a16="http://schemas.microsoft.com/office/drawing/2014/main" id="{310A918F-C9AF-B67A-5322-4086C14180F1}"/>
              </a:ext>
            </a:extLst>
          </p:cNvPr>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3697657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6038220-1982-AFD1-73B2-9ED51D4EF4B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0"/>
                    </a14:imgEffect>
                    <a14:imgEffect>
                      <a14:brightnessContrast bright="-9000" contrast="2000"/>
                    </a14:imgEffect>
                  </a14:imgLayer>
                </a14:imgProps>
              </a:ext>
              <a:ext uri="{28A0092B-C50C-407E-A947-70E740481C1C}">
                <a14:useLocalDpi xmlns:a14="http://schemas.microsoft.com/office/drawing/2010/main" val="0"/>
              </a:ext>
            </a:extLst>
          </a:blip>
          <a:srcRect l="23536" r="23536"/>
          <a:stretch/>
        </p:blipFill>
        <p:spPr>
          <a:xfrm>
            <a:off x="7823200" y="2070953"/>
            <a:ext cx="4168773" cy="4787047"/>
          </a:xfrm>
          <a:prstGeom prst="flowChartConnector">
            <a:avLst/>
          </a:prstGeom>
        </p:spPr>
      </p:pic>
      <p:sp>
        <p:nvSpPr>
          <p:cNvPr id="2" name="Freeform 2"/>
          <p:cNvSpPr/>
          <p:nvPr/>
        </p:nvSpPr>
        <p:spPr>
          <a:xfrm rot="16200000" flipH="1">
            <a:off x="10079325" y="4787048"/>
            <a:ext cx="2244469" cy="2244469"/>
          </a:xfrm>
          <a:custGeom>
            <a:avLst/>
            <a:gdLst/>
            <a:ahLst/>
            <a:cxnLst/>
            <a:rect l="l" t="t" r="r" b="b"/>
            <a:pathLst>
              <a:path w="3366703" h="3366703">
                <a:moveTo>
                  <a:pt x="3366702" y="0"/>
                </a:moveTo>
                <a:lnTo>
                  <a:pt x="0" y="0"/>
                </a:lnTo>
                <a:lnTo>
                  <a:pt x="0" y="3366702"/>
                </a:lnTo>
                <a:lnTo>
                  <a:pt x="3366702" y="3366702"/>
                </a:lnTo>
                <a:lnTo>
                  <a:pt x="33667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grpSp>
        <p:nvGrpSpPr>
          <p:cNvPr id="3" name="Group 3"/>
          <p:cNvGrpSpPr/>
          <p:nvPr/>
        </p:nvGrpSpPr>
        <p:grpSpPr>
          <a:xfrm>
            <a:off x="685800" y="720625"/>
            <a:ext cx="840726" cy="84072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grpSp>
        <p:nvGrpSpPr>
          <p:cNvPr id="5" name="Group 5"/>
          <p:cNvGrpSpPr/>
          <p:nvPr/>
        </p:nvGrpSpPr>
        <p:grpSpPr>
          <a:xfrm>
            <a:off x="685800" y="1875658"/>
            <a:ext cx="840726" cy="840726"/>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grpSp>
        <p:nvGrpSpPr>
          <p:cNvPr id="7" name="Group 7"/>
          <p:cNvGrpSpPr/>
          <p:nvPr/>
        </p:nvGrpSpPr>
        <p:grpSpPr>
          <a:xfrm>
            <a:off x="685800" y="3112566"/>
            <a:ext cx="840726" cy="84072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grpSp>
        <p:nvGrpSpPr>
          <p:cNvPr id="9" name="Group 9"/>
          <p:cNvGrpSpPr/>
          <p:nvPr/>
        </p:nvGrpSpPr>
        <p:grpSpPr>
          <a:xfrm>
            <a:off x="685800" y="4349475"/>
            <a:ext cx="840726" cy="840726"/>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sp>
        <p:nvSpPr>
          <p:cNvPr id="11" name="Freeform 11"/>
          <p:cNvSpPr/>
          <p:nvPr/>
        </p:nvSpPr>
        <p:spPr>
          <a:xfrm>
            <a:off x="953883" y="972808"/>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13" name="TextBox 13"/>
          <p:cNvSpPr txBox="1"/>
          <p:nvPr/>
        </p:nvSpPr>
        <p:spPr>
          <a:xfrm>
            <a:off x="6702339" y="671513"/>
            <a:ext cx="4803861" cy="1461939"/>
          </a:xfrm>
          <a:prstGeom prst="rect">
            <a:avLst/>
          </a:prstGeom>
        </p:spPr>
        <p:txBody>
          <a:bodyPr lIns="0" tIns="0" rIns="0" bIns="0" rtlCol="0" anchor="t">
            <a:spAutoFit/>
          </a:bodyPr>
          <a:lstStyle/>
          <a:p>
            <a:pPr algn="r">
              <a:lnSpc>
                <a:spcPts val="5740"/>
              </a:lnSpc>
            </a:pPr>
            <a:r>
              <a:rPr lang="en-US" sz="5334" spc="46">
                <a:solidFill>
                  <a:srgbClr val="191919"/>
                </a:solidFill>
                <a:latin typeface="Big Shoulders Display Black"/>
              </a:rPr>
              <a:t>Preventing Homelessness</a:t>
            </a:r>
          </a:p>
        </p:txBody>
      </p:sp>
      <p:sp>
        <p:nvSpPr>
          <p:cNvPr id="17" name="TextBox 17"/>
          <p:cNvSpPr txBox="1"/>
          <p:nvPr/>
        </p:nvSpPr>
        <p:spPr>
          <a:xfrm>
            <a:off x="1978025" y="854686"/>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Build and Preserve Permanent Supportive Housing (PSH)</a:t>
            </a:r>
          </a:p>
        </p:txBody>
      </p:sp>
      <p:sp>
        <p:nvSpPr>
          <p:cNvPr id="20" name="TextBox 20"/>
          <p:cNvSpPr txBox="1"/>
          <p:nvPr/>
        </p:nvSpPr>
        <p:spPr>
          <a:xfrm>
            <a:off x="1961482" y="5638098"/>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Transition emergency shelters to Non-Congregate Housing</a:t>
            </a:r>
          </a:p>
        </p:txBody>
      </p:sp>
      <p:sp>
        <p:nvSpPr>
          <p:cNvPr id="27" name="Freeform 27"/>
          <p:cNvSpPr/>
          <p:nvPr/>
        </p:nvSpPr>
        <p:spPr>
          <a:xfrm>
            <a:off x="953883" y="2127840"/>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28" name="Freeform 28"/>
          <p:cNvSpPr/>
          <p:nvPr/>
        </p:nvSpPr>
        <p:spPr>
          <a:xfrm>
            <a:off x="953883" y="3364748"/>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29" name="Freeform 29"/>
          <p:cNvSpPr/>
          <p:nvPr/>
        </p:nvSpPr>
        <p:spPr>
          <a:xfrm>
            <a:off x="953883" y="4601657"/>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30" name="TextBox 20">
            <a:extLst>
              <a:ext uri="{FF2B5EF4-FFF2-40B4-BE49-F238E27FC236}">
                <a16:creationId xmlns:a16="http://schemas.microsoft.com/office/drawing/2014/main" id="{5F7FB63A-F827-AA64-390B-428A9B7BA010}"/>
              </a:ext>
            </a:extLst>
          </p:cNvPr>
          <p:cNvSpPr txBox="1"/>
          <p:nvPr/>
        </p:nvSpPr>
        <p:spPr>
          <a:xfrm>
            <a:off x="1962087" y="1851467"/>
            <a:ext cx="3588692" cy="864532"/>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Monitor, preserve, and rehab Single-Room Occupancy buildings (SROs)</a:t>
            </a:r>
          </a:p>
        </p:txBody>
      </p:sp>
      <p:sp>
        <p:nvSpPr>
          <p:cNvPr id="31" name="TextBox 20">
            <a:extLst>
              <a:ext uri="{FF2B5EF4-FFF2-40B4-BE49-F238E27FC236}">
                <a16:creationId xmlns:a16="http://schemas.microsoft.com/office/drawing/2014/main" id="{42B051CE-7B61-DD57-5D4D-410531CCB6C1}"/>
              </a:ext>
            </a:extLst>
          </p:cNvPr>
          <p:cNvSpPr txBox="1"/>
          <p:nvPr/>
        </p:nvSpPr>
        <p:spPr>
          <a:xfrm>
            <a:off x="1962087" y="3246224"/>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Provide rental subsidies to low-income tenants</a:t>
            </a:r>
          </a:p>
        </p:txBody>
      </p:sp>
      <p:grpSp>
        <p:nvGrpSpPr>
          <p:cNvPr id="32" name="Group 9">
            <a:extLst>
              <a:ext uri="{FF2B5EF4-FFF2-40B4-BE49-F238E27FC236}">
                <a16:creationId xmlns:a16="http://schemas.microsoft.com/office/drawing/2014/main" id="{6EEC0556-715D-C10F-2C08-0072366E1E71}"/>
              </a:ext>
            </a:extLst>
          </p:cNvPr>
          <p:cNvGrpSpPr/>
          <p:nvPr/>
        </p:nvGrpSpPr>
        <p:grpSpPr>
          <a:xfrm>
            <a:off x="673100" y="5504508"/>
            <a:ext cx="840726" cy="840726"/>
            <a:chOff x="0" y="0"/>
            <a:chExt cx="6350000" cy="6350000"/>
          </a:xfrm>
        </p:grpSpPr>
        <p:sp>
          <p:nvSpPr>
            <p:cNvPr id="33" name="Freeform 10">
              <a:extLst>
                <a:ext uri="{FF2B5EF4-FFF2-40B4-BE49-F238E27FC236}">
                  <a16:creationId xmlns:a16="http://schemas.microsoft.com/office/drawing/2014/main" id="{F07F8EED-BC73-27EE-D32F-B0DC632BEF1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C9EF"/>
            </a:solidFill>
          </p:spPr>
          <p:txBody>
            <a:bodyPr/>
            <a:lstStyle/>
            <a:p>
              <a:endParaRPr lang="en-US" sz="800"/>
            </a:p>
          </p:txBody>
        </p:sp>
      </p:grpSp>
      <p:sp>
        <p:nvSpPr>
          <p:cNvPr id="34" name="Freeform 29">
            <a:extLst>
              <a:ext uri="{FF2B5EF4-FFF2-40B4-BE49-F238E27FC236}">
                <a16:creationId xmlns:a16="http://schemas.microsoft.com/office/drawing/2014/main" id="{7EE72086-1A92-9C99-05C6-D2A6D36310F7}"/>
              </a:ext>
            </a:extLst>
          </p:cNvPr>
          <p:cNvSpPr/>
          <p:nvPr/>
        </p:nvSpPr>
        <p:spPr>
          <a:xfrm>
            <a:off x="941183" y="5756690"/>
            <a:ext cx="304560" cy="336361"/>
          </a:xfrm>
          <a:custGeom>
            <a:avLst/>
            <a:gdLst/>
            <a:ahLst/>
            <a:cxnLst/>
            <a:rect l="l" t="t" r="r" b="b"/>
            <a:pathLst>
              <a:path w="456840" h="504542">
                <a:moveTo>
                  <a:pt x="0" y="0"/>
                </a:moveTo>
                <a:lnTo>
                  <a:pt x="456840" y="0"/>
                </a:lnTo>
                <a:lnTo>
                  <a:pt x="456840" y="504542"/>
                </a:lnTo>
                <a:lnTo>
                  <a:pt x="0" y="5045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35" name="TextBox 20">
            <a:extLst>
              <a:ext uri="{FF2B5EF4-FFF2-40B4-BE49-F238E27FC236}">
                <a16:creationId xmlns:a16="http://schemas.microsoft.com/office/drawing/2014/main" id="{5F8CF1EC-F92A-640F-2FCA-26785C2AA003}"/>
              </a:ext>
            </a:extLst>
          </p:cNvPr>
          <p:cNvSpPr txBox="1"/>
          <p:nvPr/>
        </p:nvSpPr>
        <p:spPr>
          <a:xfrm>
            <a:off x="1961482" y="4481912"/>
            <a:ext cx="3588692" cy="569580"/>
          </a:xfrm>
          <a:prstGeom prst="rect">
            <a:avLst/>
          </a:prstGeom>
        </p:spPr>
        <p:txBody>
          <a:bodyPr lIns="0" tIns="0" rIns="0" bIns="0" rtlCol="0" anchor="t">
            <a:spAutoFit/>
          </a:bodyPr>
          <a:lstStyle/>
          <a:p>
            <a:pPr>
              <a:lnSpc>
                <a:spcPts val="2333"/>
              </a:lnSpc>
            </a:pPr>
            <a:r>
              <a:rPr lang="en-US" sz="1666" b="1" spc="65">
                <a:solidFill>
                  <a:srgbClr val="191919"/>
                </a:solidFill>
                <a:latin typeface="Roboto" panose="02000000000000000000" pitchFamily="2" charset="0"/>
                <a:ea typeface="Roboto" panose="02000000000000000000" pitchFamily="2" charset="0"/>
              </a:rPr>
              <a:t>Provide right-to-counsel program to tenants facing eviction</a:t>
            </a:r>
          </a:p>
        </p:txBody>
      </p:sp>
    </p:spTree>
    <p:extLst>
      <p:ext uri="{BB962C8B-B14F-4D97-AF65-F5344CB8AC3E}">
        <p14:creationId xmlns:p14="http://schemas.microsoft.com/office/powerpoint/2010/main" val="171569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44ED327-35E4-D9F6-1271-38714E514BC3}"/>
              </a:ext>
            </a:extLst>
          </p:cNvPr>
          <p:cNvGraphicFramePr/>
          <p:nvPr>
            <p:extLst>
              <p:ext uri="{D42A27DB-BD31-4B8C-83A1-F6EECF244321}">
                <p14:modId xmlns:p14="http://schemas.microsoft.com/office/powerpoint/2010/main" val="1531899102"/>
              </p:ext>
            </p:extLst>
          </p:nvPr>
        </p:nvGraphicFramePr>
        <p:xfrm>
          <a:off x="1394884" y="1163627"/>
          <a:ext cx="7858329" cy="5010225"/>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a:extLst>
              <a:ext uri="{FF2B5EF4-FFF2-40B4-BE49-F238E27FC236}">
                <a16:creationId xmlns:a16="http://schemas.microsoft.com/office/drawing/2014/main" id="{CCF08FB5-BEAA-672D-E65E-D2405B9506A7}"/>
              </a:ext>
            </a:extLst>
          </p:cNvPr>
          <p:cNvSpPr/>
          <p:nvPr/>
        </p:nvSpPr>
        <p:spPr>
          <a:xfrm>
            <a:off x="111" y="6415766"/>
            <a:ext cx="12192000" cy="442234"/>
          </a:xfrm>
          <a:prstGeom prst="rect">
            <a:avLst/>
          </a:prstGeom>
          <a:gradFill flip="none" rotWithShape="1">
            <a:gsLst>
              <a:gs pos="2000">
                <a:srgbClr val="0092D1"/>
              </a:gs>
              <a:gs pos="58000">
                <a:srgbClr val="0092D1"/>
              </a:gs>
              <a:gs pos="100000">
                <a:srgbClr val="005899"/>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 name="Group 2"/>
          <p:cNvGrpSpPr/>
          <p:nvPr/>
        </p:nvGrpSpPr>
        <p:grpSpPr>
          <a:xfrm>
            <a:off x="188345" y="278504"/>
            <a:ext cx="6305956" cy="1481208"/>
            <a:chOff x="-5534756" y="-855054"/>
            <a:chExt cx="12611911" cy="2962416"/>
          </a:xfrm>
        </p:grpSpPr>
        <p:sp>
          <p:nvSpPr>
            <p:cNvPr id="3" name="TextBox 3"/>
            <p:cNvSpPr txBox="1"/>
            <p:nvPr/>
          </p:nvSpPr>
          <p:spPr>
            <a:xfrm>
              <a:off x="-5483954" y="-855054"/>
              <a:ext cx="12561109" cy="470258"/>
            </a:xfrm>
            <a:prstGeom prst="rect">
              <a:avLst/>
            </a:prstGeom>
          </p:spPr>
          <p:txBody>
            <a:bodyPr lIns="0" tIns="0" rIns="0" bIns="0" rtlCol="0" anchor="t">
              <a:spAutoFit/>
            </a:bodyPr>
            <a:lstStyle/>
            <a:p>
              <a:pPr>
                <a:lnSpc>
                  <a:spcPts val="2000"/>
                </a:lnSpc>
              </a:pPr>
              <a:r>
                <a:rPr lang="en-US" sz="1333" spc="40">
                  <a:solidFill>
                    <a:srgbClr val="191919"/>
                  </a:solidFill>
                  <a:latin typeface="Roboto" panose="02000000000000000000" pitchFamily="2" charset="0"/>
                  <a:ea typeface="Roboto" panose="02000000000000000000" pitchFamily="2" charset="0"/>
                </a:rPr>
                <a:t>Mission Critical:</a:t>
              </a:r>
            </a:p>
          </p:txBody>
        </p:sp>
        <p:sp>
          <p:nvSpPr>
            <p:cNvPr id="4" name="TextBox 4"/>
            <p:cNvSpPr txBox="1"/>
            <p:nvPr/>
          </p:nvSpPr>
          <p:spPr>
            <a:xfrm>
              <a:off x="-5534756" y="-198910"/>
              <a:ext cx="12561109" cy="2306272"/>
            </a:xfrm>
            <a:prstGeom prst="rect">
              <a:avLst/>
            </a:prstGeom>
          </p:spPr>
          <p:txBody>
            <a:bodyPr lIns="0" tIns="0" rIns="0" bIns="0" rtlCol="0" anchor="t">
              <a:spAutoFit/>
            </a:bodyPr>
            <a:lstStyle/>
            <a:p>
              <a:pPr>
                <a:lnSpc>
                  <a:spcPts val="3144"/>
                </a:lnSpc>
                <a:spcBef>
                  <a:spcPct val="0"/>
                </a:spcBef>
              </a:pPr>
              <a:r>
                <a:rPr lang="en-US" sz="3000" b="1" spc="71">
                  <a:solidFill>
                    <a:srgbClr val="191919"/>
                  </a:solidFill>
                  <a:latin typeface="Big Shoulders Text ExtraBold"/>
                  <a:ea typeface="Roboto"/>
                </a:rPr>
                <a:t>SRO Preservation Loan Fund </a:t>
              </a:r>
              <a:br>
                <a:rPr lang="en-US" sz="2400" b="1" spc="71">
                  <a:latin typeface="Roboto" panose="02000000000000000000" pitchFamily="2" charset="0"/>
                  <a:ea typeface="Roboto" panose="02000000000000000000" pitchFamily="2" charset="0"/>
                </a:rPr>
              </a:br>
              <a:br>
                <a:rPr lang="en-US" sz="1867" b="1" spc="71">
                  <a:latin typeface="Roboto" panose="02000000000000000000" pitchFamily="2" charset="0"/>
                  <a:ea typeface="Roboto" panose="02000000000000000000" pitchFamily="2" charset="0"/>
                </a:rPr>
              </a:br>
              <a:r>
                <a:rPr lang="en-US" sz="1867" b="1" i="1" spc="71">
                  <a:solidFill>
                    <a:srgbClr val="191919"/>
                  </a:solidFill>
                  <a:latin typeface="Roboto"/>
                  <a:ea typeface="Roboto"/>
                  <a:cs typeface="Roboto"/>
                </a:rPr>
                <a:t>2023 Outcomes:</a:t>
              </a:r>
            </a:p>
          </p:txBody>
        </p:sp>
      </p:grpSp>
      <p:sp>
        <p:nvSpPr>
          <p:cNvPr id="31" name="TextBox 20">
            <a:extLst>
              <a:ext uri="{FF2B5EF4-FFF2-40B4-BE49-F238E27FC236}">
                <a16:creationId xmlns:a16="http://schemas.microsoft.com/office/drawing/2014/main" id="{F0EBF874-57BA-E977-4404-2628D22121D4}"/>
              </a:ext>
            </a:extLst>
          </p:cNvPr>
          <p:cNvSpPr txBox="1"/>
          <p:nvPr/>
        </p:nvSpPr>
        <p:spPr>
          <a:xfrm>
            <a:off x="100063" y="6465069"/>
            <a:ext cx="12009072" cy="274627"/>
          </a:xfrm>
          <a:prstGeom prst="rect">
            <a:avLst/>
          </a:prstGeom>
          <a:noFill/>
        </p:spPr>
        <p:txBody>
          <a:bodyPr wrap="square" lIns="0" tIns="0" rIns="0" bIns="0" rtlCol="0" anchor="t">
            <a:spAutoFit/>
          </a:bodyPr>
          <a:lstStyle/>
          <a:p>
            <a:pPr algn="ctr">
              <a:lnSpc>
                <a:spcPts val="2333"/>
              </a:lnSpc>
            </a:pPr>
            <a:r>
              <a:rPr lang="en-US" sz="1666" b="1" spc="65">
                <a:solidFill>
                  <a:schemeClr val="bg1"/>
                </a:solidFill>
                <a:latin typeface="Roboto" panose="02000000000000000000" pitchFamily="2" charset="0"/>
                <a:ea typeface="Roboto" panose="02000000000000000000" pitchFamily="2" charset="0"/>
              </a:rPr>
              <a:t>Preserve and rehabilitate existing SROs by providing grants for major property renovations.</a:t>
            </a:r>
          </a:p>
        </p:txBody>
      </p:sp>
      <p:sp>
        <p:nvSpPr>
          <p:cNvPr id="33" name="Rectangle 32">
            <a:extLst>
              <a:ext uri="{FF2B5EF4-FFF2-40B4-BE49-F238E27FC236}">
                <a16:creationId xmlns:a16="http://schemas.microsoft.com/office/drawing/2014/main" id="{48097544-3B69-653F-5183-BEEBB663D5DE}"/>
              </a:ext>
            </a:extLst>
          </p:cNvPr>
          <p:cNvSpPr/>
          <p:nvPr/>
        </p:nvSpPr>
        <p:spPr>
          <a:xfrm>
            <a:off x="8857343" y="1963"/>
            <a:ext cx="3334657" cy="673164"/>
          </a:xfrm>
          <a:prstGeom prst="rect">
            <a:avLst/>
          </a:prstGeom>
          <a:solidFill>
            <a:srgbClr val="41B6E6"/>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2333">
                <a:latin typeface="Roboto"/>
                <a:ea typeface="Roboto"/>
                <a:cs typeface="Roboto"/>
              </a:rPr>
              <a:t>2024 Goals</a:t>
            </a:r>
          </a:p>
        </p:txBody>
      </p:sp>
      <p:sp>
        <p:nvSpPr>
          <p:cNvPr id="34" name="Rectangle 33">
            <a:extLst>
              <a:ext uri="{FF2B5EF4-FFF2-40B4-BE49-F238E27FC236}">
                <a16:creationId xmlns:a16="http://schemas.microsoft.com/office/drawing/2014/main" id="{5D5DDDDE-02A6-937F-E353-F9BDA6F704B7}"/>
              </a:ext>
            </a:extLst>
          </p:cNvPr>
          <p:cNvSpPr/>
          <p:nvPr/>
        </p:nvSpPr>
        <p:spPr>
          <a:xfrm>
            <a:off x="8860031" y="683586"/>
            <a:ext cx="3334657" cy="2981575"/>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7DA1999C-7BFF-A2E0-0CBC-D8B7884B930A}"/>
              </a:ext>
            </a:extLst>
          </p:cNvPr>
          <p:cNvGrpSpPr/>
          <p:nvPr/>
        </p:nvGrpSpPr>
        <p:grpSpPr>
          <a:xfrm>
            <a:off x="9041152" y="1770520"/>
            <a:ext cx="2943995" cy="784903"/>
            <a:chOff x="13554671" y="2714008"/>
            <a:chExt cx="4415993" cy="1112656"/>
          </a:xfrm>
        </p:grpSpPr>
        <p:sp>
          <p:nvSpPr>
            <p:cNvPr id="35" name="Rectangle: Rounded Corners 34">
              <a:extLst>
                <a:ext uri="{FF2B5EF4-FFF2-40B4-BE49-F238E27FC236}">
                  <a16:creationId xmlns:a16="http://schemas.microsoft.com/office/drawing/2014/main" id="{D3C35A73-B77A-56C0-9206-99406C070D42}"/>
                </a:ext>
              </a:extLst>
            </p:cNvPr>
            <p:cNvSpPr/>
            <p:nvPr/>
          </p:nvSpPr>
          <p:spPr>
            <a:xfrm>
              <a:off x="13554671" y="2714008"/>
              <a:ext cx="4415993" cy="1112656"/>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 name="Freeform 11">
              <a:extLst>
                <a:ext uri="{FF2B5EF4-FFF2-40B4-BE49-F238E27FC236}">
                  <a16:creationId xmlns:a16="http://schemas.microsoft.com/office/drawing/2014/main" id="{85A522C7-2EB0-3057-37FD-4A969FA211E5}"/>
                </a:ext>
              </a:extLst>
            </p:cNvPr>
            <p:cNvSpPr/>
            <p:nvPr/>
          </p:nvSpPr>
          <p:spPr>
            <a:xfrm>
              <a:off x="13671994" y="2841089"/>
              <a:ext cx="574893" cy="794513"/>
            </a:xfrm>
            <a:custGeom>
              <a:avLst/>
              <a:gdLst/>
              <a:ahLst/>
              <a:cxnLst/>
              <a:rect l="l" t="t" r="r" b="b"/>
              <a:pathLst>
                <a:path w="631311" h="1000636">
                  <a:moveTo>
                    <a:pt x="0" y="0"/>
                  </a:moveTo>
                  <a:lnTo>
                    <a:pt x="631311" y="0"/>
                  </a:lnTo>
                  <a:lnTo>
                    <a:pt x="631311" y="1000636"/>
                  </a:lnTo>
                  <a:lnTo>
                    <a:pt x="0" y="1000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41" name="Rectangle 40">
              <a:extLst>
                <a:ext uri="{FF2B5EF4-FFF2-40B4-BE49-F238E27FC236}">
                  <a16:creationId xmlns:a16="http://schemas.microsoft.com/office/drawing/2014/main" id="{573DDE41-EB0B-405D-029B-4B4AAB7794B2}"/>
                </a:ext>
              </a:extLst>
            </p:cNvPr>
            <p:cNvSpPr/>
            <p:nvPr/>
          </p:nvSpPr>
          <p:spPr>
            <a:xfrm>
              <a:off x="14566869" y="2854819"/>
              <a:ext cx="3276570" cy="7807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dirty="0">
                  <a:solidFill>
                    <a:schemeClr val="tx1"/>
                  </a:solidFill>
                  <a:latin typeface="Roboto"/>
                  <a:ea typeface="Roboto"/>
                  <a:cs typeface="Roboto"/>
                </a:rPr>
                <a:t>Secure </a:t>
              </a:r>
              <a:r>
                <a:rPr lang="en-US" sz="1600" b="1" dirty="0">
                  <a:solidFill>
                    <a:schemeClr val="tx1"/>
                  </a:solidFill>
                  <a:latin typeface="Roboto"/>
                  <a:ea typeface="Roboto"/>
                  <a:cs typeface="Roboto"/>
                </a:rPr>
                <a:t>$15M</a:t>
              </a:r>
              <a:r>
                <a:rPr lang="en-US" sz="1600" dirty="0">
                  <a:solidFill>
                    <a:schemeClr val="tx1"/>
                  </a:solidFill>
                  <a:latin typeface="Roboto"/>
                  <a:ea typeface="Roboto"/>
                  <a:cs typeface="Roboto"/>
                </a:rPr>
                <a:t> per year of additional funds to expand the SROPLF</a:t>
              </a:r>
            </a:p>
          </p:txBody>
        </p:sp>
      </p:grpSp>
      <p:grpSp>
        <p:nvGrpSpPr>
          <p:cNvPr id="10" name="Group 9">
            <a:extLst>
              <a:ext uri="{FF2B5EF4-FFF2-40B4-BE49-F238E27FC236}">
                <a16:creationId xmlns:a16="http://schemas.microsoft.com/office/drawing/2014/main" id="{9FBD2A77-0F83-64B3-01E4-B3B3A6007CED}"/>
              </a:ext>
            </a:extLst>
          </p:cNvPr>
          <p:cNvGrpSpPr/>
          <p:nvPr/>
        </p:nvGrpSpPr>
        <p:grpSpPr>
          <a:xfrm>
            <a:off x="9041152" y="2835616"/>
            <a:ext cx="2943995" cy="615937"/>
            <a:chOff x="13590957" y="4253424"/>
            <a:chExt cx="4415993" cy="923906"/>
          </a:xfrm>
        </p:grpSpPr>
        <p:sp>
          <p:nvSpPr>
            <p:cNvPr id="37" name="Rectangle: Rounded Corners 36">
              <a:extLst>
                <a:ext uri="{FF2B5EF4-FFF2-40B4-BE49-F238E27FC236}">
                  <a16:creationId xmlns:a16="http://schemas.microsoft.com/office/drawing/2014/main" id="{384FD595-E224-976C-E02A-F89A7893A3DA}"/>
                </a:ext>
              </a:extLst>
            </p:cNvPr>
            <p:cNvSpPr/>
            <p:nvPr/>
          </p:nvSpPr>
          <p:spPr>
            <a:xfrm>
              <a:off x="13590957" y="4253424"/>
              <a:ext cx="4415993" cy="923906"/>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0" name="Freeform 9">
              <a:extLst>
                <a:ext uri="{FF2B5EF4-FFF2-40B4-BE49-F238E27FC236}">
                  <a16:creationId xmlns:a16="http://schemas.microsoft.com/office/drawing/2014/main" id="{3E79E3E0-0A14-C1DC-17EE-E4B54AC2D465}"/>
                </a:ext>
              </a:extLst>
            </p:cNvPr>
            <p:cNvSpPr/>
            <p:nvPr/>
          </p:nvSpPr>
          <p:spPr>
            <a:xfrm>
              <a:off x="13672137" y="4323915"/>
              <a:ext cx="839266" cy="757350"/>
            </a:xfrm>
            <a:custGeom>
              <a:avLst/>
              <a:gdLst/>
              <a:ahLst/>
              <a:cxnLst/>
              <a:rect l="l" t="t" r="r" b="b"/>
              <a:pathLst>
                <a:path w="1271016" h="1000636">
                  <a:moveTo>
                    <a:pt x="0" y="0"/>
                  </a:moveTo>
                  <a:lnTo>
                    <a:pt x="1271016" y="0"/>
                  </a:lnTo>
                  <a:lnTo>
                    <a:pt x="1271016" y="1000636"/>
                  </a:lnTo>
                  <a:lnTo>
                    <a:pt x="0" y="10006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43" name="Rectangle 42">
              <a:extLst>
                <a:ext uri="{FF2B5EF4-FFF2-40B4-BE49-F238E27FC236}">
                  <a16:creationId xmlns:a16="http://schemas.microsoft.com/office/drawing/2014/main" id="{DD28F381-D27D-7179-F221-A66073BEF1A2}"/>
                </a:ext>
              </a:extLst>
            </p:cNvPr>
            <p:cNvSpPr/>
            <p:nvPr/>
          </p:nvSpPr>
          <p:spPr>
            <a:xfrm>
              <a:off x="14670384" y="4323915"/>
              <a:ext cx="3291711" cy="7807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67">
                  <a:solidFill>
                    <a:schemeClr val="tx1"/>
                  </a:solidFill>
                  <a:latin typeface="Roboto" panose="02000000000000000000" pitchFamily="2" charset="0"/>
                  <a:ea typeface="Roboto" panose="02000000000000000000" pitchFamily="2" charset="0"/>
                </a:rPr>
                <a:t>Add </a:t>
              </a:r>
              <a:r>
                <a:rPr lang="en-US" sz="1667" b="1">
                  <a:solidFill>
                    <a:schemeClr val="tx1"/>
                  </a:solidFill>
                  <a:latin typeface="Roboto" panose="02000000000000000000" pitchFamily="2" charset="0"/>
                  <a:ea typeface="Roboto" panose="02000000000000000000" pitchFamily="2" charset="0"/>
                </a:rPr>
                <a:t>500+</a:t>
              </a:r>
              <a:r>
                <a:rPr lang="en-US" sz="1667">
                  <a:solidFill>
                    <a:schemeClr val="tx1"/>
                  </a:solidFill>
                  <a:latin typeface="Roboto" panose="02000000000000000000" pitchFamily="2" charset="0"/>
                  <a:ea typeface="Roboto" panose="02000000000000000000" pitchFamily="2" charset="0"/>
                </a:rPr>
                <a:t> units to pipeline</a:t>
              </a:r>
            </a:p>
          </p:txBody>
        </p:sp>
      </p:grpSp>
      <p:sp>
        <p:nvSpPr>
          <p:cNvPr id="12" name="TextBox 11">
            <a:extLst>
              <a:ext uri="{FF2B5EF4-FFF2-40B4-BE49-F238E27FC236}">
                <a16:creationId xmlns:a16="http://schemas.microsoft.com/office/drawing/2014/main" id="{44830F0C-12CC-276F-0E6A-7AC66838426D}"/>
              </a:ext>
            </a:extLst>
          </p:cNvPr>
          <p:cNvSpPr txBox="1"/>
          <p:nvPr/>
        </p:nvSpPr>
        <p:spPr>
          <a:xfrm>
            <a:off x="4215148" y="3253803"/>
            <a:ext cx="2228533" cy="728341"/>
          </a:xfrm>
          <a:prstGeom prst="rect">
            <a:avLst/>
          </a:prstGeom>
          <a:noFill/>
        </p:spPr>
        <p:txBody>
          <a:bodyPr wrap="square" lIns="60960" tIns="30480" rIns="60960" bIns="30480" anchor="t">
            <a:spAutoFit/>
          </a:bodyPr>
          <a:lstStyle/>
          <a:p>
            <a:pPr lvl="0" algn="ctr"/>
            <a:r>
              <a:rPr lang="en-US" sz="2333" b="1"/>
              <a:t>413</a:t>
            </a:r>
            <a:br>
              <a:rPr lang="en-US" sz="2333" b="1"/>
            </a:br>
            <a:r>
              <a:rPr lang="en-US" sz="2000"/>
              <a:t>Units preserved</a:t>
            </a:r>
          </a:p>
        </p:txBody>
      </p:sp>
      <p:sp>
        <p:nvSpPr>
          <p:cNvPr id="14" name="TextBox 13">
            <a:extLst>
              <a:ext uri="{FF2B5EF4-FFF2-40B4-BE49-F238E27FC236}">
                <a16:creationId xmlns:a16="http://schemas.microsoft.com/office/drawing/2014/main" id="{6F88B0A2-8C35-7B2A-7686-FCCFFC361B25}"/>
              </a:ext>
            </a:extLst>
          </p:cNvPr>
          <p:cNvSpPr txBox="1"/>
          <p:nvPr/>
        </p:nvSpPr>
        <p:spPr>
          <a:xfrm>
            <a:off x="7786354" y="4324113"/>
            <a:ext cx="2228534" cy="1036117"/>
          </a:xfrm>
          <a:prstGeom prst="rect">
            <a:avLst/>
          </a:prstGeom>
          <a:noFill/>
        </p:spPr>
        <p:txBody>
          <a:bodyPr wrap="square" lIns="60960" tIns="30480" rIns="60960" bIns="30480" anchor="t">
            <a:spAutoFit/>
          </a:bodyPr>
          <a:lstStyle/>
          <a:p>
            <a:pPr lvl="0"/>
            <a:r>
              <a:rPr lang="en-US" sz="2333" b="1"/>
              <a:t>312</a:t>
            </a:r>
            <a:br>
              <a:rPr lang="en-US"/>
            </a:br>
            <a:r>
              <a:rPr lang="en-US" sz="2000"/>
              <a:t>Units renovated or under construction</a:t>
            </a:r>
            <a:endParaRPr lang="en-US" sz="2000">
              <a:cs typeface="Calibri"/>
            </a:endParaRPr>
          </a:p>
        </p:txBody>
      </p:sp>
      <p:sp>
        <p:nvSpPr>
          <p:cNvPr id="16" name="TextBox 15">
            <a:extLst>
              <a:ext uri="{FF2B5EF4-FFF2-40B4-BE49-F238E27FC236}">
                <a16:creationId xmlns:a16="http://schemas.microsoft.com/office/drawing/2014/main" id="{18E71DE1-679D-7979-13B3-147D2953A967}"/>
              </a:ext>
            </a:extLst>
          </p:cNvPr>
          <p:cNvSpPr txBox="1"/>
          <p:nvPr/>
        </p:nvSpPr>
        <p:spPr>
          <a:xfrm>
            <a:off x="619043" y="2721662"/>
            <a:ext cx="2228532" cy="728341"/>
          </a:xfrm>
          <a:prstGeom prst="rect">
            <a:avLst/>
          </a:prstGeom>
          <a:noFill/>
        </p:spPr>
        <p:txBody>
          <a:bodyPr wrap="square" lIns="60960" tIns="30480" rIns="60960" bIns="30480" anchor="t">
            <a:spAutoFit/>
          </a:bodyPr>
          <a:lstStyle/>
          <a:p>
            <a:pPr lvl="0" algn="r"/>
            <a:r>
              <a:rPr lang="en-US" sz="2333" b="1"/>
              <a:t>101</a:t>
            </a:r>
            <a:br>
              <a:rPr lang="en-US" sz="2400"/>
            </a:br>
            <a:r>
              <a:rPr lang="en-US" sz="2000"/>
              <a:t>Units in pipeline</a:t>
            </a:r>
            <a:endParaRPr lang="en-US" sz="2000">
              <a:cs typeface="Calibri"/>
            </a:endParaRPr>
          </a:p>
        </p:txBody>
      </p:sp>
      <p:grpSp>
        <p:nvGrpSpPr>
          <p:cNvPr id="9" name="Group 8">
            <a:extLst>
              <a:ext uri="{FF2B5EF4-FFF2-40B4-BE49-F238E27FC236}">
                <a16:creationId xmlns:a16="http://schemas.microsoft.com/office/drawing/2014/main" id="{782433B3-100D-EB09-2E61-9F7B47C52607}"/>
              </a:ext>
            </a:extLst>
          </p:cNvPr>
          <p:cNvGrpSpPr/>
          <p:nvPr/>
        </p:nvGrpSpPr>
        <p:grpSpPr>
          <a:xfrm>
            <a:off x="9041152" y="791688"/>
            <a:ext cx="2943995" cy="741289"/>
            <a:chOff x="13532497" y="1187531"/>
            <a:chExt cx="4415993" cy="1111934"/>
          </a:xfrm>
        </p:grpSpPr>
        <p:sp>
          <p:nvSpPr>
            <p:cNvPr id="6" name="Rectangle: Rounded Corners 5">
              <a:extLst>
                <a:ext uri="{FF2B5EF4-FFF2-40B4-BE49-F238E27FC236}">
                  <a16:creationId xmlns:a16="http://schemas.microsoft.com/office/drawing/2014/main" id="{38CB9041-074E-1D25-02D9-87072FD2CF4B}"/>
                </a:ext>
              </a:extLst>
            </p:cNvPr>
            <p:cNvSpPr/>
            <p:nvPr/>
          </p:nvSpPr>
          <p:spPr>
            <a:xfrm>
              <a:off x="13532497" y="1187531"/>
              <a:ext cx="4415993" cy="1111934"/>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b="1"/>
            </a:p>
          </p:txBody>
        </p:sp>
        <p:sp>
          <p:nvSpPr>
            <p:cNvPr id="7" name="Freeform 17">
              <a:extLst>
                <a:ext uri="{FF2B5EF4-FFF2-40B4-BE49-F238E27FC236}">
                  <a16:creationId xmlns:a16="http://schemas.microsoft.com/office/drawing/2014/main" id="{D8C58419-2E4E-B4D9-7771-6B129F319A35}"/>
                </a:ext>
              </a:extLst>
            </p:cNvPr>
            <p:cNvSpPr/>
            <p:nvPr/>
          </p:nvSpPr>
          <p:spPr>
            <a:xfrm>
              <a:off x="13576195" y="1303255"/>
              <a:ext cx="822168" cy="867080"/>
            </a:xfrm>
            <a:custGeom>
              <a:avLst/>
              <a:gdLst/>
              <a:ahLst/>
              <a:cxnLst/>
              <a:rect l="l" t="t" r="r" b="b"/>
              <a:pathLst>
                <a:path w="1063547" h="1063547">
                  <a:moveTo>
                    <a:pt x="0" y="0"/>
                  </a:moveTo>
                  <a:lnTo>
                    <a:pt x="1063547" y="0"/>
                  </a:lnTo>
                  <a:lnTo>
                    <a:pt x="1063547" y="1063547"/>
                  </a:lnTo>
                  <a:lnTo>
                    <a:pt x="0" y="10635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
          <p:nvSpPr>
            <p:cNvPr id="8" name="Rectangle 7">
              <a:extLst>
                <a:ext uri="{FF2B5EF4-FFF2-40B4-BE49-F238E27FC236}">
                  <a16:creationId xmlns:a16="http://schemas.microsoft.com/office/drawing/2014/main" id="{3A6BB0B0-333F-C58D-2A1B-DBAA8806C96C}"/>
                </a:ext>
              </a:extLst>
            </p:cNvPr>
            <p:cNvSpPr/>
            <p:nvPr/>
          </p:nvSpPr>
          <p:spPr>
            <a:xfrm>
              <a:off x="14611923" y="1339234"/>
              <a:ext cx="3291711" cy="8016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67">
                  <a:solidFill>
                    <a:schemeClr val="tx1"/>
                  </a:solidFill>
                  <a:latin typeface="Roboto" panose="02000000000000000000" pitchFamily="2" charset="0"/>
                  <a:ea typeface="Roboto" panose="02000000000000000000" pitchFamily="2" charset="0"/>
                </a:rPr>
                <a:t>Complete preservation of </a:t>
              </a:r>
              <a:r>
                <a:rPr lang="en-US" sz="1667" b="1">
                  <a:solidFill>
                    <a:schemeClr val="tx1"/>
                  </a:solidFill>
                  <a:latin typeface="Roboto" panose="02000000000000000000" pitchFamily="2" charset="0"/>
                  <a:ea typeface="Roboto" panose="02000000000000000000" pitchFamily="2" charset="0"/>
                </a:rPr>
                <a:t>400+ </a:t>
              </a:r>
              <a:r>
                <a:rPr lang="en-US" sz="1667">
                  <a:solidFill>
                    <a:schemeClr val="tx1"/>
                  </a:solidFill>
                  <a:latin typeface="Roboto" panose="02000000000000000000" pitchFamily="2" charset="0"/>
                  <a:ea typeface="Roboto" panose="02000000000000000000" pitchFamily="2" charset="0"/>
                </a:rPr>
                <a:t>units</a:t>
              </a:r>
            </a:p>
          </p:txBody>
        </p:sp>
      </p:grpSp>
    </p:spTree>
    <p:extLst>
      <p:ext uri="{BB962C8B-B14F-4D97-AF65-F5344CB8AC3E}">
        <p14:creationId xmlns:p14="http://schemas.microsoft.com/office/powerpoint/2010/main" val="46831053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AD1AD25E706246A89255EB934CDE27" ma:contentTypeVersion="17" ma:contentTypeDescription="Create a new document." ma:contentTypeScope="" ma:versionID="fa3a53e149dd0cb0dc4564a2130a33f0">
  <xsd:schema xmlns:xsd="http://www.w3.org/2001/XMLSchema" xmlns:xs="http://www.w3.org/2001/XMLSchema" xmlns:p="http://schemas.microsoft.com/office/2006/metadata/properties" xmlns:ns2="e5a4004c-dd73-43c0-89eb-d581bc20fea3" xmlns:ns3="cf34e641-ddc4-428f-aab0-ca658829d0bd" targetNamespace="http://schemas.microsoft.com/office/2006/metadata/properties" ma:root="true" ma:fieldsID="ac694bab85bdcb2186af82f0f052d41e" ns2:_="" ns3:_="">
    <xsd:import namespace="e5a4004c-dd73-43c0-89eb-d581bc20fea3"/>
    <xsd:import namespace="cf34e641-ddc4-428f-aab0-ca658829d0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TaxCatchAll"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4004c-dd73-43c0-89eb-d581bc20f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f0d1f32-acc0-4b18-a898-8579d5c617c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34e641-ddc4-428f-aab0-ca658829d0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ba9d095-50d1-4981-9d9c-44ce605ae54d}" ma:internalName="TaxCatchAll" ma:showField="CatchAllData" ma:web="cf34e641-ddc4-428f-aab0-ca658829d0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f34e641-ddc4-428f-aab0-ca658829d0bd" xsi:nil="true"/>
    <lcf76f155ced4ddcb4097134ff3c332f xmlns="e5a4004c-dd73-43c0-89eb-d581bc20fea3">
      <Terms xmlns="http://schemas.microsoft.com/office/infopath/2007/PartnerControls"/>
    </lcf76f155ced4ddcb4097134ff3c332f>
    <SharedWithUsers xmlns="cf34e641-ddc4-428f-aab0-ca658829d0bd">
      <UserInfo>
        <DisplayName>Aaron Johnson</DisplayName>
        <AccountId>17</AccountId>
        <AccountType/>
      </UserInfo>
      <UserInfo>
        <DisplayName>Esther Gutierrez</DisplayName>
        <AccountId>24</AccountId>
        <AccountType/>
      </UserInfo>
      <UserInfo>
        <DisplayName>Ugo Ukasoanya</DisplayName>
        <AccountId>235</AccountId>
        <AccountType/>
      </UserInfo>
      <UserInfo>
        <DisplayName>Edwin Ortiz-Reyes</DisplayName>
        <AccountId>245</AccountId>
        <AccountType/>
      </UserInfo>
      <UserInfo>
        <DisplayName>Zuri Soughat</DisplayName>
        <AccountId>279</AccountId>
        <AccountType/>
      </UserInfo>
      <UserInfo>
        <DisplayName>Whitney Houston</DisplayName>
        <AccountId>134</AccountId>
        <AccountType/>
      </UserInfo>
      <UserInfo>
        <DisplayName>Jocelyn Rodriguez</DisplayName>
        <AccountId>226</AccountId>
        <AccountType/>
      </UserInfo>
      <UserInfo>
        <DisplayName>Lynn Stewart</DisplayName>
        <AccountId>34</AccountId>
        <AccountType/>
      </UserInfo>
      <UserInfo>
        <DisplayName>Sherry Rontos</DisplayName>
        <AccountId>99</AccountId>
        <AccountType/>
      </UserInfo>
      <UserInfo>
        <DisplayName>Marisa Novara</DisplayName>
        <AccountId>39</AccountId>
        <AccountType/>
      </UserInfo>
      <UserInfo>
        <DisplayName>Heather Windmon</DisplayName>
        <AccountId>381</AccountId>
        <AccountType/>
      </UserInfo>
      <UserInfo>
        <DisplayName>Jim Horan</DisplayName>
        <AccountId>43</AccountId>
        <AccountType/>
      </UserInfo>
      <UserInfo>
        <DisplayName>Rima Alsammarae</DisplayName>
        <AccountId>392</AccountId>
        <AccountType/>
      </UserInfo>
      <UserInfo>
        <DisplayName>Lissette Castaneda</DisplayName>
        <AccountId>842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3947C-8D9A-428E-B685-ED63E77BAC0A}">
  <ds:schemaRefs>
    <ds:schemaRef ds:uri="cf34e641-ddc4-428f-aab0-ca658829d0bd"/>
    <ds:schemaRef ds:uri="e5a4004c-dd73-43c0-89eb-d581bc20fe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A38CF8-6459-4542-BB57-0E3BB3446E62}">
  <ds:schemaRefs>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http://purl.org/dc/elements/1.1/"/>
    <ds:schemaRef ds:uri="cf34e641-ddc4-428f-aab0-ca658829d0bd"/>
    <ds:schemaRef ds:uri="e5a4004c-dd73-43c0-89eb-d581bc20fea3"/>
    <ds:schemaRef ds:uri="http://www.w3.org/XML/1998/namespace"/>
  </ds:schemaRefs>
</ds:datastoreItem>
</file>

<file path=customXml/itemProps3.xml><?xml version="1.0" encoding="utf-8"?>
<ds:datastoreItem xmlns:ds="http://schemas.openxmlformats.org/officeDocument/2006/customXml" ds:itemID="{CCB9A1B8-BE31-4547-B08E-6141F56FDF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1639</Words>
  <Application>Microsoft Office PowerPoint</Application>
  <PresentationFormat>Widescreen</PresentationFormat>
  <Paragraphs>180</Paragraphs>
  <Slides>16</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ADLaM Display</vt:lpstr>
      <vt:lpstr>Aileron Bold</vt:lpstr>
      <vt:lpstr>Arial</vt:lpstr>
      <vt:lpstr>Big Shoulders Display Black</vt:lpstr>
      <vt:lpstr>Big Shoulders Text ExtraBold</vt:lpstr>
      <vt:lpstr>Calibri</vt:lpstr>
      <vt:lpstr>Gadugi</vt:lpstr>
      <vt:lpstr>Roboto</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Schuster</dc:creator>
  <cp:lastModifiedBy>Fabienne Elie</cp:lastModifiedBy>
  <cp:revision>22</cp:revision>
  <cp:lastPrinted>2024-02-17T00:25:13Z</cp:lastPrinted>
  <dcterms:created xsi:type="dcterms:W3CDTF">2019-10-28T16:54:32Z</dcterms:created>
  <dcterms:modified xsi:type="dcterms:W3CDTF">2024-03-06T21:46:27Z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0x010100CAAD1AD25E706246A89255EB934CDE27</vt:lpwstr>
  </property>
  <property fmtid="{D5CDD505-2E9C-101B-9397-08002B2CF9AE}" pid="3" name="MediaServiceImageTags">
    <vt:lpwstr/>
  </property>
</Properties>
</file>