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2"/>
  </p:notesMasterIdLst>
  <p:sldIdLst>
    <p:sldId id="13062" r:id="rId5"/>
    <p:sldId id="260" r:id="rId6"/>
    <p:sldId id="261" r:id="rId7"/>
    <p:sldId id="256" r:id="rId8"/>
    <p:sldId id="403" r:id="rId9"/>
    <p:sldId id="406" r:id="rId10"/>
    <p:sldId id="257" r:id="rId11"/>
    <p:sldId id="407" r:id="rId12"/>
    <p:sldId id="410" r:id="rId13"/>
    <p:sldId id="13057" r:id="rId14"/>
    <p:sldId id="13054" r:id="rId15"/>
    <p:sldId id="13056" r:id="rId16"/>
    <p:sldId id="405" r:id="rId17"/>
    <p:sldId id="13060" r:id="rId18"/>
    <p:sldId id="13061" r:id="rId19"/>
    <p:sldId id="13058" r:id="rId20"/>
    <p:sldId id="13059" r:id="rId2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B"/>
    <a:srgbClr val="005899"/>
    <a:srgbClr val="41B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6357" autoAdjust="0"/>
  </p:normalViewPr>
  <p:slideViewPr>
    <p:cSldViewPr snapToGrid="0">
      <p:cViewPr varScale="1">
        <p:scale>
          <a:sx n="42" d="100"/>
          <a:sy n="42" d="100"/>
        </p:scale>
        <p:origin x="90" y="1224"/>
      </p:cViewPr>
      <p:guideLst>
        <p:guide orient="horz" pos="2160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7E0AB-5E2E-4613-B6AB-FACEEA616E7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EC740F-4CA5-41EA-B7A4-6E4738CC67E8}">
      <dgm:prSet/>
      <dgm:spPr/>
      <dgm:t>
        <a:bodyPr/>
        <a:lstStyle/>
        <a:p>
          <a:r>
            <a:rPr lang="en-US" dirty="0"/>
            <a:t>Addressing citywide facility needs that impact the end-users, stakeholders, and communities. </a:t>
          </a:r>
        </a:p>
      </dgm:t>
    </dgm:pt>
    <dgm:pt modelId="{3388FCFF-C90D-4CEF-B8ED-C9A5B43CC6C1}" type="parTrans" cxnId="{323EAF16-A92E-4F0E-848A-5571E98797B5}">
      <dgm:prSet/>
      <dgm:spPr/>
      <dgm:t>
        <a:bodyPr/>
        <a:lstStyle/>
        <a:p>
          <a:endParaRPr lang="en-US"/>
        </a:p>
      </dgm:t>
    </dgm:pt>
    <dgm:pt modelId="{5CC96FD9-0A16-4048-8E04-DAC33C70BDB7}" type="sibTrans" cxnId="{323EAF16-A92E-4F0E-848A-5571E98797B5}">
      <dgm:prSet/>
      <dgm:spPr/>
      <dgm:t>
        <a:bodyPr/>
        <a:lstStyle/>
        <a:p>
          <a:endParaRPr lang="en-US"/>
        </a:p>
      </dgm:t>
    </dgm:pt>
    <dgm:pt modelId="{76ED392C-DB90-433C-912B-46D9604826B8}">
      <dgm:prSet/>
      <dgm:spPr/>
      <dgm:t>
        <a:bodyPr/>
        <a:lstStyle/>
        <a:p>
          <a:r>
            <a:rPr lang="en-US" dirty="0"/>
            <a:t>Design and Construction projects work in chorus with the Facilities Operations, Environmental Health &amp; Safety, and Finance Administration Bureaus. </a:t>
          </a:r>
        </a:p>
      </dgm:t>
    </dgm:pt>
    <dgm:pt modelId="{A4BDAE17-CCF6-4300-8885-D94A8ECDE220}" type="parTrans" cxnId="{EF16D609-C6E0-4B35-960F-904D7B94848B}">
      <dgm:prSet/>
      <dgm:spPr/>
      <dgm:t>
        <a:bodyPr/>
        <a:lstStyle/>
        <a:p>
          <a:endParaRPr lang="en-US"/>
        </a:p>
      </dgm:t>
    </dgm:pt>
    <dgm:pt modelId="{4AD1AA4D-8F04-4550-A5CE-5FE0DC6ECA82}" type="sibTrans" cxnId="{EF16D609-C6E0-4B35-960F-904D7B94848B}">
      <dgm:prSet/>
      <dgm:spPr/>
      <dgm:t>
        <a:bodyPr/>
        <a:lstStyle/>
        <a:p>
          <a:endParaRPr lang="en-US"/>
        </a:p>
      </dgm:t>
    </dgm:pt>
    <dgm:pt modelId="{8308EBE1-3B07-477F-88BD-B940BFC5EA50}">
      <dgm:prSet/>
      <dgm:spPr/>
      <dgm:t>
        <a:bodyPr/>
        <a:lstStyle/>
        <a:p>
          <a:r>
            <a:rPr lang="en-US" dirty="0"/>
            <a:t>Assessing building conditions to determine scope.</a:t>
          </a:r>
        </a:p>
      </dgm:t>
    </dgm:pt>
    <dgm:pt modelId="{6F8D9A42-DC58-4E64-8061-C9D616D57DBD}" type="parTrans" cxnId="{B618190D-38B6-49AA-ACED-AB5A547DCD98}">
      <dgm:prSet/>
      <dgm:spPr/>
      <dgm:t>
        <a:bodyPr/>
        <a:lstStyle/>
        <a:p>
          <a:endParaRPr lang="en-US"/>
        </a:p>
      </dgm:t>
    </dgm:pt>
    <dgm:pt modelId="{42CA25BD-98F0-4DE4-B3C6-55D754E39DC9}" type="sibTrans" cxnId="{B618190D-38B6-49AA-ACED-AB5A547DCD98}">
      <dgm:prSet/>
      <dgm:spPr/>
      <dgm:t>
        <a:bodyPr/>
        <a:lstStyle/>
        <a:p>
          <a:endParaRPr lang="en-US"/>
        </a:p>
      </dgm:t>
    </dgm:pt>
    <dgm:pt modelId="{57E7C570-E7C4-4AB9-AF4F-CA39A643E755}">
      <dgm:prSet/>
      <dgm:spPr/>
      <dgm:t>
        <a:bodyPr/>
        <a:lstStyle/>
        <a:p>
          <a:r>
            <a:rPr lang="en-US" dirty="0"/>
            <a:t>Establish and implement design parameters for projects.</a:t>
          </a:r>
        </a:p>
      </dgm:t>
    </dgm:pt>
    <dgm:pt modelId="{7F90F22A-690C-4E6F-BD6B-203D38563464}" type="parTrans" cxnId="{F87EF46B-A3AC-42B2-B8F2-01DAD7625840}">
      <dgm:prSet/>
      <dgm:spPr/>
      <dgm:t>
        <a:bodyPr/>
        <a:lstStyle/>
        <a:p>
          <a:endParaRPr lang="en-US"/>
        </a:p>
      </dgm:t>
    </dgm:pt>
    <dgm:pt modelId="{97888606-4CF9-4D7A-92CA-3026FC1B8BC5}" type="sibTrans" cxnId="{F87EF46B-A3AC-42B2-B8F2-01DAD7625840}">
      <dgm:prSet/>
      <dgm:spPr/>
      <dgm:t>
        <a:bodyPr/>
        <a:lstStyle/>
        <a:p>
          <a:endParaRPr lang="en-US"/>
        </a:p>
      </dgm:t>
    </dgm:pt>
    <dgm:pt modelId="{FD59F7FC-C000-489E-93D9-852DDB3F0AC7}">
      <dgm:prSet/>
      <dgm:spPr/>
      <dgm:t>
        <a:bodyPr/>
        <a:lstStyle/>
        <a:p>
          <a:r>
            <a:rPr lang="en-US" dirty="0"/>
            <a:t>Analyzing and designing solutions for identified scope.</a:t>
          </a:r>
        </a:p>
      </dgm:t>
    </dgm:pt>
    <dgm:pt modelId="{C66B97E7-1722-49BE-85B8-D25A4EE10AC6}" type="parTrans" cxnId="{B3271CBD-4281-4F5A-A237-95F2DC92617D}">
      <dgm:prSet/>
      <dgm:spPr/>
      <dgm:t>
        <a:bodyPr/>
        <a:lstStyle/>
        <a:p>
          <a:endParaRPr lang="en-US"/>
        </a:p>
      </dgm:t>
    </dgm:pt>
    <dgm:pt modelId="{6563CCC1-92E8-4501-827F-1D0A8DAF485C}" type="sibTrans" cxnId="{B3271CBD-4281-4F5A-A237-95F2DC92617D}">
      <dgm:prSet/>
      <dgm:spPr/>
      <dgm:t>
        <a:bodyPr/>
        <a:lstStyle/>
        <a:p>
          <a:endParaRPr lang="en-US"/>
        </a:p>
      </dgm:t>
    </dgm:pt>
    <dgm:pt modelId="{5B51DD65-5C4A-4E48-873C-163FF994376F}">
      <dgm:prSet/>
      <dgm:spPr/>
      <dgm:t>
        <a:bodyPr/>
        <a:lstStyle/>
        <a:p>
          <a:r>
            <a:rPr lang="en-US" dirty="0"/>
            <a:t>Working with end user to determine logistics to minimize operational impacts. </a:t>
          </a:r>
        </a:p>
      </dgm:t>
    </dgm:pt>
    <dgm:pt modelId="{AA399AED-F1CF-420C-BB08-7145C10D95FE}" type="parTrans" cxnId="{B1B88DA3-9845-4591-BA59-CE381B9E243D}">
      <dgm:prSet/>
      <dgm:spPr/>
      <dgm:t>
        <a:bodyPr/>
        <a:lstStyle/>
        <a:p>
          <a:endParaRPr lang="en-US"/>
        </a:p>
      </dgm:t>
    </dgm:pt>
    <dgm:pt modelId="{E80C887D-EDCC-46EE-8B2D-86EB85183B46}" type="sibTrans" cxnId="{B1B88DA3-9845-4591-BA59-CE381B9E243D}">
      <dgm:prSet/>
      <dgm:spPr/>
      <dgm:t>
        <a:bodyPr/>
        <a:lstStyle/>
        <a:p>
          <a:endParaRPr lang="en-US"/>
        </a:p>
      </dgm:t>
    </dgm:pt>
    <dgm:pt modelId="{7CCBD5A6-415A-4E1F-AB9A-7F8CA214BDDE}">
      <dgm:prSet/>
      <dgm:spPr/>
      <dgm:t>
        <a:bodyPr/>
        <a:lstStyle/>
        <a:p>
          <a:r>
            <a:rPr lang="en-US" dirty="0"/>
            <a:t>Implementing  best construction practices</a:t>
          </a:r>
        </a:p>
      </dgm:t>
    </dgm:pt>
    <dgm:pt modelId="{E641C5B8-5AFF-486D-B2DD-B8875742744E}" type="parTrans" cxnId="{CFB56F93-A05C-403D-9D53-4D563E6E2502}">
      <dgm:prSet/>
      <dgm:spPr/>
      <dgm:t>
        <a:bodyPr/>
        <a:lstStyle/>
        <a:p>
          <a:endParaRPr lang="en-US"/>
        </a:p>
      </dgm:t>
    </dgm:pt>
    <dgm:pt modelId="{B2BA3B64-4654-427A-81E3-2B036C893DF7}" type="sibTrans" cxnId="{CFB56F93-A05C-403D-9D53-4D563E6E2502}">
      <dgm:prSet/>
      <dgm:spPr/>
      <dgm:t>
        <a:bodyPr/>
        <a:lstStyle/>
        <a:p>
          <a:endParaRPr lang="en-US"/>
        </a:p>
      </dgm:t>
    </dgm:pt>
    <dgm:pt modelId="{1CDF519A-A263-468B-9142-713EC6A38F01}">
      <dgm:prSet/>
      <dgm:spPr/>
      <dgm:t>
        <a:bodyPr/>
        <a:lstStyle/>
        <a:p>
          <a:r>
            <a:rPr lang="en-US" dirty="0"/>
            <a:t>Delivering projects in a cost and time effective manner</a:t>
          </a:r>
        </a:p>
      </dgm:t>
    </dgm:pt>
    <dgm:pt modelId="{4378463A-A3CD-474B-906B-202E3064B095}" type="parTrans" cxnId="{5C05D8EB-EE3A-4F41-AE7F-28C5382E7635}">
      <dgm:prSet/>
      <dgm:spPr/>
      <dgm:t>
        <a:bodyPr/>
        <a:lstStyle/>
        <a:p>
          <a:endParaRPr lang="en-US"/>
        </a:p>
      </dgm:t>
    </dgm:pt>
    <dgm:pt modelId="{5EAE12B5-69B1-4FC6-9295-CB54DBCD82E3}" type="sibTrans" cxnId="{5C05D8EB-EE3A-4F41-AE7F-28C5382E7635}">
      <dgm:prSet/>
      <dgm:spPr/>
      <dgm:t>
        <a:bodyPr/>
        <a:lstStyle/>
        <a:p>
          <a:endParaRPr lang="en-US"/>
        </a:p>
      </dgm:t>
    </dgm:pt>
    <dgm:pt modelId="{A7CD8BBC-2CD9-47CB-BDF1-8DC61B82E5A4}">
      <dgm:prSet/>
      <dgm:spPr/>
      <dgm:t>
        <a:bodyPr/>
        <a:lstStyle/>
        <a:p>
          <a:r>
            <a:rPr lang="en-US" dirty="0"/>
            <a:t>Work closely with alderman, communities, and partner agencies to ensure equitable and inclusive strategies.</a:t>
          </a:r>
        </a:p>
      </dgm:t>
    </dgm:pt>
    <dgm:pt modelId="{BE071104-5B0C-49B9-B8F1-383CD98C81D3}" type="parTrans" cxnId="{44512A3C-42CA-4120-A68B-D8438C53C47B}">
      <dgm:prSet/>
      <dgm:spPr/>
      <dgm:t>
        <a:bodyPr/>
        <a:lstStyle/>
        <a:p>
          <a:endParaRPr lang="en-US"/>
        </a:p>
      </dgm:t>
    </dgm:pt>
    <dgm:pt modelId="{D99007CB-29F9-4880-A432-BAC019838277}" type="sibTrans" cxnId="{44512A3C-42CA-4120-A68B-D8438C53C47B}">
      <dgm:prSet/>
      <dgm:spPr/>
      <dgm:t>
        <a:bodyPr/>
        <a:lstStyle/>
        <a:p>
          <a:endParaRPr lang="en-US"/>
        </a:p>
      </dgm:t>
    </dgm:pt>
    <dgm:pt modelId="{37B341D4-D441-4537-9226-9DCE8A093F2D}" type="pres">
      <dgm:prSet presAssocID="{12F7E0AB-5E2E-4613-B6AB-FACEEA616E7C}" presName="diagram" presStyleCnt="0">
        <dgm:presLayoutVars>
          <dgm:dir/>
          <dgm:resizeHandles val="exact"/>
        </dgm:presLayoutVars>
      </dgm:prSet>
      <dgm:spPr/>
    </dgm:pt>
    <dgm:pt modelId="{CE569B59-BEAA-4E92-A766-417ECBE4DC5F}" type="pres">
      <dgm:prSet presAssocID="{86EC740F-4CA5-41EA-B7A4-6E4738CC67E8}" presName="node" presStyleLbl="node1" presStyleIdx="0" presStyleCnt="9">
        <dgm:presLayoutVars>
          <dgm:bulletEnabled val="1"/>
        </dgm:presLayoutVars>
      </dgm:prSet>
      <dgm:spPr/>
    </dgm:pt>
    <dgm:pt modelId="{D2A96AAC-F25D-474E-91EB-AF0B292F6184}" type="pres">
      <dgm:prSet presAssocID="{5CC96FD9-0A16-4048-8E04-DAC33C70BDB7}" presName="sibTrans" presStyleCnt="0"/>
      <dgm:spPr/>
    </dgm:pt>
    <dgm:pt modelId="{9F0BB2A9-706A-4473-8B65-0E4AF350EA02}" type="pres">
      <dgm:prSet presAssocID="{76ED392C-DB90-433C-912B-46D9604826B8}" presName="node" presStyleLbl="node1" presStyleIdx="1" presStyleCnt="9">
        <dgm:presLayoutVars>
          <dgm:bulletEnabled val="1"/>
        </dgm:presLayoutVars>
      </dgm:prSet>
      <dgm:spPr/>
    </dgm:pt>
    <dgm:pt modelId="{2670DF41-0155-4DC1-A017-588761F721B7}" type="pres">
      <dgm:prSet presAssocID="{4AD1AA4D-8F04-4550-A5CE-5FE0DC6ECA82}" presName="sibTrans" presStyleCnt="0"/>
      <dgm:spPr/>
    </dgm:pt>
    <dgm:pt modelId="{65001AEB-F288-4560-BAD3-DC7F89C9309F}" type="pres">
      <dgm:prSet presAssocID="{8308EBE1-3B07-477F-88BD-B940BFC5EA50}" presName="node" presStyleLbl="node1" presStyleIdx="2" presStyleCnt="9">
        <dgm:presLayoutVars>
          <dgm:bulletEnabled val="1"/>
        </dgm:presLayoutVars>
      </dgm:prSet>
      <dgm:spPr/>
    </dgm:pt>
    <dgm:pt modelId="{401C6775-B11A-474B-A33E-D7B9E04BB4F4}" type="pres">
      <dgm:prSet presAssocID="{42CA25BD-98F0-4DE4-B3C6-55D754E39DC9}" presName="sibTrans" presStyleCnt="0"/>
      <dgm:spPr/>
    </dgm:pt>
    <dgm:pt modelId="{DE7487DB-1DAB-4A53-9847-410A19112C8B}" type="pres">
      <dgm:prSet presAssocID="{57E7C570-E7C4-4AB9-AF4F-CA39A643E755}" presName="node" presStyleLbl="node1" presStyleIdx="3" presStyleCnt="9">
        <dgm:presLayoutVars>
          <dgm:bulletEnabled val="1"/>
        </dgm:presLayoutVars>
      </dgm:prSet>
      <dgm:spPr/>
    </dgm:pt>
    <dgm:pt modelId="{97C097B9-1BAD-4250-9680-1F68CE5FAA19}" type="pres">
      <dgm:prSet presAssocID="{97888606-4CF9-4D7A-92CA-3026FC1B8BC5}" presName="sibTrans" presStyleCnt="0"/>
      <dgm:spPr/>
    </dgm:pt>
    <dgm:pt modelId="{BE840EB9-ACE2-4029-9AE7-1DE16F737CC1}" type="pres">
      <dgm:prSet presAssocID="{FD59F7FC-C000-489E-93D9-852DDB3F0AC7}" presName="node" presStyleLbl="node1" presStyleIdx="4" presStyleCnt="9">
        <dgm:presLayoutVars>
          <dgm:bulletEnabled val="1"/>
        </dgm:presLayoutVars>
      </dgm:prSet>
      <dgm:spPr/>
    </dgm:pt>
    <dgm:pt modelId="{8A854092-B8A9-4B60-8286-A533A91F7CEA}" type="pres">
      <dgm:prSet presAssocID="{6563CCC1-92E8-4501-827F-1D0A8DAF485C}" presName="sibTrans" presStyleCnt="0"/>
      <dgm:spPr/>
    </dgm:pt>
    <dgm:pt modelId="{CE2EA591-5684-4E25-899F-CAAEE451E3F3}" type="pres">
      <dgm:prSet presAssocID="{5B51DD65-5C4A-4E48-873C-163FF994376F}" presName="node" presStyleLbl="node1" presStyleIdx="5" presStyleCnt="9">
        <dgm:presLayoutVars>
          <dgm:bulletEnabled val="1"/>
        </dgm:presLayoutVars>
      </dgm:prSet>
      <dgm:spPr/>
    </dgm:pt>
    <dgm:pt modelId="{943465F0-AEDF-46BC-BFFB-1A37CC5F72A2}" type="pres">
      <dgm:prSet presAssocID="{E80C887D-EDCC-46EE-8B2D-86EB85183B46}" presName="sibTrans" presStyleCnt="0"/>
      <dgm:spPr/>
    </dgm:pt>
    <dgm:pt modelId="{C7D2EB30-81C8-4B93-BF34-92F9567E3896}" type="pres">
      <dgm:prSet presAssocID="{7CCBD5A6-415A-4E1F-AB9A-7F8CA214BDDE}" presName="node" presStyleLbl="node1" presStyleIdx="6" presStyleCnt="9">
        <dgm:presLayoutVars>
          <dgm:bulletEnabled val="1"/>
        </dgm:presLayoutVars>
      </dgm:prSet>
      <dgm:spPr/>
    </dgm:pt>
    <dgm:pt modelId="{A9578EE8-C5A8-439D-A7D6-55F6B8F9E900}" type="pres">
      <dgm:prSet presAssocID="{B2BA3B64-4654-427A-81E3-2B036C893DF7}" presName="sibTrans" presStyleCnt="0"/>
      <dgm:spPr/>
    </dgm:pt>
    <dgm:pt modelId="{3720C914-3A2D-4EC6-8892-B7F424B69195}" type="pres">
      <dgm:prSet presAssocID="{1CDF519A-A263-468B-9142-713EC6A38F01}" presName="node" presStyleLbl="node1" presStyleIdx="7" presStyleCnt="9">
        <dgm:presLayoutVars>
          <dgm:bulletEnabled val="1"/>
        </dgm:presLayoutVars>
      </dgm:prSet>
      <dgm:spPr/>
    </dgm:pt>
    <dgm:pt modelId="{4DD557F2-6250-4D5D-A3F7-021D401E3893}" type="pres">
      <dgm:prSet presAssocID="{5EAE12B5-69B1-4FC6-9295-CB54DBCD82E3}" presName="sibTrans" presStyleCnt="0"/>
      <dgm:spPr/>
    </dgm:pt>
    <dgm:pt modelId="{DDD0EDA5-6125-4EE4-ABE1-8D23B2AFEA1A}" type="pres">
      <dgm:prSet presAssocID="{A7CD8BBC-2CD9-47CB-BDF1-8DC61B82E5A4}" presName="node" presStyleLbl="node1" presStyleIdx="8" presStyleCnt="9">
        <dgm:presLayoutVars>
          <dgm:bulletEnabled val="1"/>
        </dgm:presLayoutVars>
      </dgm:prSet>
      <dgm:spPr/>
    </dgm:pt>
  </dgm:ptLst>
  <dgm:cxnLst>
    <dgm:cxn modelId="{EF16D609-C6E0-4B35-960F-904D7B94848B}" srcId="{12F7E0AB-5E2E-4613-B6AB-FACEEA616E7C}" destId="{76ED392C-DB90-433C-912B-46D9604826B8}" srcOrd="1" destOrd="0" parTransId="{A4BDAE17-CCF6-4300-8885-D94A8ECDE220}" sibTransId="{4AD1AA4D-8F04-4550-A5CE-5FE0DC6ECA82}"/>
    <dgm:cxn modelId="{B618190D-38B6-49AA-ACED-AB5A547DCD98}" srcId="{12F7E0AB-5E2E-4613-B6AB-FACEEA616E7C}" destId="{8308EBE1-3B07-477F-88BD-B940BFC5EA50}" srcOrd="2" destOrd="0" parTransId="{6F8D9A42-DC58-4E64-8061-C9D616D57DBD}" sibTransId="{42CA25BD-98F0-4DE4-B3C6-55D754E39DC9}"/>
    <dgm:cxn modelId="{323EAF16-A92E-4F0E-848A-5571E98797B5}" srcId="{12F7E0AB-5E2E-4613-B6AB-FACEEA616E7C}" destId="{86EC740F-4CA5-41EA-B7A4-6E4738CC67E8}" srcOrd="0" destOrd="0" parTransId="{3388FCFF-C90D-4CEF-B8ED-C9A5B43CC6C1}" sibTransId="{5CC96FD9-0A16-4048-8E04-DAC33C70BDB7}"/>
    <dgm:cxn modelId="{5E63381A-61D1-4690-9EF4-FB4D6443E8D0}" type="presOf" srcId="{12F7E0AB-5E2E-4613-B6AB-FACEEA616E7C}" destId="{37B341D4-D441-4537-9226-9DCE8A093F2D}" srcOrd="0" destOrd="0" presId="urn:microsoft.com/office/officeart/2005/8/layout/default"/>
    <dgm:cxn modelId="{5486B52E-7706-46D4-9D40-2E95CF147068}" type="presOf" srcId="{7CCBD5A6-415A-4E1F-AB9A-7F8CA214BDDE}" destId="{C7D2EB30-81C8-4B93-BF34-92F9567E3896}" srcOrd="0" destOrd="0" presId="urn:microsoft.com/office/officeart/2005/8/layout/default"/>
    <dgm:cxn modelId="{44512A3C-42CA-4120-A68B-D8438C53C47B}" srcId="{12F7E0AB-5E2E-4613-B6AB-FACEEA616E7C}" destId="{A7CD8BBC-2CD9-47CB-BDF1-8DC61B82E5A4}" srcOrd="8" destOrd="0" parTransId="{BE071104-5B0C-49B9-B8F1-383CD98C81D3}" sibTransId="{D99007CB-29F9-4880-A432-BAC019838277}"/>
    <dgm:cxn modelId="{5D821F45-04F2-40D6-9932-8961DE41D16C}" type="presOf" srcId="{5B51DD65-5C4A-4E48-873C-163FF994376F}" destId="{CE2EA591-5684-4E25-899F-CAAEE451E3F3}" srcOrd="0" destOrd="0" presId="urn:microsoft.com/office/officeart/2005/8/layout/default"/>
    <dgm:cxn modelId="{32138667-0544-4E87-B25B-25F93D493BAC}" type="presOf" srcId="{86EC740F-4CA5-41EA-B7A4-6E4738CC67E8}" destId="{CE569B59-BEAA-4E92-A766-417ECBE4DC5F}" srcOrd="0" destOrd="0" presId="urn:microsoft.com/office/officeart/2005/8/layout/default"/>
    <dgm:cxn modelId="{5D016868-AD0D-46E4-88E4-73FAA20E859E}" type="presOf" srcId="{8308EBE1-3B07-477F-88BD-B940BFC5EA50}" destId="{65001AEB-F288-4560-BAD3-DC7F89C9309F}" srcOrd="0" destOrd="0" presId="urn:microsoft.com/office/officeart/2005/8/layout/default"/>
    <dgm:cxn modelId="{F87EF46B-A3AC-42B2-B8F2-01DAD7625840}" srcId="{12F7E0AB-5E2E-4613-B6AB-FACEEA616E7C}" destId="{57E7C570-E7C4-4AB9-AF4F-CA39A643E755}" srcOrd="3" destOrd="0" parTransId="{7F90F22A-690C-4E6F-BD6B-203D38563464}" sibTransId="{97888606-4CF9-4D7A-92CA-3026FC1B8BC5}"/>
    <dgm:cxn modelId="{ABD8E374-DEF1-40B3-94DE-144797345E61}" type="presOf" srcId="{76ED392C-DB90-433C-912B-46D9604826B8}" destId="{9F0BB2A9-706A-4473-8B65-0E4AF350EA02}" srcOrd="0" destOrd="0" presId="urn:microsoft.com/office/officeart/2005/8/layout/default"/>
    <dgm:cxn modelId="{8775C657-0026-42C9-B3CE-4DB0F1EFCF10}" type="presOf" srcId="{57E7C570-E7C4-4AB9-AF4F-CA39A643E755}" destId="{DE7487DB-1DAB-4A53-9847-410A19112C8B}" srcOrd="0" destOrd="0" presId="urn:microsoft.com/office/officeart/2005/8/layout/default"/>
    <dgm:cxn modelId="{CFB56F93-A05C-403D-9D53-4D563E6E2502}" srcId="{12F7E0AB-5E2E-4613-B6AB-FACEEA616E7C}" destId="{7CCBD5A6-415A-4E1F-AB9A-7F8CA214BDDE}" srcOrd="6" destOrd="0" parTransId="{E641C5B8-5AFF-486D-B2DD-B8875742744E}" sibTransId="{B2BA3B64-4654-427A-81E3-2B036C893DF7}"/>
    <dgm:cxn modelId="{B1B88DA3-9845-4591-BA59-CE381B9E243D}" srcId="{12F7E0AB-5E2E-4613-B6AB-FACEEA616E7C}" destId="{5B51DD65-5C4A-4E48-873C-163FF994376F}" srcOrd="5" destOrd="0" parTransId="{AA399AED-F1CF-420C-BB08-7145C10D95FE}" sibTransId="{E80C887D-EDCC-46EE-8B2D-86EB85183B46}"/>
    <dgm:cxn modelId="{B3271CBD-4281-4F5A-A237-95F2DC92617D}" srcId="{12F7E0AB-5E2E-4613-B6AB-FACEEA616E7C}" destId="{FD59F7FC-C000-489E-93D9-852DDB3F0AC7}" srcOrd="4" destOrd="0" parTransId="{C66B97E7-1722-49BE-85B8-D25A4EE10AC6}" sibTransId="{6563CCC1-92E8-4501-827F-1D0A8DAF485C}"/>
    <dgm:cxn modelId="{9B9798BF-8E1E-45A8-BFEE-D4CF7B392D04}" type="presOf" srcId="{A7CD8BBC-2CD9-47CB-BDF1-8DC61B82E5A4}" destId="{DDD0EDA5-6125-4EE4-ABE1-8D23B2AFEA1A}" srcOrd="0" destOrd="0" presId="urn:microsoft.com/office/officeart/2005/8/layout/default"/>
    <dgm:cxn modelId="{A966C2CF-87DE-4710-B373-3A5988EA6B9B}" type="presOf" srcId="{1CDF519A-A263-468B-9142-713EC6A38F01}" destId="{3720C914-3A2D-4EC6-8892-B7F424B69195}" srcOrd="0" destOrd="0" presId="urn:microsoft.com/office/officeart/2005/8/layout/default"/>
    <dgm:cxn modelId="{5C05D8EB-EE3A-4F41-AE7F-28C5382E7635}" srcId="{12F7E0AB-5E2E-4613-B6AB-FACEEA616E7C}" destId="{1CDF519A-A263-468B-9142-713EC6A38F01}" srcOrd="7" destOrd="0" parTransId="{4378463A-A3CD-474B-906B-202E3064B095}" sibTransId="{5EAE12B5-69B1-4FC6-9295-CB54DBCD82E3}"/>
    <dgm:cxn modelId="{9C44DBF1-A182-4BF4-84B6-CD5B177F820C}" type="presOf" srcId="{FD59F7FC-C000-489E-93D9-852DDB3F0AC7}" destId="{BE840EB9-ACE2-4029-9AE7-1DE16F737CC1}" srcOrd="0" destOrd="0" presId="urn:microsoft.com/office/officeart/2005/8/layout/default"/>
    <dgm:cxn modelId="{90E4116F-BC5A-4486-ADEE-BAAA75D5DA85}" type="presParOf" srcId="{37B341D4-D441-4537-9226-9DCE8A093F2D}" destId="{CE569B59-BEAA-4E92-A766-417ECBE4DC5F}" srcOrd="0" destOrd="0" presId="urn:microsoft.com/office/officeart/2005/8/layout/default"/>
    <dgm:cxn modelId="{FE13FCC9-84F2-4D8C-99C5-0B8229881935}" type="presParOf" srcId="{37B341D4-D441-4537-9226-9DCE8A093F2D}" destId="{D2A96AAC-F25D-474E-91EB-AF0B292F6184}" srcOrd="1" destOrd="0" presId="urn:microsoft.com/office/officeart/2005/8/layout/default"/>
    <dgm:cxn modelId="{D7C54FEF-F4CA-443F-922C-083C6B898DAB}" type="presParOf" srcId="{37B341D4-D441-4537-9226-9DCE8A093F2D}" destId="{9F0BB2A9-706A-4473-8B65-0E4AF350EA02}" srcOrd="2" destOrd="0" presId="urn:microsoft.com/office/officeart/2005/8/layout/default"/>
    <dgm:cxn modelId="{5FA8F424-D8EA-44D4-BCFC-CE13FB04EFFA}" type="presParOf" srcId="{37B341D4-D441-4537-9226-9DCE8A093F2D}" destId="{2670DF41-0155-4DC1-A017-588761F721B7}" srcOrd="3" destOrd="0" presId="urn:microsoft.com/office/officeart/2005/8/layout/default"/>
    <dgm:cxn modelId="{6A85B239-BDCE-4EBF-B24C-6BE997D1CF83}" type="presParOf" srcId="{37B341D4-D441-4537-9226-9DCE8A093F2D}" destId="{65001AEB-F288-4560-BAD3-DC7F89C9309F}" srcOrd="4" destOrd="0" presId="urn:microsoft.com/office/officeart/2005/8/layout/default"/>
    <dgm:cxn modelId="{E826BC64-380D-4C1F-820B-C707EEA5F2D2}" type="presParOf" srcId="{37B341D4-D441-4537-9226-9DCE8A093F2D}" destId="{401C6775-B11A-474B-A33E-D7B9E04BB4F4}" srcOrd="5" destOrd="0" presId="urn:microsoft.com/office/officeart/2005/8/layout/default"/>
    <dgm:cxn modelId="{EC9C39D2-E14A-4E0C-A85D-AD32849B6238}" type="presParOf" srcId="{37B341D4-D441-4537-9226-9DCE8A093F2D}" destId="{DE7487DB-1DAB-4A53-9847-410A19112C8B}" srcOrd="6" destOrd="0" presId="urn:microsoft.com/office/officeart/2005/8/layout/default"/>
    <dgm:cxn modelId="{C240DCCD-CB1E-44D0-8EAF-D7BC8D7ADECC}" type="presParOf" srcId="{37B341D4-D441-4537-9226-9DCE8A093F2D}" destId="{97C097B9-1BAD-4250-9680-1F68CE5FAA19}" srcOrd="7" destOrd="0" presId="urn:microsoft.com/office/officeart/2005/8/layout/default"/>
    <dgm:cxn modelId="{49AF440E-F0D4-4497-B0C3-1084ECD95621}" type="presParOf" srcId="{37B341D4-D441-4537-9226-9DCE8A093F2D}" destId="{BE840EB9-ACE2-4029-9AE7-1DE16F737CC1}" srcOrd="8" destOrd="0" presId="urn:microsoft.com/office/officeart/2005/8/layout/default"/>
    <dgm:cxn modelId="{F3FD3545-7B8D-4DC6-812D-273B44E02744}" type="presParOf" srcId="{37B341D4-D441-4537-9226-9DCE8A093F2D}" destId="{8A854092-B8A9-4B60-8286-A533A91F7CEA}" srcOrd="9" destOrd="0" presId="urn:microsoft.com/office/officeart/2005/8/layout/default"/>
    <dgm:cxn modelId="{18F71944-91C9-4C13-BAF2-87CDD53AC84D}" type="presParOf" srcId="{37B341D4-D441-4537-9226-9DCE8A093F2D}" destId="{CE2EA591-5684-4E25-899F-CAAEE451E3F3}" srcOrd="10" destOrd="0" presId="urn:microsoft.com/office/officeart/2005/8/layout/default"/>
    <dgm:cxn modelId="{969F6555-4EE2-4D54-8B55-C551F8596259}" type="presParOf" srcId="{37B341D4-D441-4537-9226-9DCE8A093F2D}" destId="{943465F0-AEDF-46BC-BFFB-1A37CC5F72A2}" srcOrd="11" destOrd="0" presId="urn:microsoft.com/office/officeart/2005/8/layout/default"/>
    <dgm:cxn modelId="{B3F57CE5-BF4C-44C3-9277-E42BB8C8B196}" type="presParOf" srcId="{37B341D4-D441-4537-9226-9DCE8A093F2D}" destId="{C7D2EB30-81C8-4B93-BF34-92F9567E3896}" srcOrd="12" destOrd="0" presId="urn:microsoft.com/office/officeart/2005/8/layout/default"/>
    <dgm:cxn modelId="{ED737369-7C74-4D0E-AB95-4E3F9C03C410}" type="presParOf" srcId="{37B341D4-D441-4537-9226-9DCE8A093F2D}" destId="{A9578EE8-C5A8-439D-A7D6-55F6B8F9E900}" srcOrd="13" destOrd="0" presId="urn:microsoft.com/office/officeart/2005/8/layout/default"/>
    <dgm:cxn modelId="{59718F16-39B7-4076-8F7B-DE28F14B2946}" type="presParOf" srcId="{37B341D4-D441-4537-9226-9DCE8A093F2D}" destId="{3720C914-3A2D-4EC6-8892-B7F424B69195}" srcOrd="14" destOrd="0" presId="urn:microsoft.com/office/officeart/2005/8/layout/default"/>
    <dgm:cxn modelId="{3FFB29BD-7887-460C-84FC-1D314BB16694}" type="presParOf" srcId="{37B341D4-D441-4537-9226-9DCE8A093F2D}" destId="{4DD557F2-6250-4D5D-A3F7-021D401E3893}" srcOrd="15" destOrd="0" presId="urn:microsoft.com/office/officeart/2005/8/layout/default"/>
    <dgm:cxn modelId="{63BB9581-6A03-4A35-97C4-43745D98F5D3}" type="presParOf" srcId="{37B341D4-D441-4537-9226-9DCE8A093F2D}" destId="{DDD0EDA5-6125-4EE4-ABE1-8D23B2AFEA1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69B59-BEAA-4E92-A766-417ECBE4DC5F}">
      <dsp:nvSpPr>
        <dsp:cNvPr id="0" name=""/>
        <dsp:cNvSpPr/>
      </dsp:nvSpPr>
      <dsp:spPr>
        <a:xfrm>
          <a:off x="0" y="236846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Addressing citywide facility needs that impact the end-users, stakeholders, and communities. </a:t>
          </a:r>
        </a:p>
      </dsp:txBody>
      <dsp:txXfrm>
        <a:off x="0" y="236846"/>
        <a:ext cx="1913334" cy="1148000"/>
      </dsp:txXfrm>
    </dsp:sp>
    <dsp:sp modelId="{9F0BB2A9-706A-4473-8B65-0E4AF350EA02}">
      <dsp:nvSpPr>
        <dsp:cNvPr id="0" name=""/>
        <dsp:cNvSpPr/>
      </dsp:nvSpPr>
      <dsp:spPr>
        <a:xfrm>
          <a:off x="2104667" y="236846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Design and Construction projects work in chorus with the Facilities Operations, Environmental Health &amp; Safety, and Finance Administration Bureaus. </a:t>
          </a:r>
        </a:p>
      </dsp:txBody>
      <dsp:txXfrm>
        <a:off x="2104667" y="236846"/>
        <a:ext cx="1913334" cy="1148000"/>
      </dsp:txXfrm>
    </dsp:sp>
    <dsp:sp modelId="{65001AEB-F288-4560-BAD3-DC7F89C9309F}">
      <dsp:nvSpPr>
        <dsp:cNvPr id="0" name=""/>
        <dsp:cNvSpPr/>
      </dsp:nvSpPr>
      <dsp:spPr>
        <a:xfrm>
          <a:off x="4209334" y="236846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Assessing building conditions to determine scope.</a:t>
          </a:r>
        </a:p>
      </dsp:txBody>
      <dsp:txXfrm>
        <a:off x="4209334" y="236846"/>
        <a:ext cx="1913334" cy="1148000"/>
      </dsp:txXfrm>
    </dsp:sp>
    <dsp:sp modelId="{DE7487DB-1DAB-4A53-9847-410A19112C8B}">
      <dsp:nvSpPr>
        <dsp:cNvPr id="0" name=""/>
        <dsp:cNvSpPr/>
      </dsp:nvSpPr>
      <dsp:spPr>
        <a:xfrm>
          <a:off x="0" y="1576180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Establish and implement design parameters for projects.</a:t>
          </a:r>
        </a:p>
      </dsp:txBody>
      <dsp:txXfrm>
        <a:off x="0" y="1576180"/>
        <a:ext cx="1913334" cy="1148000"/>
      </dsp:txXfrm>
    </dsp:sp>
    <dsp:sp modelId="{BE840EB9-ACE2-4029-9AE7-1DE16F737CC1}">
      <dsp:nvSpPr>
        <dsp:cNvPr id="0" name=""/>
        <dsp:cNvSpPr/>
      </dsp:nvSpPr>
      <dsp:spPr>
        <a:xfrm>
          <a:off x="2104667" y="1576180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Analyzing and designing solutions for identified scope.</a:t>
          </a:r>
        </a:p>
      </dsp:txBody>
      <dsp:txXfrm>
        <a:off x="2104667" y="1576180"/>
        <a:ext cx="1913334" cy="1148000"/>
      </dsp:txXfrm>
    </dsp:sp>
    <dsp:sp modelId="{CE2EA591-5684-4E25-899F-CAAEE451E3F3}">
      <dsp:nvSpPr>
        <dsp:cNvPr id="0" name=""/>
        <dsp:cNvSpPr/>
      </dsp:nvSpPr>
      <dsp:spPr>
        <a:xfrm>
          <a:off x="4209334" y="1576180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Working with end user to determine logistics to minimize operational impacts. </a:t>
          </a:r>
        </a:p>
      </dsp:txBody>
      <dsp:txXfrm>
        <a:off x="4209334" y="1576180"/>
        <a:ext cx="1913334" cy="1148000"/>
      </dsp:txXfrm>
    </dsp:sp>
    <dsp:sp modelId="{C7D2EB30-81C8-4B93-BF34-92F9567E3896}">
      <dsp:nvSpPr>
        <dsp:cNvPr id="0" name=""/>
        <dsp:cNvSpPr/>
      </dsp:nvSpPr>
      <dsp:spPr>
        <a:xfrm>
          <a:off x="0" y="2915514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Implementing  best construction practices</a:t>
          </a:r>
        </a:p>
      </dsp:txBody>
      <dsp:txXfrm>
        <a:off x="0" y="2915514"/>
        <a:ext cx="1913334" cy="1148000"/>
      </dsp:txXfrm>
    </dsp:sp>
    <dsp:sp modelId="{3720C914-3A2D-4EC6-8892-B7F424B69195}">
      <dsp:nvSpPr>
        <dsp:cNvPr id="0" name=""/>
        <dsp:cNvSpPr/>
      </dsp:nvSpPr>
      <dsp:spPr>
        <a:xfrm>
          <a:off x="2104667" y="2915514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Delivering projects in a cost and time effective manner</a:t>
          </a:r>
        </a:p>
      </dsp:txBody>
      <dsp:txXfrm>
        <a:off x="2104667" y="2915514"/>
        <a:ext cx="1913334" cy="1148000"/>
      </dsp:txXfrm>
    </dsp:sp>
    <dsp:sp modelId="{DDD0EDA5-6125-4EE4-ABE1-8D23B2AFEA1A}">
      <dsp:nvSpPr>
        <dsp:cNvPr id="0" name=""/>
        <dsp:cNvSpPr/>
      </dsp:nvSpPr>
      <dsp:spPr>
        <a:xfrm>
          <a:off x="4209334" y="2915514"/>
          <a:ext cx="1913334" cy="114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Work closely with alderman, communities, and partner agencies to ensure equitable and inclusive strategies.</a:t>
          </a:r>
        </a:p>
      </dsp:txBody>
      <dsp:txXfrm>
        <a:off x="4209334" y="2915514"/>
        <a:ext cx="1913334" cy="114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3A3B5DA6-8AB3-4806-A590-E8CCFE96F62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649EC238-501A-47AF-AB2C-CD8879C066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6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6A0CA-D566-4137-A41A-B60C6682EF1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9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C238-501A-47AF-AB2C-CD8879C066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8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C238-501A-47AF-AB2C-CD8879C066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3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C238-501A-47AF-AB2C-CD8879C066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0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C238-501A-47AF-AB2C-CD8879C066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08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C238-501A-47AF-AB2C-CD8879C066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3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C238-501A-47AF-AB2C-CD8879C066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9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2847677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5400" b="1" u="none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058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399" y="6272784"/>
            <a:ext cx="1587731" cy="365125"/>
          </a:xfrm>
        </p:spPr>
        <p:txBody>
          <a:bodyPr/>
          <a:lstStyle>
            <a:lvl1pPr>
              <a:defRPr sz="1600"/>
            </a:lvl1pPr>
          </a:lstStyle>
          <a:p>
            <a:fld id="{12078E32-9A8F-42AF-B046-430CA36478C1}" type="datetimeFigureOut">
              <a:rPr lang="en-US" b="1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red star and black text&#10;&#10;Description automatically generated">
            <a:extLst>
              <a:ext uri="{FF2B5EF4-FFF2-40B4-BE49-F238E27FC236}">
                <a16:creationId xmlns:a16="http://schemas.microsoft.com/office/drawing/2014/main" id="{2AF95F81-A8A2-7FF7-FA65-49F2D719F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321028"/>
            <a:ext cx="3190875" cy="957263"/>
          </a:xfrm>
          <a:prstGeom prst="rect">
            <a:avLst/>
          </a:prstGeom>
        </p:spPr>
      </p:pic>
      <p:pic>
        <p:nvPicPr>
          <p:cNvPr id="8" name="Picture 7" descr="A red star and black number&#10;&#10;Description automatically generated">
            <a:extLst>
              <a:ext uri="{FF2B5EF4-FFF2-40B4-BE49-F238E27FC236}">
                <a16:creationId xmlns:a16="http://schemas.microsoft.com/office/drawing/2014/main" id="{8DF06C90-A3C4-7120-E185-E47BB317E7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6101454"/>
            <a:ext cx="2040490" cy="70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E4469-4F63-41CD-98C0-1D325036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6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8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331720"/>
            <a:ext cx="4754880" cy="3703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331720"/>
            <a:ext cx="4754880" cy="3703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5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5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2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lue-Squar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100" y="6299200"/>
            <a:ext cx="342900" cy="342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0" y="6272784"/>
            <a:ext cx="1179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2078E32-9A8F-42AF-B046-430CA36478C1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5454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3FCCF984-64AA-42B4-8D2F-66BCDE3A50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Star-and-Blue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5" y="977900"/>
            <a:ext cx="1275570" cy="635000"/>
          </a:xfrm>
          <a:prstGeom prst="rect">
            <a:avLst/>
          </a:prstGeom>
        </p:spPr>
      </p:pic>
      <p:pic>
        <p:nvPicPr>
          <p:cNvPr id="10" name="Picture 9" descr="A red star and black number&#10;&#10;Description automatically generated">
            <a:extLst>
              <a:ext uri="{FF2B5EF4-FFF2-40B4-BE49-F238E27FC236}">
                <a16:creationId xmlns:a16="http://schemas.microsoft.com/office/drawing/2014/main" id="{54EE0E76-47B7-E372-6321-96BF2F7B9B0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6150216"/>
            <a:ext cx="2040490" cy="70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rgbClr val="E4002B"/>
        </a:buClr>
        <a:buSzPct val="90000"/>
        <a:buFont typeface="Arial"/>
        <a:buChar char="•"/>
        <a:defRPr sz="2000" kern="1200">
          <a:solidFill>
            <a:srgbClr val="005899"/>
          </a:solidFill>
          <a:latin typeface="Century Gothic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800" kern="1200">
          <a:solidFill>
            <a:srgbClr val="005899"/>
          </a:solidFill>
          <a:latin typeface="Century Gothic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Julie.Bedore@cityofchicago.org" TargetMode="External"/><Relationship Id="rId3" Type="http://schemas.openxmlformats.org/officeDocument/2006/relationships/image" Target="../media/image13.png"/><Relationship Id="rId7" Type="http://schemas.openxmlformats.org/officeDocument/2006/relationships/hyperlink" Target="mailto:Kevin.Campbell@cityofchicago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xwell.Riordan@cityofchicago.org" TargetMode="External"/><Relationship Id="rId5" Type="http://schemas.openxmlformats.org/officeDocument/2006/relationships/hyperlink" Target="mailto:Jaime.Viramontes@cityofchicago.org" TargetMode="External"/><Relationship Id="rId4" Type="http://schemas.openxmlformats.org/officeDocument/2006/relationships/hyperlink" Target="mailto:Carmen.Rocha@cityofchicago.org" TargetMode="External"/><Relationship Id="rId9" Type="http://schemas.openxmlformats.org/officeDocument/2006/relationships/hyperlink" Target="mailto:ram.ramasamy@cityofchicago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nstruction site with a tall building&#10;&#10;Description automatically generated">
            <a:extLst>
              <a:ext uri="{FF2B5EF4-FFF2-40B4-BE49-F238E27FC236}">
                <a16:creationId xmlns:a16="http://schemas.microsoft.com/office/drawing/2014/main" id="{51315ED5-0351-69A9-8956-51FA060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2866" r="790" b="286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9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/>
          <a:lstStyle/>
          <a:p>
            <a:r>
              <a:rPr lang="en-US" sz="40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Design &amp; Construction in 2024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932EBE-E4E2-4E25-A770-765F4876501C}"/>
              </a:ext>
            </a:extLst>
          </p:cNvPr>
          <p:cNvSpPr txBox="1">
            <a:spLocks/>
          </p:cNvSpPr>
          <p:nvPr/>
        </p:nvSpPr>
        <p:spPr>
          <a:xfrm>
            <a:off x="1051052" y="2072549"/>
            <a:ext cx="10900156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50000"/>
              </a:lnSpc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Pre-Qualified Professional Services  -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that require design services</a:t>
            </a:r>
          </a:p>
          <a:p>
            <a:pPr marL="0">
              <a:lnSpc>
                <a:spcPct val="150000"/>
              </a:lnSpc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Order Contract (JOC) Program  - 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that require immediate and emergency response work</a:t>
            </a:r>
          </a:p>
          <a:p>
            <a:pPr marL="0">
              <a:lnSpc>
                <a:spcPct val="150000"/>
              </a:lnSpc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 Vendor Contracts  - 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that require specialty services </a:t>
            </a:r>
          </a:p>
          <a:p>
            <a:pPr marL="0">
              <a:lnSpc>
                <a:spcPct val="150000"/>
              </a:lnSpc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Solicitations  - 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Requests for Qualifications, Requests for Proposals</a:t>
            </a:r>
          </a:p>
          <a:p>
            <a:pPr marL="0">
              <a:lnSpc>
                <a:spcPct val="150000"/>
              </a:lnSpc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Building Commission –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full-service development of municipal projects </a:t>
            </a:r>
          </a:p>
        </p:txBody>
      </p:sp>
    </p:spTree>
    <p:extLst>
      <p:ext uri="{BB962C8B-B14F-4D97-AF65-F5344CB8AC3E}">
        <p14:creationId xmlns:p14="http://schemas.microsoft.com/office/powerpoint/2010/main" val="287331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92532-51A8-493D-9566-90FC063F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7E8DFA-BF5C-D54A-3F95-D4C97FD7F875}"/>
              </a:ext>
            </a:extLst>
          </p:cNvPr>
          <p:cNvSpPr txBox="1">
            <a:spLocks/>
          </p:cNvSpPr>
          <p:nvPr/>
        </p:nvSpPr>
        <p:spPr>
          <a:xfrm>
            <a:off x="1063752" y="103632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Design &amp; Construction in 2024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ADF156-4CEC-82A7-0070-DB5B4DC0E7B7}"/>
              </a:ext>
            </a:extLst>
          </p:cNvPr>
          <p:cNvSpPr txBox="1">
            <a:spLocks/>
          </p:cNvSpPr>
          <p:nvPr/>
        </p:nvSpPr>
        <p:spPr>
          <a:xfrm>
            <a:off x="865276" y="2109049"/>
            <a:ext cx="4546200" cy="32382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Areas of Focus for 2024-2025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</a:rPr>
              <a:t>ADA Title II Accessibility Assessments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</a:rPr>
              <a:t>Police Station Hardening and Facility Maintenance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</a:rPr>
              <a:t>Mechanical,  Electrical and Plumbing Efficiency Installations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</a:rPr>
              <a:t>Space Planning Optimization &amp; Consolidation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75372-6375-F34F-818E-D5BD91E3B8D4}"/>
              </a:ext>
            </a:extLst>
          </p:cNvPr>
          <p:cNvGrpSpPr/>
          <p:nvPr/>
        </p:nvGrpSpPr>
        <p:grpSpPr>
          <a:xfrm>
            <a:off x="5512256" y="2317172"/>
            <a:ext cx="1168379" cy="2822038"/>
            <a:chOff x="5365150" y="3639055"/>
            <a:chExt cx="1168379" cy="2297165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4BB3F316-2D4C-10C2-1E47-612AC2AB2D29}"/>
                </a:ext>
              </a:extLst>
            </p:cNvPr>
            <p:cNvSpPr/>
            <p:nvPr/>
          </p:nvSpPr>
          <p:spPr>
            <a:xfrm>
              <a:off x="5707547" y="4525745"/>
              <a:ext cx="825982" cy="523783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  <p:sp>
          <p:nvSpPr>
            <p:cNvPr id="10" name="Right Bracket 9">
              <a:extLst>
                <a:ext uri="{FF2B5EF4-FFF2-40B4-BE49-F238E27FC236}">
                  <a16:creationId xmlns:a16="http://schemas.microsoft.com/office/drawing/2014/main" id="{AE052FAE-6B17-1479-61D7-E11D7612E4C8}"/>
                </a:ext>
              </a:extLst>
            </p:cNvPr>
            <p:cNvSpPr/>
            <p:nvPr/>
          </p:nvSpPr>
          <p:spPr>
            <a:xfrm>
              <a:off x="5365150" y="3639055"/>
              <a:ext cx="291617" cy="2297165"/>
            </a:xfrm>
            <a:prstGeom prst="rightBracket">
              <a:avLst/>
            </a:prstGeom>
            <a:noFill/>
            <a:ln w="92075" cap="sq">
              <a:solidFill>
                <a:schemeClr val="tx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263CD3-AF6B-883A-8CED-D12646F7405C}"/>
              </a:ext>
            </a:extLst>
          </p:cNvPr>
          <p:cNvGrpSpPr/>
          <p:nvPr/>
        </p:nvGrpSpPr>
        <p:grpSpPr>
          <a:xfrm>
            <a:off x="6679745" y="2089474"/>
            <a:ext cx="4521655" cy="3238284"/>
            <a:chOff x="6679745" y="2699074"/>
            <a:chExt cx="4521655" cy="32382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C33F28-F470-FA0A-DE8C-D825D234879B}"/>
                </a:ext>
              </a:extLst>
            </p:cNvPr>
            <p:cNvSpPr/>
            <p:nvPr/>
          </p:nvSpPr>
          <p:spPr>
            <a:xfrm>
              <a:off x="10210800" y="4216116"/>
              <a:ext cx="990600" cy="1079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9887F952-4799-7291-D554-741E53B01F69}"/>
                </a:ext>
              </a:extLst>
            </p:cNvPr>
            <p:cNvSpPr txBox="1">
              <a:spLocks/>
            </p:cNvSpPr>
            <p:nvPr/>
          </p:nvSpPr>
          <p:spPr>
            <a:xfrm>
              <a:off x="6679745" y="2699074"/>
              <a:ext cx="4058264" cy="323828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E4002B"/>
                </a:buClr>
                <a:buSzPct val="90000"/>
                <a:buFont typeface="Arial"/>
                <a:buChar char="•"/>
                <a:defRPr sz="2000" kern="1200">
                  <a:solidFill>
                    <a:srgbClr val="005899"/>
                  </a:solidFill>
                  <a:latin typeface="Century Gothic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defRPr sz="1800" kern="1200">
                  <a:solidFill>
                    <a:srgbClr val="005899"/>
                  </a:solidFill>
                  <a:latin typeface="Century Gothic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defRPr sz="1600" kern="1200">
                  <a:solidFill>
                    <a:srgbClr val="005899"/>
                  </a:solidFill>
                  <a:latin typeface="Century Gothic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defRPr sz="1600" kern="1200">
                  <a:solidFill>
                    <a:srgbClr val="005899"/>
                  </a:solidFill>
                  <a:latin typeface="Century Gothic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defRPr sz="1600" kern="1200">
                  <a:solidFill>
                    <a:srgbClr val="005899"/>
                  </a:solidFill>
                  <a:latin typeface="Century Gothic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2"/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2"/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2"/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2"/>
                </a:buClr>
                <a:buSzPct val="85000"/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4002B"/>
                </a:buClr>
                <a:buSzPct val="900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Receiving Municipal Facilities</a:t>
              </a:r>
            </a:p>
            <a:p>
              <a:pPr marL="457200" marR="0" lvl="1" indent="-182880" algn="l" defTabSz="914400" rtl="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City Buildings</a:t>
              </a:r>
            </a:p>
            <a:p>
              <a:pPr marL="457200" marR="0" lvl="1" indent="-182880" algn="l" defTabSz="914400" rtl="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Fire Facilities</a:t>
              </a:r>
            </a:p>
            <a:p>
              <a:pPr marL="457200" marR="0" lvl="1" indent="-182880" algn="l" defTabSz="914400" rtl="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Health &amp; Human Service Centers</a:t>
              </a:r>
            </a:p>
            <a:p>
              <a:pPr marL="457200" marR="0" lvl="1" indent="-182880" algn="l" defTabSz="914400" rtl="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Library Facilities</a:t>
              </a:r>
            </a:p>
            <a:p>
              <a:pPr marL="457200" marR="0" lvl="1" indent="-182880" algn="l" defTabSz="914400" rtl="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Police Facilities</a:t>
              </a:r>
            </a:p>
            <a:p>
              <a:pPr marL="457200" marR="0" lvl="1" indent="-182880" algn="l" defTabSz="914400" rtl="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200"/>
                </a:spcAft>
                <a:buClr>
                  <a:srgbClr val="E4002B"/>
                </a:buClr>
                <a:buSzPct val="90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Senior Center Facilities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04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92532-51A8-493D-9566-90FC063F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7E8DFA-BF5C-D54A-3F95-D4C97FD7F875}"/>
              </a:ext>
            </a:extLst>
          </p:cNvPr>
          <p:cNvSpPr txBox="1">
            <a:spLocks/>
          </p:cNvSpPr>
          <p:nvPr/>
        </p:nvSpPr>
        <p:spPr>
          <a:xfrm>
            <a:off x="1063752" y="103632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Futura Std Medium"/>
              </a:rPr>
              <a:t>Fleet &amp; Facility Management (2FM)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1FBA04A-F786-80C9-FDBD-3D62E49462FD}"/>
              </a:ext>
            </a:extLst>
          </p:cNvPr>
          <p:cNvSpPr txBox="1">
            <a:spLocks/>
          </p:cNvSpPr>
          <p:nvPr/>
        </p:nvSpPr>
        <p:spPr>
          <a:xfrm>
            <a:off x="9189577" y="5815470"/>
            <a:ext cx="2009316" cy="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Accessibility Upgrades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D67A7D-7A7B-EC63-E4C7-796EE605E52E}"/>
              </a:ext>
            </a:extLst>
          </p:cNvPr>
          <p:cNvSpPr txBox="1">
            <a:spLocks/>
          </p:cNvSpPr>
          <p:nvPr/>
        </p:nvSpPr>
        <p:spPr>
          <a:xfrm>
            <a:off x="6765806" y="5830482"/>
            <a:ext cx="1964231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Chicago Riverwalk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C88F016-36D7-3EFA-EACB-5D02E40B5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/>
          <a:stretch/>
        </p:blipFill>
        <p:spPr bwMode="auto">
          <a:xfrm>
            <a:off x="6842261" y="3193576"/>
            <a:ext cx="2157572" cy="27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car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84C5C8C8-29BE-7AEB-B80C-EBB7D437F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r="1042" b="32832"/>
          <a:stretch/>
        </p:blipFill>
        <p:spPr>
          <a:xfrm>
            <a:off x="9280148" y="4217252"/>
            <a:ext cx="2403402" cy="167998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21A682-C744-B4E1-A698-4BD3E338ABAF}"/>
              </a:ext>
            </a:extLst>
          </p:cNvPr>
          <p:cNvSpPr txBox="1">
            <a:spLocks/>
          </p:cNvSpPr>
          <p:nvPr/>
        </p:nvSpPr>
        <p:spPr>
          <a:xfrm>
            <a:off x="3533822" y="5811607"/>
            <a:ext cx="2009316" cy="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Historic Restoration</a:t>
            </a:r>
          </a:p>
        </p:txBody>
      </p:sp>
      <p:pic>
        <p:nvPicPr>
          <p:cNvPr id="16" name="Picture 15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8311E71D-98C2-F6FC-4820-1E9855FC4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148" y="1793110"/>
            <a:ext cx="2403402" cy="1604594"/>
          </a:xfrm>
          <a:prstGeom prst="rect">
            <a:avLst/>
          </a:prstGeom>
        </p:spPr>
      </p:pic>
      <p:pic>
        <p:nvPicPr>
          <p:cNvPr id="17" name="Picture 16" descr="A picture containing outdoor, sky, aircraft, city&#10;&#10;Description automatically generated">
            <a:extLst>
              <a:ext uri="{FF2B5EF4-FFF2-40B4-BE49-F238E27FC236}">
                <a16:creationId xmlns:a16="http://schemas.microsoft.com/office/drawing/2014/main" id="{958F3691-5F88-A947-7CA5-F52760044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00" y="4024587"/>
            <a:ext cx="2814652" cy="1872907"/>
          </a:xfrm>
          <a:prstGeom prst="rect">
            <a:avLst/>
          </a:prstGeom>
        </p:spPr>
      </p:pic>
      <p:pic>
        <p:nvPicPr>
          <p:cNvPr id="18" name="Picture 17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217A6150-7250-296F-4427-7B615D28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00" y="1793111"/>
            <a:ext cx="2814652" cy="187290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FBA11F3-0713-B6C2-7790-ED16FD4CA528}"/>
              </a:ext>
            </a:extLst>
          </p:cNvPr>
          <p:cNvSpPr txBox="1">
            <a:spLocks/>
          </p:cNvSpPr>
          <p:nvPr/>
        </p:nvSpPr>
        <p:spPr>
          <a:xfrm>
            <a:off x="364498" y="3638822"/>
            <a:ext cx="2890954" cy="375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Chicago Public Libraries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AAF8630-37FA-079F-35E5-13BBB2BE098C}"/>
              </a:ext>
            </a:extLst>
          </p:cNvPr>
          <p:cNvSpPr txBox="1">
            <a:spLocks/>
          </p:cNvSpPr>
          <p:nvPr/>
        </p:nvSpPr>
        <p:spPr>
          <a:xfrm>
            <a:off x="9239195" y="3322712"/>
            <a:ext cx="1957916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Chicago City Hall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6F35FF-AC1A-05CB-B14D-6013EC6291F6}"/>
              </a:ext>
            </a:extLst>
          </p:cNvPr>
          <p:cNvSpPr txBox="1">
            <a:spLocks/>
          </p:cNvSpPr>
          <p:nvPr/>
        </p:nvSpPr>
        <p:spPr>
          <a:xfrm>
            <a:off x="346514" y="5803633"/>
            <a:ext cx="2009316" cy="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Millennium Park</a:t>
            </a:r>
          </a:p>
        </p:txBody>
      </p:sp>
      <p:pic>
        <p:nvPicPr>
          <p:cNvPr id="22" name="Picture 21" descr="A stained glass dome with a staircase&#10;&#10;Description automatically generated with medium confidence">
            <a:extLst>
              <a:ext uri="{FF2B5EF4-FFF2-40B4-BE49-F238E27FC236}">
                <a16:creationId xmlns:a16="http://schemas.microsoft.com/office/drawing/2014/main" id="{65087D77-6AE8-FC96-F3BA-097232FB1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284" y="1793111"/>
            <a:ext cx="3068368" cy="4104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C4329B-A2FE-7956-B87B-944443579F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544" t="30936" r="-1" b="17212"/>
          <a:stretch/>
        </p:blipFill>
        <p:spPr>
          <a:xfrm>
            <a:off x="6765805" y="1793110"/>
            <a:ext cx="2234027" cy="1007967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3860A18-6BF6-0351-A64D-EF89D21E6071}"/>
              </a:ext>
            </a:extLst>
          </p:cNvPr>
          <p:cNvSpPr txBox="1">
            <a:spLocks/>
          </p:cNvSpPr>
          <p:nvPr/>
        </p:nvSpPr>
        <p:spPr>
          <a:xfrm>
            <a:off x="6772121" y="2669979"/>
            <a:ext cx="1957916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CPD Cycle Center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777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4000" dirty="0">
                <a:cs typeface="Futura Std Medium"/>
              </a:rPr>
              <a:t>Fleet &amp; Facility Management (2FM)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8139E-E585-A970-05CC-9DF9D67AB5DF}"/>
              </a:ext>
            </a:extLst>
          </p:cNvPr>
          <p:cNvSpPr txBox="1">
            <a:spLocks/>
          </p:cNvSpPr>
          <p:nvPr/>
        </p:nvSpPr>
        <p:spPr>
          <a:xfrm>
            <a:off x="2586809" y="3647030"/>
            <a:ext cx="1977293" cy="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Fire Engine Company 115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D3D134-85EB-6B35-7A30-D55C732B6701}"/>
              </a:ext>
            </a:extLst>
          </p:cNvPr>
          <p:cNvSpPr txBox="1">
            <a:spLocks/>
          </p:cNvSpPr>
          <p:nvPr/>
        </p:nvSpPr>
        <p:spPr>
          <a:xfrm>
            <a:off x="7109946" y="5992068"/>
            <a:ext cx="1996971" cy="3654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Grand Avenue Salt Dome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21ED3B-C33E-221E-15FB-0196655E8DEB}"/>
              </a:ext>
            </a:extLst>
          </p:cNvPr>
          <p:cNvSpPr txBox="1">
            <a:spLocks/>
          </p:cNvSpPr>
          <p:nvPr/>
        </p:nvSpPr>
        <p:spPr>
          <a:xfrm>
            <a:off x="7078780" y="3627449"/>
            <a:ext cx="2875406" cy="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Joint Public Safety Training Campus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99026A-A790-3962-542A-F014F27AC182}"/>
              </a:ext>
            </a:extLst>
          </p:cNvPr>
          <p:cNvSpPr txBox="1">
            <a:spLocks/>
          </p:cNvSpPr>
          <p:nvPr/>
        </p:nvSpPr>
        <p:spPr>
          <a:xfrm>
            <a:off x="2539162" y="6004358"/>
            <a:ext cx="2973686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Englewood Fleet Maintenance Facility</a:t>
            </a:r>
          </a:p>
        </p:txBody>
      </p:sp>
      <p:pic>
        <p:nvPicPr>
          <p:cNvPr id="8" name="Picture 4" descr="Engine Company 115 - PBC Chicago">
            <a:extLst>
              <a:ext uri="{FF2B5EF4-FFF2-40B4-BE49-F238E27FC236}">
                <a16:creationId xmlns:a16="http://schemas.microsoft.com/office/drawing/2014/main" id="{5BD403C7-4D86-9520-B39C-CA2F5B40C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9"/>
          <a:stretch/>
        </p:blipFill>
        <p:spPr bwMode="auto">
          <a:xfrm>
            <a:off x="2633922" y="1734443"/>
            <a:ext cx="3825493" cy="201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F99656E0-4AC0-9BF7-4734-D8B672298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45"/>
          <a:stretch/>
        </p:blipFill>
        <p:spPr>
          <a:xfrm>
            <a:off x="7136423" y="1734443"/>
            <a:ext cx="3825494" cy="1999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4532E-AA94-8B41-E177-6C6043C812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84"/>
          <a:stretch/>
        </p:blipFill>
        <p:spPr>
          <a:xfrm>
            <a:off x="2638080" y="4025501"/>
            <a:ext cx="3723769" cy="2072647"/>
          </a:xfrm>
          <a:prstGeom prst="rect">
            <a:avLst/>
          </a:prstGeom>
        </p:spPr>
      </p:pic>
      <p:pic>
        <p:nvPicPr>
          <p:cNvPr id="11" name="Picture 10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756DED72-1368-1540-73B8-ED5F624312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65" b="16652"/>
          <a:stretch/>
        </p:blipFill>
        <p:spPr>
          <a:xfrm>
            <a:off x="7136423" y="4025501"/>
            <a:ext cx="3825493" cy="2063036"/>
          </a:xfrm>
          <a:prstGeom prst="rect">
            <a:avLst/>
          </a:prstGeom>
        </p:spPr>
      </p:pic>
      <p:pic>
        <p:nvPicPr>
          <p:cNvPr id="12" name="Content Placeholder 4" descr="A building with flag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90B0870F-A7DC-98FB-0402-1A77E2913B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r="2" b="2"/>
          <a:stretch/>
        </p:blipFill>
        <p:spPr>
          <a:xfrm>
            <a:off x="2633923" y="4025501"/>
            <a:ext cx="3825495" cy="20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F5F7DA-1FF4-18E4-970C-FE9867BB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05" y="1950950"/>
            <a:ext cx="4362360" cy="2403635"/>
          </a:xfrm>
          <a:prstGeom prst="rect">
            <a:avLst/>
          </a:prstGeom>
        </p:spPr>
      </p:pic>
      <p:pic>
        <p:nvPicPr>
          <p:cNvPr id="39" name="Picture 38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874D0D06-DE75-7FA2-1F09-140990C65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1" y="2684358"/>
            <a:ext cx="2263488" cy="31686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EA99F3-7299-25E7-87D3-EBE0D2AE77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3" b="1332"/>
          <a:stretch/>
        </p:blipFill>
        <p:spPr>
          <a:xfrm>
            <a:off x="5860693" y="3642185"/>
            <a:ext cx="3361955" cy="221084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A6018A-7589-9288-EFDE-D84B374A4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725"/>
          <a:stretch/>
        </p:blipFill>
        <p:spPr>
          <a:xfrm>
            <a:off x="3404169" y="2692126"/>
            <a:ext cx="2263489" cy="17217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2F2DF63-D04C-BDD2-8ACD-4057EE7956AF}"/>
              </a:ext>
            </a:extLst>
          </p:cNvPr>
          <p:cNvSpPr txBox="1">
            <a:spLocks/>
          </p:cNvSpPr>
          <p:nvPr/>
        </p:nvSpPr>
        <p:spPr>
          <a:xfrm>
            <a:off x="830529" y="5815441"/>
            <a:ext cx="235266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750" dirty="0">
                <a:solidFill>
                  <a:schemeClr val="tx1"/>
                </a:solidFill>
                <a:latin typeface="+mj-lt"/>
              </a:rPr>
              <a:t>Phase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750" dirty="0">
                <a:solidFill>
                  <a:schemeClr val="tx1"/>
                </a:solidFill>
                <a:latin typeface="+mj-lt"/>
              </a:rPr>
              <a:t>Bauer-Plummer Public Safety Training Center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939BA290-5655-BF02-B3F7-2B3801716F70}"/>
              </a:ext>
            </a:extLst>
          </p:cNvPr>
          <p:cNvSpPr txBox="1">
            <a:spLocks/>
          </p:cNvSpPr>
          <p:nvPr/>
        </p:nvSpPr>
        <p:spPr>
          <a:xfrm>
            <a:off x="3303090" y="4346655"/>
            <a:ext cx="3416808" cy="328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800" dirty="0">
                <a:solidFill>
                  <a:schemeClr val="tx1"/>
                </a:solidFill>
                <a:latin typeface="+mj-lt"/>
              </a:rPr>
              <a:t>Rusu-McCartin Boys &amp; Girls Club of Chicago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1438A54-15AF-084D-D474-92517E2CD896}"/>
              </a:ext>
            </a:extLst>
          </p:cNvPr>
          <p:cNvSpPr txBox="1">
            <a:spLocks/>
          </p:cNvSpPr>
          <p:nvPr/>
        </p:nvSpPr>
        <p:spPr>
          <a:xfrm>
            <a:off x="3303090" y="5853029"/>
            <a:ext cx="235266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750" dirty="0">
                <a:solidFill>
                  <a:schemeClr val="tx1"/>
                </a:solidFill>
                <a:latin typeface="+mj-lt"/>
              </a:rPr>
              <a:t>Phase 1A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750" dirty="0">
                <a:solidFill>
                  <a:schemeClr val="tx1"/>
                </a:solidFill>
                <a:latin typeface="+mj-lt"/>
              </a:rPr>
              <a:t>Restaurant Outlots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DFDE563-AE8A-C44E-5BF3-D5B79C473B84}"/>
              </a:ext>
            </a:extLst>
          </p:cNvPr>
          <p:cNvSpPr txBox="1">
            <a:spLocks/>
          </p:cNvSpPr>
          <p:nvPr/>
        </p:nvSpPr>
        <p:spPr>
          <a:xfrm>
            <a:off x="5776610" y="5902794"/>
            <a:ext cx="235266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750" dirty="0">
                <a:solidFill>
                  <a:schemeClr val="tx1"/>
                </a:solidFill>
                <a:latin typeface="+mj-lt"/>
              </a:rPr>
              <a:t>Phase 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750" dirty="0">
                <a:solidFill>
                  <a:schemeClr val="tx1"/>
                </a:solidFill>
                <a:latin typeface="+mj-lt"/>
              </a:rPr>
              <a:t>Outdoor Scenario Village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1EBBE58-5CB4-6617-FC76-23D209DC05DB}"/>
              </a:ext>
            </a:extLst>
          </p:cNvPr>
          <p:cNvSpPr txBox="1">
            <a:spLocks/>
          </p:cNvSpPr>
          <p:nvPr/>
        </p:nvSpPr>
        <p:spPr>
          <a:xfrm>
            <a:off x="830530" y="1575641"/>
            <a:ext cx="6634796" cy="1194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Located on 32 acres of formerly-industrial land in West Humboldt Park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Phase 1 substantially complete Q2 of 2022 and Phase 1A substantially complete Q4 of 2024.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CPD portion of Phase 2 substantially complete and turned over. CFD areas projects for completion in Q2 2024.</a:t>
            </a:r>
            <a:endParaRPr lang="en-US" sz="105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 includes the 198,000 SF Bauer-Plummer Public Safety Training Center operated by the Office of Public Safety Administration for CFD, CPD and OEMC.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for state of the art hands-on and scenario-based training exercises.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5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1109452" cy="1609344"/>
          </a:xfrm>
        </p:spPr>
        <p:txBody>
          <a:bodyPr/>
          <a:lstStyle/>
          <a:p>
            <a:r>
              <a:rPr lang="en-US" sz="4000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2FM, Joint Public Safety Training Campus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70158-CE21-A028-9BA1-43A96604BC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889"/>
          <a:stretch/>
        </p:blipFill>
        <p:spPr>
          <a:xfrm>
            <a:off x="3388132" y="4743307"/>
            <a:ext cx="2278167" cy="11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D8438-7C7C-5CC1-5EB2-EAEBB68724F4}"/>
              </a:ext>
            </a:extLst>
          </p:cNvPr>
          <p:cNvGrpSpPr/>
          <p:nvPr/>
        </p:nvGrpSpPr>
        <p:grpSpPr>
          <a:xfrm>
            <a:off x="7789000" y="1567581"/>
            <a:ext cx="4035011" cy="2608182"/>
            <a:chOff x="7815127" y="1506618"/>
            <a:chExt cx="4035011" cy="2608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66CF9-AD3F-8836-F069-6337F7F60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5127" y="1506618"/>
              <a:ext cx="4035011" cy="2608182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AC34CA-CCA0-C99D-C17E-3E54FC9A676B}"/>
                </a:ext>
              </a:extLst>
            </p:cNvPr>
            <p:cNvSpPr/>
            <p:nvPr/>
          </p:nvSpPr>
          <p:spPr>
            <a:xfrm>
              <a:off x="9453563" y="3157538"/>
              <a:ext cx="476250" cy="250031"/>
            </a:xfrm>
            <a:custGeom>
              <a:avLst/>
              <a:gdLst>
                <a:gd name="connsiteX0" fmla="*/ 476250 w 476250"/>
                <a:gd name="connsiteY0" fmla="*/ 123825 h 250031"/>
                <a:gd name="connsiteX1" fmla="*/ 476250 w 476250"/>
                <a:gd name="connsiteY1" fmla="*/ 250031 h 250031"/>
                <a:gd name="connsiteX2" fmla="*/ 285750 w 476250"/>
                <a:gd name="connsiteY2" fmla="*/ 250031 h 250031"/>
                <a:gd name="connsiteX3" fmla="*/ 0 w 476250"/>
                <a:gd name="connsiteY3" fmla="*/ 102393 h 250031"/>
                <a:gd name="connsiteX4" fmla="*/ 47625 w 476250"/>
                <a:gd name="connsiteY4" fmla="*/ 0 h 250031"/>
                <a:gd name="connsiteX5" fmla="*/ 92868 w 476250"/>
                <a:gd name="connsiteY5" fmla="*/ 21431 h 250031"/>
                <a:gd name="connsiteX6" fmla="*/ 292893 w 476250"/>
                <a:gd name="connsiteY6" fmla="*/ 21431 h 250031"/>
                <a:gd name="connsiteX7" fmla="*/ 292893 w 476250"/>
                <a:gd name="connsiteY7" fmla="*/ 128587 h 250031"/>
                <a:gd name="connsiteX8" fmla="*/ 476250 w 476250"/>
                <a:gd name="connsiteY8" fmla="*/ 123825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0" h="250031">
                  <a:moveTo>
                    <a:pt x="476250" y="123825"/>
                  </a:moveTo>
                  <a:lnTo>
                    <a:pt x="476250" y="250031"/>
                  </a:lnTo>
                  <a:lnTo>
                    <a:pt x="285750" y="250031"/>
                  </a:lnTo>
                  <a:lnTo>
                    <a:pt x="0" y="102393"/>
                  </a:lnTo>
                  <a:lnTo>
                    <a:pt x="47625" y="0"/>
                  </a:lnTo>
                  <a:lnTo>
                    <a:pt x="92868" y="21431"/>
                  </a:lnTo>
                  <a:lnTo>
                    <a:pt x="292893" y="21431"/>
                  </a:lnTo>
                  <a:lnTo>
                    <a:pt x="292893" y="128587"/>
                  </a:lnTo>
                  <a:lnTo>
                    <a:pt x="476250" y="12382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08501E-FE38-BDF9-3009-23B951D47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40" t="27349"/>
          <a:stretch/>
        </p:blipFill>
        <p:spPr>
          <a:xfrm>
            <a:off x="626086" y="4462463"/>
            <a:ext cx="4169813" cy="1740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/>
          <a:lstStyle/>
          <a:p>
            <a:r>
              <a:rPr lang="en-US" sz="4000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2FM, JPSTC – New EMS Addition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B0223B-B095-B70F-FD3D-7C09FD913F71}"/>
              </a:ext>
            </a:extLst>
          </p:cNvPr>
          <p:cNvSpPr txBox="1">
            <a:spLocks/>
          </p:cNvSpPr>
          <p:nvPr/>
        </p:nvSpPr>
        <p:spPr>
          <a:xfrm>
            <a:off x="4982599" y="1705499"/>
            <a:ext cx="2644047" cy="283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Three-story 52,000 SF building addition to the </a:t>
            </a: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Bauer-Plummer Public Safety Training Center to house classroom and scenario-based training facilities for CFD’s Emergency Medical Services, as well as additional classroom and office space for CPD.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completion projected for Q2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completion projected for Q1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5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AAA91-A019-85B7-0543-D67A61CFF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30"/>
          <a:stretch/>
        </p:blipFill>
        <p:spPr>
          <a:xfrm>
            <a:off x="4997335" y="3842238"/>
            <a:ext cx="4259781" cy="2360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AAE743-2006-FFC5-6580-C2399D5198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569" y="1738313"/>
            <a:ext cx="3973547" cy="26255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2933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/>
          <a:lstStyle/>
          <a:p>
            <a:r>
              <a:rPr lang="en-US" sz="4000" dirty="0">
                <a:cs typeface="Futura Std Medium"/>
              </a:rPr>
              <a:t>Fleet and Facility Management (2FM)</a:t>
            </a:r>
            <a:endParaRPr lang="en-US" sz="40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AE793A-5037-770C-3200-2F5C1719C099}"/>
              </a:ext>
            </a:extLst>
          </p:cNvPr>
          <p:cNvSpPr txBox="1">
            <a:spLocks/>
          </p:cNvSpPr>
          <p:nvPr/>
        </p:nvSpPr>
        <p:spPr>
          <a:xfrm>
            <a:off x="1051053" y="1657384"/>
            <a:ext cx="4667360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&amp; Administration Contact:</a:t>
            </a: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Carmen Rocha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Carmen.Rocha@cityofchicago.org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 Contact: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Jaime Viramontes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Jaime.Viramontes@cityofchicago.org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AEC Contact: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Maxwell Riordan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Maxwell.Riordan@cityofchicago.org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682E8-9CC5-7D4D-7573-50637876DFCC}"/>
              </a:ext>
            </a:extLst>
          </p:cNvPr>
          <p:cNvSpPr txBox="1">
            <a:spLocks/>
          </p:cNvSpPr>
          <p:nvPr/>
        </p:nvSpPr>
        <p:spPr>
          <a:xfrm>
            <a:off x="6442092" y="1665664"/>
            <a:ext cx="4667360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Management Contact: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Campbell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Kevin.Campbell@cityofchicago.org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Operations Contact: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 Bedore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Julie.Bedore@cityofchicago.org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Health &amp; Safety Contact:</a:t>
            </a: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 Ramasamy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ram.ramasamy@cityofchicago.org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63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/>
          <a:lstStyle/>
          <a:p>
            <a:r>
              <a:rPr lang="en-US" sz="4000" dirty="0"/>
              <a:t>THANK YOU!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2" descr="Chicago Skyline Silhouette Images – Browse 4,719 Stock Photos, Vectors, and  Video | Adobe Stock">
            <a:extLst>
              <a:ext uri="{FF2B5EF4-FFF2-40B4-BE49-F238E27FC236}">
                <a16:creationId xmlns:a16="http://schemas.microsoft.com/office/drawing/2014/main" id="{6D8B60FC-BEBE-C01B-9D80-07BF7EC2D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2"/>
          <a:stretch/>
        </p:blipFill>
        <p:spPr bwMode="auto">
          <a:xfrm>
            <a:off x="3535123" y="2235642"/>
            <a:ext cx="5121754" cy="256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5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DAD5BA-4A2C-1726-C353-13846887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8" b="-437"/>
          <a:stretch/>
        </p:blipFill>
        <p:spPr>
          <a:xfrm>
            <a:off x="0" y="-51164"/>
            <a:ext cx="12194274" cy="6949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1EEB1-AA85-3043-E959-92E5ED38DC05}"/>
              </a:ext>
            </a:extLst>
          </p:cNvPr>
          <p:cNvSpPr txBox="1"/>
          <p:nvPr/>
        </p:nvSpPr>
        <p:spPr>
          <a:xfrm>
            <a:off x="1338821" y="668714"/>
            <a:ext cx="95145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DLaM Display"/>
                <a:ea typeface="ADLaM Display"/>
                <a:cs typeface="ADLaM Display"/>
              </a:rPr>
              <a:t>Stay Informed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BCAE2-4D53-C0D6-E8AC-1CB638B0E7EB}"/>
              </a:ext>
            </a:extLst>
          </p:cNvPr>
          <p:cNvSpPr txBox="1"/>
          <p:nvPr/>
        </p:nvSpPr>
        <p:spPr>
          <a:xfrm>
            <a:off x="1336843" y="3733873"/>
            <a:ext cx="9488757" cy="1135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We encourage you to follow us social media to stay informed. You can find us on LinkedIn, Facebook, Twitter, and YouTube.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3591C-1A2C-4B5F-30A9-ADC7903F913A}"/>
              </a:ext>
            </a:extLst>
          </p:cNvPr>
          <p:cNvSpPr txBox="1"/>
          <p:nvPr/>
        </p:nvSpPr>
        <p:spPr>
          <a:xfrm>
            <a:off x="1350211" y="1585298"/>
            <a:ext cx="9488757" cy="16893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The Department of Procurement Services is committed to Communications and Outreach, which is key to keeping citizens informed of bid opportunities, new programs, and innovations. </a:t>
            </a:r>
            <a:endParaRPr lang="en-US" sz="2400">
              <a:latin typeface="ADLaM Display"/>
              <a:ea typeface="ADLaM Display"/>
              <a:cs typeface="ADLaM Display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AE7744-2F85-C97C-54EC-831F02D7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684" y="5390966"/>
            <a:ext cx="657993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DAD5BA-4A2C-1726-C353-13846887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8" b="-437"/>
          <a:stretch/>
        </p:blipFill>
        <p:spPr>
          <a:xfrm>
            <a:off x="0" y="-51164"/>
            <a:ext cx="12194274" cy="6949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3591C-1A2C-4B5F-30A9-ADC7903F913A}"/>
              </a:ext>
            </a:extLst>
          </p:cNvPr>
          <p:cNvSpPr txBox="1"/>
          <p:nvPr/>
        </p:nvSpPr>
        <p:spPr>
          <a:xfrm>
            <a:off x="1570790" y="827506"/>
            <a:ext cx="9047599" cy="2972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We encourage you to visit the DPS table for additional resources and to ask any questions about doing business with the City.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E778A-47EA-B788-0CA2-BC3C89750793}"/>
              </a:ext>
            </a:extLst>
          </p:cNvPr>
          <p:cNvSpPr txBox="1"/>
          <p:nvPr/>
        </p:nvSpPr>
        <p:spPr>
          <a:xfrm>
            <a:off x="1570790" y="4142873"/>
            <a:ext cx="9047599" cy="14830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You can also contact us anytime via email at </a:t>
            </a:r>
            <a:r>
              <a:rPr lang="en-US" sz="3200" dirty="0" err="1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DPS.Feedback@CityOfChicago.Org</a:t>
            </a:r>
            <a:endParaRPr lang="en-US" sz="3200" dirty="0">
              <a:solidFill>
                <a:srgbClr val="FFFFFF"/>
              </a:solidFill>
              <a:latin typeface="ADLaM Display"/>
              <a:ea typeface="ADLaM Display"/>
              <a:cs typeface="ADLaM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2862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0E39-5A1E-431C-A801-9153E01B3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360" y="1508423"/>
            <a:ext cx="9966960" cy="2177752"/>
          </a:xfrm>
        </p:spPr>
        <p:txBody>
          <a:bodyPr/>
          <a:lstStyle/>
          <a:p>
            <a:r>
              <a:rPr lang="en-US" sz="3600" dirty="0">
                <a:cs typeface="Futura Std Medium"/>
              </a:rPr>
              <a:t>City of Chicago</a:t>
            </a:r>
            <a:br>
              <a:rPr lang="en-US" sz="3600" dirty="0">
                <a:cs typeface="Futura Std Medium"/>
              </a:rPr>
            </a:br>
            <a:br>
              <a:rPr lang="en-US" sz="3600" dirty="0">
                <a:cs typeface="Futura Std Medium"/>
              </a:rPr>
            </a:br>
            <a:r>
              <a:rPr lang="en-US" sz="3600" dirty="0">
                <a:cs typeface="Futura Std Medium"/>
              </a:rPr>
              <a:t>Fleet and Facility Management (2FM)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4161E-BB23-2C90-CF40-F6BFDEFC43FE}"/>
              </a:ext>
            </a:extLst>
          </p:cNvPr>
          <p:cNvSpPr txBox="1"/>
          <p:nvPr/>
        </p:nvSpPr>
        <p:spPr>
          <a:xfrm>
            <a:off x="1102360" y="3686175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i="0" dirty="0">
              <a:solidFill>
                <a:srgbClr val="212121"/>
              </a:solidFill>
              <a:effectLst/>
              <a:latin typeface="+mj-lt"/>
            </a:endParaRPr>
          </a:p>
          <a:p>
            <a:r>
              <a:rPr lang="en-US" sz="2000" b="1" i="0" dirty="0">
                <a:solidFill>
                  <a:srgbClr val="212121"/>
                </a:solidFill>
                <a:effectLst/>
                <a:latin typeface="+mj-lt"/>
              </a:rPr>
              <a:t>Julie Hernandez-Tomlin</a:t>
            </a:r>
            <a:br>
              <a:rPr lang="en-US" sz="2000" b="1" i="0" dirty="0">
                <a:solidFill>
                  <a:srgbClr val="212121"/>
                </a:solidFill>
                <a:effectLst/>
                <a:latin typeface="+mj-lt"/>
              </a:rPr>
            </a:br>
            <a:r>
              <a:rPr lang="en-US" sz="2000" b="1" dirty="0">
                <a:latin typeface="+mj-lt"/>
                <a:cs typeface="Futura Std Medium"/>
              </a:rPr>
              <a:t>Commissioner</a:t>
            </a:r>
          </a:p>
          <a:p>
            <a:endParaRPr lang="en-US" sz="2000" dirty="0">
              <a:latin typeface="+mj-lt"/>
            </a:endParaRPr>
          </a:p>
          <a:p>
            <a:r>
              <a:rPr lang="en-US" dirty="0">
                <a:latin typeface="+mj-lt"/>
              </a:rPr>
              <a:t>Glen Cross </a:t>
            </a:r>
          </a:p>
          <a:p>
            <a:r>
              <a:rPr lang="en-US" dirty="0">
                <a:latin typeface="+mj-lt"/>
              </a:rPr>
              <a:t>Managing Deputy</a:t>
            </a:r>
          </a:p>
        </p:txBody>
      </p:sp>
    </p:spTree>
    <p:extLst>
      <p:ext uri="{BB962C8B-B14F-4D97-AF65-F5344CB8AC3E}">
        <p14:creationId xmlns:p14="http://schemas.microsoft.com/office/powerpoint/2010/main" val="973129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/>
          <a:lstStyle/>
          <a:p>
            <a:r>
              <a:rPr lang="en-US" sz="4000" dirty="0">
                <a:cs typeface="Futura Std Medium"/>
              </a:rPr>
              <a:t>Fleet and Facility Management (2FM)</a:t>
            </a:r>
            <a:endParaRPr lang="en-US" b="0" dirty="0">
              <a:solidFill>
                <a:schemeClr val="tx1"/>
              </a:solidFill>
              <a:latin typeface="Futura Std Medium"/>
              <a:cs typeface="Futura Std Medium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3F4F2B-1222-327F-A7FC-E319B6120B34}"/>
              </a:ext>
            </a:extLst>
          </p:cNvPr>
          <p:cNvSpPr txBox="1">
            <a:spLocks/>
          </p:cNvSpPr>
          <p:nvPr/>
        </p:nvSpPr>
        <p:spPr>
          <a:xfrm>
            <a:off x="5192486" y="1961405"/>
            <a:ext cx="5747658" cy="4312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2"/>
              </a:buClr>
              <a:buSzPct val="85000"/>
              <a:buFont typeface="Arial"/>
              <a:buNone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2FM Supports the operations of other City Departments by providing high-quality and cost-effective services. </a:t>
            </a:r>
          </a:p>
          <a:p>
            <a:pPr marL="0" indent="0" algn="just">
              <a:buClr>
                <a:schemeClr val="accent2"/>
              </a:buClr>
              <a:buSzPct val="85000"/>
              <a:buFont typeface="Arial"/>
              <a:buNone/>
            </a:pP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dirty="0">
                <a:solidFill>
                  <a:schemeClr val="tx1"/>
                </a:solidFill>
                <a:latin typeface="+mj-lt"/>
              </a:rPr>
              <a:t>The Mission of the Department of Fleet and Facility Management (2FM) is to support the operations of other City of Chicago departments and agencies by providing high-quality and cost-effective asset management and services. </a:t>
            </a:r>
          </a:p>
          <a:p>
            <a:pPr marL="0" indent="0" algn="just">
              <a:buClr>
                <a:schemeClr val="accent2"/>
              </a:buClr>
              <a:buSzPct val="85000"/>
              <a:buFont typeface="Arial"/>
              <a:buNone/>
            </a:pP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dirty="0">
                <a:solidFill>
                  <a:schemeClr val="tx1"/>
                </a:solidFill>
                <a:latin typeface="+mj-lt"/>
              </a:rPr>
              <a:t>2FM ensures the safe and efficient use of the City of Chicago’s assets through effectively managing the maintenance and repair of vehicles, equipment, and properties occupied by the City. </a:t>
            </a:r>
          </a:p>
          <a:p>
            <a:pPr marL="0" indent="0" algn="just">
              <a:buClr>
                <a:schemeClr val="accent2"/>
              </a:buClr>
              <a:buSzPct val="85000"/>
              <a:buFont typeface="Arial"/>
              <a:buNone/>
            </a:pP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dirty="0">
                <a:solidFill>
                  <a:schemeClr val="tx1"/>
                </a:solidFill>
                <a:latin typeface="+mj-lt"/>
              </a:rPr>
              <a:t>In addition, the department is responsible for space planning, advancing energy efficiency, brownfield development, procuring utilities, coordinating document retention services, providing graphic and mail services.  </a:t>
            </a:r>
          </a:p>
          <a:p>
            <a:pPr marL="0" indent="0" algn="just">
              <a:buClr>
                <a:schemeClr val="accent2"/>
              </a:buClr>
              <a:buSzPct val="85000"/>
              <a:buFont typeface="Arial"/>
              <a:buNone/>
            </a:pP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dirty="0">
                <a:solidFill>
                  <a:schemeClr val="tx1"/>
                </a:solidFill>
                <a:latin typeface="+mj-lt"/>
              </a:rPr>
              <a:t>2FM strives to meet or exceed industry standards, best practices, and the expectations of our user departments.  </a:t>
            </a:r>
          </a:p>
          <a:p>
            <a:pPr marL="0"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4" descr="Chicago Riverwalk Images – Browse 1,252 Stock Photos, Vectors, and Video |  Adobe Stock">
            <a:extLst>
              <a:ext uri="{FF2B5EF4-FFF2-40B4-BE49-F238E27FC236}">
                <a16:creationId xmlns:a16="http://schemas.microsoft.com/office/drawing/2014/main" id="{0AA01FEC-662F-7FB3-E95D-931AA7161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11459"/>
          <a:stretch/>
        </p:blipFill>
        <p:spPr bwMode="auto">
          <a:xfrm>
            <a:off x="500615" y="1961404"/>
            <a:ext cx="4462406" cy="41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56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0239-DE09-7DC2-06FB-C1CC711D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881" y="891540"/>
            <a:ext cx="10058400" cy="12298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cs typeface="Futura Std Medium"/>
              </a:rPr>
              <a:t>Fleet and Facility Management (2FM)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2500-9B2F-F3A2-5D94-079E68FEF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598" y="2121408"/>
            <a:ext cx="4759452" cy="16777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451 City Owned Buildings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Over 22,000,000 Square Feet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81 Libraries, 26 Police Stations, 92 Fire Houses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12 City garages &amp; 12 City fuel sites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Over 13,000 owned and leased vehicles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City Pool Vehicles and Flex Fleet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Manage Millennium Park, Riverwalk, Leases</a:t>
            </a:r>
          </a:p>
          <a:p>
            <a:pPr marL="182563" indent="-182563">
              <a:lnSpc>
                <a:spcPct val="100000"/>
              </a:lnSpc>
            </a:pP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Environmental compliance and policy implications</a:t>
            </a:r>
          </a:p>
          <a:p>
            <a:pPr marL="456883" lvl="1" indent="-182563">
              <a:lnSpc>
                <a:spcPct val="100000"/>
              </a:lnSpc>
            </a:pP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Manage brownfield redevelopment and contaminated site remediation for city-owned parcels and underground storage tanks</a:t>
            </a:r>
            <a:endParaRPr lang="en-US" sz="1500" dirty="0">
              <a:solidFill>
                <a:schemeClr val="tx1"/>
              </a:solidFill>
              <a:latin typeface="+mj-lt"/>
            </a:endParaRPr>
          </a:p>
          <a:p>
            <a:pPr lvl="1">
              <a:lnSpc>
                <a:spcPct val="100000"/>
              </a:lnSpc>
            </a:pPr>
            <a:endParaRPr lang="en-US" sz="1400" b="1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endParaRPr lang="en-US" sz="1400" b="1" dirty="0">
              <a:solidFill>
                <a:schemeClr val="tx1"/>
              </a:solidFill>
            </a:endParaRPr>
          </a:p>
          <a:p>
            <a:pPr marL="274320" lvl="1" indent="0">
              <a:lnSpc>
                <a:spcPct val="100000"/>
              </a:lnSpc>
              <a:buNone/>
            </a:pPr>
            <a:endParaRPr lang="en-US" sz="1400" b="1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endParaRPr lang="en-US" sz="1400" b="1" dirty="0"/>
          </a:p>
          <a:p>
            <a:pPr lvl="1">
              <a:lnSpc>
                <a:spcPct val="100000"/>
              </a:lnSpc>
            </a:pPr>
            <a:endParaRPr lang="en-US" sz="1400" b="1" dirty="0"/>
          </a:p>
          <a:p>
            <a:pPr marL="274320" lvl="1" indent="0">
              <a:lnSpc>
                <a:spcPct val="100000"/>
              </a:lnSpc>
              <a:buNone/>
            </a:pPr>
            <a:endParaRPr lang="en-US" sz="1400" dirty="0"/>
          </a:p>
        </p:txBody>
      </p:sp>
      <p:pic>
        <p:nvPicPr>
          <p:cNvPr id="5" name="Picture 4" descr="A picture containing building, outdoor, sky, city&#10;&#10;Description automatically generated">
            <a:extLst>
              <a:ext uri="{FF2B5EF4-FFF2-40B4-BE49-F238E27FC236}">
                <a16:creationId xmlns:a16="http://schemas.microsoft.com/office/drawing/2014/main" id="{529EFB75-313C-4136-507A-00A772351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r="9372"/>
          <a:stretch/>
        </p:blipFill>
        <p:spPr>
          <a:xfrm>
            <a:off x="6342951" y="2121408"/>
            <a:ext cx="4773168" cy="3980688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A549853-C9AB-655B-8BA4-7BED2A19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2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0058400" cy="1609344"/>
          </a:xfrm>
        </p:spPr>
        <p:txBody>
          <a:bodyPr/>
          <a:lstStyle/>
          <a:p>
            <a:r>
              <a:rPr lang="en-US" sz="4000" dirty="0">
                <a:cs typeface="Futura Std Medium"/>
              </a:rPr>
              <a:t>Fleet and Facility Management (2FM)</a:t>
            </a:r>
            <a:endParaRPr lang="en-US" b="0" dirty="0">
              <a:solidFill>
                <a:schemeClr val="tx1"/>
              </a:solidFill>
              <a:latin typeface="Futura Std Medium"/>
              <a:cs typeface="Futura Std Medium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2B3C6-B562-46A0-9CFC-9425FAAA3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24082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Bureau Function Overview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8E5C845D-9547-09BD-8F5C-C5A334CD8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17433"/>
              </p:ext>
            </p:extLst>
          </p:nvPr>
        </p:nvGraphicFramePr>
        <p:xfrm>
          <a:off x="619125" y="2345929"/>
          <a:ext cx="10972800" cy="34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6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58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Finance &amp; Administration</a:t>
                      </a:r>
                    </a:p>
                  </a:txBody>
                  <a:tcPr marL="91450" marR="91450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Human Resources</a:t>
                      </a:r>
                    </a:p>
                  </a:txBody>
                  <a:tcPr marL="91450" marR="91450" marT="45731" marB="457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Asset Management</a:t>
                      </a:r>
                    </a:p>
                  </a:txBody>
                  <a:tcPr marL="91450" marR="91450" marT="45731" marB="457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Environmental Health &amp; Safety Management</a:t>
                      </a:r>
                    </a:p>
                  </a:txBody>
                  <a:tcPr marL="91450" marR="91450" marT="45731" marB="457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Architecture, Engineering &amp; Construction Management</a:t>
                      </a:r>
                    </a:p>
                  </a:txBody>
                  <a:tcPr marL="91450" marR="91450" marT="45731" marB="457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Facility Operations</a:t>
                      </a:r>
                    </a:p>
                  </a:txBody>
                  <a:tcPr marL="91450" marR="91450" marT="45731" marB="457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Fleet Operations</a:t>
                      </a:r>
                    </a:p>
                  </a:txBody>
                  <a:tcPr marL="91450" marR="91450" marT="45731" marB="457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2010"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Budgeting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Grants Administration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Accounts Payable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Accounts Receivable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Contracts Administration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Information Technology &amp; Process Optimization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Personnel Services &amp; Hiring Oversight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Payroll Administration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Labor Relations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Training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Injured-on-Duty &amp; Return-to-Work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Graphics &amp; Reproduction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Real Estate Leasing Management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Document Retention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Franchise Oversight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Riverwalk/Millennium Park Management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Energy Procurement Management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EH&amp;S Compliance Program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Sustainability Planning/LEED EBOM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Brownfield Management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Environmental Health &amp; Safety Consultations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NEPA Reviews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Capital Planning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Design &amp; Renovation of City Buildings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Project Management &amp; Planning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Space Planning &amp; Relocation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Energy Efficiency &amp; Retrofitting Projects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Building Maintenance &amp; Repair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Building Engineering Oversight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Custodial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Landscaping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Security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Waste/Recycling Services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Snow Removal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Mail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Logistics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Repair &amp; Maintenance of Vehicles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Fuel Distribution for Vehicles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Procurement of all Vehicles &amp; Rental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Vehicle Accidents, Cost Recovery &amp; Outside Shop Repairs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Vehicle Sharing &amp; Flex Fleet Oversight</a:t>
                      </a:r>
                    </a:p>
                    <a:p>
                      <a:pPr marL="60325" indent="-603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Dispatch for Emergency Road Services</a:t>
                      </a:r>
                    </a:p>
                  </a:txBody>
                  <a:tcPr marL="91450" marR="9145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26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lass dome with a stained glass ceiling&#10;&#10;Description automatically generated">
            <a:extLst>
              <a:ext uri="{FF2B5EF4-FFF2-40B4-BE49-F238E27FC236}">
                <a16:creationId xmlns:a16="http://schemas.microsoft.com/office/drawing/2014/main" id="{54826361-012F-B7C4-2CF9-F601E1E3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291" y="1782266"/>
            <a:ext cx="4459445" cy="1883860"/>
          </a:xfrm>
          <a:prstGeom prst="rect">
            <a:avLst/>
          </a:prstGeom>
        </p:spPr>
      </p:pic>
      <p:pic>
        <p:nvPicPr>
          <p:cNvPr id="23" name="Picture 22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9C57C7BC-6880-C932-D8DD-90890D96B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b="10490"/>
          <a:stretch/>
        </p:blipFill>
        <p:spPr>
          <a:xfrm>
            <a:off x="7366291" y="3326294"/>
            <a:ext cx="4459445" cy="2519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48" y="484632"/>
            <a:ext cx="11040950" cy="1609344"/>
          </a:xfrm>
        </p:spPr>
        <p:txBody>
          <a:bodyPr/>
          <a:lstStyle/>
          <a:p>
            <a:r>
              <a:rPr lang="en-US" dirty="0"/>
              <a:t>2FM – Construction Operations</a:t>
            </a:r>
            <a:endParaRPr lang="en-US" sz="4000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F764537D-86C2-4798-0095-5945564C4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564904"/>
              </p:ext>
            </p:extLst>
          </p:nvPr>
        </p:nvGraphicFramePr>
        <p:xfrm>
          <a:off x="1069849" y="1724081"/>
          <a:ext cx="6122669" cy="430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8</a:t>
            </a:fld>
            <a:endParaRPr lang="en-US" dirty="0"/>
          </a:p>
        </p:txBody>
      </p:sp>
      <p:pic>
        <p:nvPicPr>
          <p:cNvPr id="20" name="Picture 19" descr="A ceiling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CA126E32-18DE-2708-A49F-B3B89D377E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"/>
          <a:stretch/>
        </p:blipFill>
        <p:spPr>
          <a:xfrm>
            <a:off x="10009074" y="4844143"/>
            <a:ext cx="1816662" cy="1323352"/>
          </a:xfrm>
          <a:prstGeom prst="rect">
            <a:avLst/>
          </a:prstGeom>
        </p:spPr>
      </p:pic>
      <p:pic>
        <p:nvPicPr>
          <p:cNvPr id="24" name="Picture 2" descr="Widow Clarke House #5 | When I first became aware of this ho… | Flickr">
            <a:extLst>
              <a:ext uri="{FF2B5EF4-FFF2-40B4-BE49-F238E27FC236}">
                <a16:creationId xmlns:a16="http://schemas.microsoft.com/office/drawing/2014/main" id="{C406A52A-CC06-5FDA-4B0A-CFE5F714F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14612" b="-3"/>
          <a:stretch/>
        </p:blipFill>
        <p:spPr bwMode="auto">
          <a:xfrm>
            <a:off x="8534399" y="4844143"/>
            <a:ext cx="1542621" cy="132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close-up of a decorative wall&#10;&#10;Description automatically generated">
            <a:extLst>
              <a:ext uri="{FF2B5EF4-FFF2-40B4-BE49-F238E27FC236}">
                <a16:creationId xmlns:a16="http://schemas.microsoft.com/office/drawing/2014/main" id="{B73DC6DD-03AB-2BF2-01FA-8F5B6960CA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296" r="10795" b="34915"/>
          <a:stretch/>
        </p:blipFill>
        <p:spPr>
          <a:xfrm>
            <a:off x="7366291" y="4844142"/>
            <a:ext cx="1300901" cy="13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9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BE54-0B94-4C60-9969-C4D6BE58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Design &amp; Construction in 2024</a:t>
            </a:r>
          </a:p>
        </p:txBody>
      </p:sp>
      <p:pic>
        <p:nvPicPr>
          <p:cNvPr id="21" name="Picture 20" descr="A building with columns and a person standing in front of it&#10;&#10;Description automatically generated">
            <a:extLst>
              <a:ext uri="{FF2B5EF4-FFF2-40B4-BE49-F238E27FC236}">
                <a16:creationId xmlns:a16="http://schemas.microsoft.com/office/drawing/2014/main" id="{CA83AB1F-0D3A-FAFB-CCB5-BFA649473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-3" b="-3"/>
          <a:stretch/>
        </p:blipFill>
        <p:spPr>
          <a:xfrm>
            <a:off x="1069848" y="2194560"/>
            <a:ext cx="2421869" cy="1916158"/>
          </a:xfrm>
          <a:prstGeom prst="rect">
            <a:avLst/>
          </a:prstGeom>
        </p:spPr>
      </p:pic>
      <p:pic>
        <p:nvPicPr>
          <p:cNvPr id="18" name="Picture 17" descr="A blue bar on a wall&#10;&#10;Description automatically generated with medium confidence">
            <a:extLst>
              <a:ext uri="{FF2B5EF4-FFF2-40B4-BE49-F238E27FC236}">
                <a16:creationId xmlns:a16="http://schemas.microsoft.com/office/drawing/2014/main" id="{FCD3B121-9A11-476E-C062-1A5EE1D96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 b="5"/>
          <a:stretch/>
        </p:blipFill>
        <p:spPr>
          <a:xfrm>
            <a:off x="1073889" y="4227706"/>
            <a:ext cx="2421869" cy="1944494"/>
          </a:xfrm>
          <a:prstGeom prst="rect">
            <a:avLst/>
          </a:prstGeom>
        </p:spPr>
      </p:pic>
      <p:pic>
        <p:nvPicPr>
          <p:cNvPr id="23" name="Picture 22" descr="A building with scaffolding around it&#10;&#10;Description automatically generated">
            <a:extLst>
              <a:ext uri="{FF2B5EF4-FFF2-40B4-BE49-F238E27FC236}">
                <a16:creationId xmlns:a16="http://schemas.microsoft.com/office/drawing/2014/main" id="{74CAB6A5-4B7C-71CE-E855-AFE86C00C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r="-3" b="3217"/>
          <a:stretch/>
        </p:blipFill>
        <p:spPr>
          <a:xfrm rot="5400000">
            <a:off x="2850412" y="2925091"/>
            <a:ext cx="3976118" cy="251505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D2314-677E-FADF-C7E2-8341F40175F4}"/>
              </a:ext>
            </a:extLst>
          </p:cNvPr>
          <p:cNvSpPr txBox="1">
            <a:spLocks/>
          </p:cNvSpPr>
          <p:nvPr/>
        </p:nvSpPr>
        <p:spPr>
          <a:xfrm>
            <a:off x="6379975" y="2121408"/>
            <a:ext cx="4737387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>
                  <a:lumMod val="75000"/>
                </a:schemeClr>
              </a:buClr>
              <a:buSzPct val="85000"/>
              <a:buNone/>
            </a:pPr>
            <a:r>
              <a:rPr lang="en-US" sz="1500" b="1" dirty="0">
                <a:solidFill>
                  <a:schemeClr val="tx1"/>
                </a:solidFill>
                <a:latin typeface="+mj-lt"/>
              </a:rPr>
              <a:t>What does 2FM have planned?</a:t>
            </a:r>
          </a:p>
          <a:p>
            <a:pPr marL="274320" lvl="1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Leverage capital improvements to spur economic development and job creation across Chicago.</a:t>
            </a:r>
          </a:p>
          <a:p>
            <a:pPr marL="274320" lvl="1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Ongoing Delivery of the capital plan for design and construction projects </a:t>
            </a:r>
          </a:p>
          <a:p>
            <a:pPr marL="274320" lvl="1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Respond to emergency and immediate needs that arise </a:t>
            </a:r>
          </a:p>
          <a:p>
            <a:pPr marL="274320" lvl="1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0" lvl="1" indent="0">
              <a:buClr>
                <a:schemeClr val="accent1">
                  <a:lumMod val="75000"/>
                </a:schemeClr>
              </a:buClr>
              <a:buSzPct val="85000"/>
              <a:buNone/>
            </a:pPr>
            <a:r>
              <a:rPr lang="en-US" sz="1500" b="1" dirty="0">
                <a:solidFill>
                  <a:schemeClr val="tx1"/>
                </a:solidFill>
                <a:latin typeface="+mj-lt"/>
              </a:rPr>
              <a:t>How will the design and construction work be executed?</a:t>
            </a:r>
          </a:p>
          <a:p>
            <a:pPr marL="274320" lvl="1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We utilize professional services contracts, Job Order Contracts Contractors, Term vendors, traditional bid solicitations, and working partnering agencies like Public Building Commission.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C0D8C2-7AEC-4CDD-8EEE-31A754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FCCF984-64AA-42B4-8D2F-66BCDE3A50F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413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0845417388B849B3E6994961E9285E" ma:contentTypeVersion="5" ma:contentTypeDescription="Create a new document." ma:contentTypeScope="" ma:versionID="a8df66bca2cfe32d4ab03c995277bafc">
  <xsd:schema xmlns:xsd="http://www.w3.org/2001/XMLSchema" xmlns:xs="http://www.w3.org/2001/XMLSchema" xmlns:p="http://schemas.microsoft.com/office/2006/metadata/properties" xmlns:ns2="87c1c07d-8dbc-4d9d-87b8-61c327b11aea" xmlns:ns3="5a32c518-2462-4e47-baab-54ad4a26bbfe" targetNamespace="http://schemas.microsoft.com/office/2006/metadata/properties" ma:root="true" ma:fieldsID="c058c8fbe91daffb4aa53b1e15cc5b5a" ns2:_="" ns3:_="">
    <xsd:import namespace="87c1c07d-8dbc-4d9d-87b8-61c327b11aea"/>
    <xsd:import namespace="5a32c518-2462-4e47-baab-54ad4a26bbf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1c07d-8dbc-4d9d-87b8-61c327b11a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2c518-2462-4e47-baab-54ad4a26bb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B9A1B8-BE31-4547-B08E-6141F56FDF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3985D6-58DA-4E77-A855-F3E993BD9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c1c07d-8dbc-4d9d-87b8-61c327b11aea"/>
    <ds:schemaRef ds:uri="5a32c518-2462-4e47-baab-54ad4a26bb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A38CF8-6459-4542-BB57-0E3BB3446E62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87c1c07d-8dbc-4d9d-87b8-61c327b11aea"/>
    <ds:schemaRef ds:uri="http://purl.org/dc/elements/1.1/"/>
    <ds:schemaRef ds:uri="http://schemas.openxmlformats.org/package/2006/metadata/core-properties"/>
    <ds:schemaRef ds:uri="http://www.w3.org/XML/1998/namespace"/>
    <ds:schemaRef ds:uri="5a32c518-2462-4e47-baab-54ad4a26bbf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19131</TotalTime>
  <Words>1134</Words>
  <Application>Microsoft Office PowerPoint</Application>
  <PresentationFormat>Widescreen</PresentationFormat>
  <Paragraphs>195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ADLaM Display</vt:lpstr>
      <vt:lpstr>Arial</vt:lpstr>
      <vt:lpstr>Arial Narrow</vt:lpstr>
      <vt:lpstr>Bookman Old Style</vt:lpstr>
      <vt:lpstr>Calibri</vt:lpstr>
      <vt:lpstr>Century Gothic</vt:lpstr>
      <vt:lpstr>Futura Std Medium</vt:lpstr>
      <vt:lpstr>Wingdings</vt:lpstr>
      <vt:lpstr>Wood Type</vt:lpstr>
      <vt:lpstr>PowerPoint Presentation</vt:lpstr>
      <vt:lpstr>PowerPoint Presentation</vt:lpstr>
      <vt:lpstr>PowerPoint Presentation</vt:lpstr>
      <vt:lpstr>City of Chicago  Fleet and Facility Management (2FM)</vt:lpstr>
      <vt:lpstr>Fleet and Facility Management (2FM)</vt:lpstr>
      <vt:lpstr>Fleet and Facility Management (2FM)</vt:lpstr>
      <vt:lpstr>Fleet and Facility Management (2FM)</vt:lpstr>
      <vt:lpstr>2FM – Construction Operations</vt:lpstr>
      <vt:lpstr>Design &amp; Construction in 2024</vt:lpstr>
      <vt:lpstr>Design &amp; Construction in 2024</vt:lpstr>
      <vt:lpstr>PowerPoint Presentation</vt:lpstr>
      <vt:lpstr>PowerPoint Presentation</vt:lpstr>
      <vt:lpstr>Fleet &amp; Facility Management (2FM)</vt:lpstr>
      <vt:lpstr>2FM, Joint Public Safety Training Campus</vt:lpstr>
      <vt:lpstr>2FM, JPSTC – New EMS Addition</vt:lpstr>
      <vt:lpstr>Fleet and Facility Management (2FM)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Schuster</dc:creator>
  <cp:lastModifiedBy>Fabienne Elie</cp:lastModifiedBy>
  <cp:revision>25</cp:revision>
  <cp:lastPrinted>2024-02-21T20:07:00Z</cp:lastPrinted>
  <dcterms:created xsi:type="dcterms:W3CDTF">2019-10-28T16:54:32Z</dcterms:created>
  <dcterms:modified xsi:type="dcterms:W3CDTF">2024-03-06T21:49:39Z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0x010100C10845417388B849B3E6994961E9285E</vt:lpwstr>
  </property>
</Properties>
</file>