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780" r:id="rId2"/>
    <p:sldMasterId id="2147483792" r:id="rId3"/>
    <p:sldMasterId id="2147483691" r:id="rId4"/>
    <p:sldMasterId id="2147483703" r:id="rId5"/>
    <p:sldMasterId id="2147483716" r:id="rId6"/>
    <p:sldMasterId id="2147483728" r:id="rId7"/>
    <p:sldMasterId id="2147483740" r:id="rId8"/>
    <p:sldMasterId id="2147483753" r:id="rId9"/>
  </p:sldMasterIdLst>
  <p:notesMasterIdLst>
    <p:notesMasterId r:id="rId59"/>
  </p:notesMasterIdLst>
  <p:handoutMasterIdLst>
    <p:handoutMasterId r:id="rId60"/>
  </p:handoutMasterIdLst>
  <p:sldIdLst>
    <p:sldId id="256" r:id="rId10"/>
    <p:sldId id="459" r:id="rId11"/>
    <p:sldId id="439" r:id="rId12"/>
    <p:sldId id="440" r:id="rId13"/>
    <p:sldId id="488" r:id="rId14"/>
    <p:sldId id="489" r:id="rId15"/>
    <p:sldId id="480" r:id="rId16"/>
    <p:sldId id="481" r:id="rId17"/>
    <p:sldId id="484" r:id="rId18"/>
    <p:sldId id="490" r:id="rId19"/>
    <p:sldId id="491" r:id="rId20"/>
    <p:sldId id="492" r:id="rId21"/>
    <p:sldId id="493" r:id="rId22"/>
    <p:sldId id="494" r:id="rId23"/>
    <p:sldId id="457" r:id="rId24"/>
    <p:sldId id="499" r:id="rId25"/>
    <p:sldId id="496" r:id="rId26"/>
    <p:sldId id="455" r:id="rId27"/>
    <p:sldId id="498" r:id="rId28"/>
    <p:sldId id="445" r:id="rId29"/>
    <p:sldId id="497" r:id="rId30"/>
    <p:sldId id="446" r:id="rId31"/>
    <p:sldId id="448" r:id="rId32"/>
    <p:sldId id="486" r:id="rId33"/>
    <p:sldId id="487" r:id="rId34"/>
    <p:sldId id="495" r:id="rId35"/>
    <p:sldId id="450" r:id="rId36"/>
    <p:sldId id="295" r:id="rId37"/>
    <p:sldId id="461" r:id="rId38"/>
    <p:sldId id="462" r:id="rId39"/>
    <p:sldId id="463" r:id="rId40"/>
    <p:sldId id="464" r:id="rId41"/>
    <p:sldId id="465" r:id="rId42"/>
    <p:sldId id="456" r:id="rId43"/>
    <p:sldId id="466" r:id="rId44"/>
    <p:sldId id="467" r:id="rId45"/>
    <p:sldId id="460" r:id="rId46"/>
    <p:sldId id="470" r:id="rId47"/>
    <p:sldId id="471" r:id="rId48"/>
    <p:sldId id="472" r:id="rId49"/>
    <p:sldId id="473" r:id="rId50"/>
    <p:sldId id="474" r:id="rId51"/>
    <p:sldId id="475" r:id="rId52"/>
    <p:sldId id="476" r:id="rId53"/>
    <p:sldId id="477" r:id="rId54"/>
    <p:sldId id="478" r:id="rId55"/>
    <p:sldId id="479" r:id="rId56"/>
    <p:sldId id="436" r:id="rId57"/>
    <p:sldId id="300" r:id="rId58"/>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31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ney, Jessica" initials="LJ" lastIdx="10" clrIdx="0"/>
  <p:cmAuthor id="2" name="Julia Talbot" initials="JT" lastIdx="2" clrIdx="1">
    <p:extLst>
      <p:ext uri="{19B8F6BF-5375-455C-9EA6-DF929625EA0E}">
        <p15:presenceInfo xmlns:p15="http://schemas.microsoft.com/office/powerpoint/2012/main" userId="S::Julia.Talbot@cityofchicago.org::562544b2-6820-4a32-95b3-0a07df5cba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56" autoAdjust="0"/>
    <p:restoredTop sz="89620" autoAdjust="0"/>
  </p:normalViewPr>
  <p:slideViewPr>
    <p:cSldViewPr snapToGrid="0">
      <p:cViewPr varScale="1">
        <p:scale>
          <a:sx n="99" d="100"/>
          <a:sy n="99" d="100"/>
        </p:scale>
        <p:origin x="2130" y="78"/>
      </p:cViewPr>
      <p:guideLst>
        <p:guide orient="horz" pos="2160"/>
        <p:guide pos="2880"/>
        <p:guide orient="horz" pos="2448"/>
        <p:guide pos="3168"/>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7" d="100"/>
          <a:sy n="97" d="100"/>
        </p:scale>
        <p:origin x="3688"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91DCF312-9799-4578-999D-3BBCE2BF4B10}" type="datetimeFigureOut">
              <a:rPr lang="en-US" smtClean="0"/>
              <a:pPr/>
              <a:t>6/30/2022</a:t>
            </a:fld>
            <a:endParaRPr lang="en-US"/>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35482093-C9EF-4F56-AF9C-99CBC4EF0931}" type="slidenum">
              <a:rPr lang="en-US" smtClean="0"/>
              <a:pPr/>
              <a:t>‹#›</a:t>
            </a:fld>
            <a:endParaRPr lang="en-US"/>
          </a:p>
        </p:txBody>
      </p:sp>
    </p:spTree>
    <p:extLst>
      <p:ext uri="{BB962C8B-B14F-4D97-AF65-F5344CB8AC3E}">
        <p14:creationId xmlns:p14="http://schemas.microsoft.com/office/powerpoint/2010/main" val="335064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idx="1"/>
          </p:nvPr>
        </p:nvSpPr>
        <p:spPr>
          <a:xfrm>
            <a:off x="3884614" y="0"/>
            <a:ext cx="2971800" cy="458788"/>
          </a:xfrm>
          <a:prstGeom prst="rect">
            <a:avLst/>
          </a:prstGeom>
        </p:spPr>
        <p:txBody>
          <a:bodyPr vert="horz" lIns="91438" tIns="45719" rIns="91438" bIns="45719" rtlCol="0"/>
          <a:lstStyle>
            <a:lvl1pPr algn="r">
              <a:defRPr sz="1200"/>
            </a:lvl1pPr>
          </a:lstStyle>
          <a:p>
            <a:fld id="{D427C823-7708-402D-A6DC-C15F7E065C4A}" type="datetimeFigureOut">
              <a:rPr lang="en-US" smtClean="0"/>
              <a:pPr/>
              <a:t>6/30/2022</a:t>
            </a:fld>
            <a:endParaRPr lang="en-US"/>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38" tIns="45719" rIns="91438" bIns="45719" rtlCol="0" anchor="ctr"/>
          <a:lstStyle/>
          <a:p>
            <a:endParaRPr lang="en-US"/>
          </a:p>
        </p:txBody>
      </p:sp>
      <p:sp>
        <p:nvSpPr>
          <p:cNvPr id="5" name="Notes Placeholder 4"/>
          <p:cNvSpPr>
            <a:spLocks noGrp="1"/>
          </p:cNvSpPr>
          <p:nvPr>
            <p:ph type="body" sz="quarter" idx="3"/>
          </p:nvPr>
        </p:nvSpPr>
        <p:spPr>
          <a:xfrm>
            <a:off x="685800" y="4400551"/>
            <a:ext cx="5486400" cy="3600450"/>
          </a:xfrm>
          <a:prstGeom prst="rect">
            <a:avLst/>
          </a:prstGeom>
        </p:spPr>
        <p:txBody>
          <a:bodyPr vert="horz" lIns="91438" tIns="45719" rIns="91438" bIns="4571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4"/>
            <a:ext cx="2971800" cy="458787"/>
          </a:xfrm>
          <a:prstGeom prst="rect">
            <a:avLst/>
          </a:prstGeom>
        </p:spPr>
        <p:txBody>
          <a:bodyPr vert="horz" lIns="91438" tIns="45719" rIns="91438" bIns="45719" rtlCol="0" anchor="b"/>
          <a:lstStyle>
            <a:lvl1pPr algn="l">
              <a:defRPr sz="1200"/>
            </a:lvl1pPr>
          </a:lstStyle>
          <a:p>
            <a:endParaRPr lang="en-US"/>
          </a:p>
        </p:txBody>
      </p:sp>
      <p:sp>
        <p:nvSpPr>
          <p:cNvPr id="7" name="Slide Number Placeholder 6"/>
          <p:cNvSpPr>
            <a:spLocks noGrp="1"/>
          </p:cNvSpPr>
          <p:nvPr>
            <p:ph type="sldNum" sz="quarter" idx="5"/>
          </p:nvPr>
        </p:nvSpPr>
        <p:spPr>
          <a:xfrm>
            <a:off x="3884614" y="8685214"/>
            <a:ext cx="2971800" cy="458787"/>
          </a:xfrm>
          <a:prstGeom prst="rect">
            <a:avLst/>
          </a:prstGeom>
        </p:spPr>
        <p:txBody>
          <a:bodyPr vert="horz" lIns="91438" tIns="45719" rIns="91438" bIns="45719" rtlCol="0" anchor="b"/>
          <a:lstStyle>
            <a:lvl1pPr algn="r">
              <a:defRPr sz="1200"/>
            </a:lvl1pPr>
          </a:lstStyle>
          <a:p>
            <a:fld id="{9E2337D9-B60E-4FEF-8325-431FC8CAD22D}" type="slidenum">
              <a:rPr lang="en-US" smtClean="0"/>
              <a:pPr/>
              <a:t>‹#›</a:t>
            </a:fld>
            <a:endParaRPr lang="en-US"/>
          </a:p>
        </p:txBody>
      </p:sp>
    </p:spTree>
    <p:extLst>
      <p:ext uri="{BB962C8B-B14F-4D97-AF65-F5344CB8AC3E}">
        <p14:creationId xmlns:p14="http://schemas.microsoft.com/office/powerpoint/2010/main" val="2895655243"/>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20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21</a:t>
            </a:fld>
            <a:endParaRPr lang="en-US"/>
          </a:p>
        </p:txBody>
      </p:sp>
    </p:spTree>
    <p:extLst>
      <p:ext uri="{BB962C8B-B14F-4D97-AF65-F5344CB8AC3E}">
        <p14:creationId xmlns:p14="http://schemas.microsoft.com/office/powerpoint/2010/main" val="9921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2337D9-B60E-4FEF-8325-431FC8CAD22D}" type="slidenum">
              <a:rPr lang="en-US" smtClean="0"/>
              <a:pPr/>
              <a:t>22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89BE0C4-4416-45B1-A766-3F774AD41399}"/>
              </a:ext>
            </a:extLst>
          </p:cNvPr>
          <p:cNvSpPr>
            <a:spLocks noGrp="1" noRot="1" noChangeAspect="1" noChangeArrowheads="1" noTextEdit="1"/>
          </p:cNvSpPr>
          <p:nvPr>
            <p:ph type="sldImg"/>
          </p:nvPr>
        </p:nvSpPr>
        <p:spPr bwMode="auto">
          <a:xfrm>
            <a:off x="1431925" y="1143000"/>
            <a:ext cx="399415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C7D12DC-57F9-42AF-BB61-1C78660AF1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ED5AB38E-B78E-4E2F-8B0B-FC9C6BA3F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993E86-1332-4FEF-9ABC-A0E32ECDCF28}" type="slidenum">
              <a:rPr lang="en-US" altLang="en-US" smtClean="0"/>
              <a:pPr/>
              <a:t>29</a:t>
            </a:fld>
            <a:endParaRPr lang="en-US" altLang="en-US"/>
          </a:p>
        </p:txBody>
      </p:sp>
    </p:spTree>
    <p:extLst>
      <p:ext uri="{BB962C8B-B14F-4D97-AF65-F5344CB8AC3E}">
        <p14:creationId xmlns:p14="http://schemas.microsoft.com/office/powerpoint/2010/main" val="714194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5689B77-FC8E-423E-9017-155168613840}"/>
              </a:ext>
            </a:extLst>
          </p:cNvPr>
          <p:cNvSpPr>
            <a:spLocks noGrp="1" noRot="1" noChangeAspect="1" noChangeArrowheads="1" noTextEdit="1"/>
          </p:cNvSpPr>
          <p:nvPr>
            <p:ph type="sldImg"/>
          </p:nvPr>
        </p:nvSpPr>
        <p:spPr bwMode="auto">
          <a:xfrm>
            <a:off x="1431925" y="1143000"/>
            <a:ext cx="399415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EE1CB6E-F51D-4A91-A665-B8FF176B0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8D0F8A39-EC39-4A7D-A241-960B5CAA61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F75A61-11AE-4F8A-8614-ED077C6CB4E4}" type="slidenum">
              <a:rPr lang="en-US" altLang="en-US" smtClean="0"/>
              <a:pPr/>
              <a:t>30</a:t>
            </a:fld>
            <a:endParaRPr lang="en-US" altLang="en-US"/>
          </a:p>
        </p:txBody>
      </p:sp>
    </p:spTree>
    <p:extLst>
      <p:ext uri="{BB962C8B-B14F-4D97-AF65-F5344CB8AC3E}">
        <p14:creationId xmlns:p14="http://schemas.microsoft.com/office/powerpoint/2010/main" val="2165948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021F443-95F1-4644-BD34-1FB0DD7E409F}"/>
              </a:ext>
            </a:extLst>
          </p:cNvPr>
          <p:cNvSpPr>
            <a:spLocks noGrp="1" noRot="1" noChangeAspect="1" noChangeArrowheads="1" noTextEdit="1"/>
          </p:cNvSpPr>
          <p:nvPr>
            <p:ph type="sldImg"/>
          </p:nvPr>
        </p:nvSpPr>
        <p:spPr bwMode="auto">
          <a:xfrm>
            <a:off x="1431925" y="1143000"/>
            <a:ext cx="399415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74F3B3C-E88C-4443-868E-469CCC730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848EC30C-1BC2-4DCB-9FAC-9CF1733928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AB32E5-0A50-4ADB-AE63-CA06ED0629C3}" type="slidenum">
              <a:rPr lang="en-US" altLang="en-US" smtClean="0"/>
              <a:pPr/>
              <a:t>45</a:t>
            </a:fld>
            <a:endParaRPr lang="en-US" altLang="en-US"/>
          </a:p>
        </p:txBody>
      </p:sp>
    </p:spTree>
    <p:extLst>
      <p:ext uri="{BB962C8B-B14F-4D97-AF65-F5344CB8AC3E}">
        <p14:creationId xmlns:p14="http://schemas.microsoft.com/office/powerpoint/2010/main" val="1169643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4.xml"/><Relationship Id="rId4" Type="http://schemas.openxmlformats.org/officeDocument/2006/relationships/image" Target="../media/image4.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5007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242015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468C-F9D9-0B46-B00C-3434B1EFA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66E14-F9F4-4D46-9220-01DC0FA1DF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DB15-3CE0-C247-9EA3-ACDA402E48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B23D20E-009E-7C49-9879-DF3A0AAACBD1}"/>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522F5CF4-908F-394F-A671-F3D3D0C4E7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0754942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CC39A-CE93-114D-A999-7215757DC244}"/>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6C028-5CB5-C14D-8648-F3888C8EE978}"/>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50E8-470D-AF44-A17B-6D44BA4D34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198F72-6370-A441-B029-DB6998ACC1AF}"/>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58ED98E8-2E20-4244-A821-49BD9AB154A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697553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8F7-9A84-E74A-9545-2B9C8FEDB1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83BAF-5149-034E-95D8-9AFD54BC1E8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3263419-6862-C241-92C8-8B3923190FC3}"/>
              </a:ext>
            </a:extLst>
          </p:cNvPr>
          <p:cNvSpPr>
            <a:spLocks noGrp="1"/>
          </p:cNvSpPr>
          <p:nvPr>
            <p:ph type="ftr" sz="quarter" idx="11"/>
          </p:nvPr>
        </p:nvSpPr>
        <p:spPr/>
        <p:txBody>
          <a:bodyPr/>
          <a:lstStyle/>
          <a:p>
            <a:r>
              <a:rPr lang="en-US"/>
              <a:t>Congregate Dining Meal Services RFP</a:t>
            </a:r>
          </a:p>
        </p:txBody>
      </p:sp>
      <p:sp>
        <p:nvSpPr>
          <p:cNvPr id="5" name="Slide Number Placeholder 4">
            <a:extLst>
              <a:ext uri="{FF2B5EF4-FFF2-40B4-BE49-F238E27FC236}">
                <a16:creationId xmlns:a16="http://schemas.microsoft.com/office/drawing/2014/main" id="{9D222F2F-7BE1-5346-97B3-62D346B9FE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673457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B722-420D-094E-8F1F-BC477EC4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74343B-FD23-DF4B-8EFB-640428FD794E}"/>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25B658E-48E8-174D-AFE8-3049A5FBF1A9}"/>
              </a:ext>
            </a:extLst>
          </p:cNvPr>
          <p:cNvSpPr>
            <a:spLocks noGrp="1"/>
          </p:cNvSpPr>
          <p:nvPr>
            <p:ph type="ftr" sz="quarter" idx="11"/>
          </p:nvPr>
        </p:nvSpPr>
        <p:spPr/>
        <p:txBody>
          <a:bodyPr/>
          <a:lstStyle/>
          <a:p>
            <a:r>
              <a:rPr lang="en-US"/>
              <a:t>Congregate Dining Meal Services RFP</a:t>
            </a:r>
          </a:p>
        </p:txBody>
      </p:sp>
      <p:sp>
        <p:nvSpPr>
          <p:cNvPr id="5" name="Slide Number Placeholder 4">
            <a:extLst>
              <a:ext uri="{FF2B5EF4-FFF2-40B4-BE49-F238E27FC236}">
                <a16:creationId xmlns:a16="http://schemas.microsoft.com/office/drawing/2014/main" id="{70B394CD-F373-2741-8B28-BEBEA5E2F053}"/>
              </a:ext>
            </a:extLst>
          </p:cNvPr>
          <p:cNvSpPr>
            <a:spLocks noGrp="1"/>
          </p:cNvSpPr>
          <p:nvPr>
            <p:ph type="sldNum" sz="quarter" idx="12"/>
          </p:nvPr>
        </p:nvSpPr>
        <p:spPr/>
        <p:txBody>
          <a:body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BA855AD0-DC65-EF44-B429-2B35DEDD55E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2824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1243012" y="1300164"/>
            <a:ext cx="8312467" cy="558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dirty="0"/>
              <a:t>Page </a:t>
            </a:r>
            <a:fld id="{6B1E0480-57EA-4B4D-8E64-F548A057966E}" type="slidenum">
              <a:rPr lang="en-US" smtClean="0"/>
              <a:pPr/>
              <a:t>‹#›</a:t>
            </a:fld>
            <a:endParaRPr lang="en-US" dirty="0"/>
          </a:p>
        </p:txBody>
      </p:sp>
    </p:spTree>
    <p:extLst>
      <p:ext uri="{BB962C8B-B14F-4D97-AF65-F5344CB8AC3E}">
        <p14:creationId xmlns:p14="http://schemas.microsoft.com/office/powerpoint/2010/main" val="3024655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245927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184755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57895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142506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898361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055033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65166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38739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964274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471944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4392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51301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8351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lIns="101882" tIns="50941" rIns="101882" bIns="50941"/>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54726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42505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a:prstGeom prst="rect">
            <a:avLst/>
          </a:prstGeom>
        </p:spPr>
        <p:txBody>
          <a:bodyPr lIns="101882" tIns="50941" rIns="101882" bIns="50941"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4016084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51743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4314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275665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177873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13475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a:prstGeom prst="rect">
            <a:avLst/>
          </a:prstGeom>
        </p:spPr>
        <p:txBody>
          <a:bodyPr lIns="101882" tIns="50941" rIns="101882" bIns="50941"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94183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518164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750161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82" tIns="50941" rIns="101882" bIns="50941"/>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760208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hidden="1"/>
          <p:cNvGraphicFramePr>
            <a:graphicFrameLocks noChangeAspect="1"/>
          </p:cNvGraphicFramePr>
          <p:nvPr>
            <p:custDataLst>
              <p:tags r:id="rId2"/>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172720"/>
            <a:ext cx="8549640" cy="1295400"/>
          </a:xfrm>
          <a:prstGeom prst="rect">
            <a:avLst/>
          </a:prstGeom>
        </p:spPr>
        <p:txBody>
          <a:bodyPr lIns="101882" tIns="50941" rIns="101882" bIns="50941" anchor="t"/>
          <a:lstStyle>
            <a:lvl1pPr>
              <a:defRPr sz="2700"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dirty="0"/>
          </a:p>
        </p:txBody>
      </p:sp>
      <p:sp>
        <p:nvSpPr>
          <p:cNvPr id="8" name="Footer Placeholder 6"/>
          <p:cNvSpPr>
            <a:spLocks noGrp="1"/>
          </p:cNvSpPr>
          <p:nvPr>
            <p:ph type="ftr" sz="quarter" idx="13"/>
          </p:nvPr>
        </p:nvSpPr>
        <p:spPr>
          <a:xfrm>
            <a:off x="6873240" y="1"/>
            <a:ext cx="3185160" cy="413808"/>
          </a:xfrm>
          <a:prstGeom prst="rect">
            <a:avLst/>
          </a:prstGeom>
        </p:spPr>
        <p:txBody>
          <a:bodyPr lIns="101882" tIns="50941" rIns="101882" bIns="50941"/>
          <a:lstStyle>
            <a:lvl1pPr algn="r">
              <a:defRPr sz="2200" b="1" u="sng">
                <a:solidFill>
                  <a:srgbClr val="000000"/>
                </a:solidFill>
              </a:defRPr>
            </a:lvl1pPr>
          </a:lstStyle>
          <a:p>
            <a:pPr>
              <a:defRPr/>
            </a:pPr>
            <a:r>
              <a:rPr lang="en-US"/>
              <a:t>Congregate Dining Meal Services RFP</a:t>
            </a:r>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3"/>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8" imgW="360" imgH="360" progId="">
                  <p:embed/>
                </p:oleObj>
              </mc:Choice>
              <mc:Fallback>
                <p:oleObj name="think-cell Slide" r:id="rId8"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9934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687753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403806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72066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62863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315474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487996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34832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617968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871067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996629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51919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r>
              <a:rPr lang="en-US"/>
              <a:t>Congregate Dining Meal Services RFP</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07010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76287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2542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141490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02795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Congregate Dining Meal Services RFP</a:t>
            </a:r>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88803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Congregate Dining Meal Services RFP</a:t>
            </a:r>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900967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Congregate Dining Meal Services RFP</a:t>
            </a:r>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450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Congregate Dining Meal Services RFP</a:t>
            </a:r>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138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Congregate Dining Meal Services RFP</a:t>
            </a:r>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9111875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Congregate Dining Meal Services RFP</a:t>
            </a:r>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95168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2855196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Congregate Dining Meal Services RFP</a:t>
            </a:r>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762747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9BCA-E49A-F648-A7DF-343B30E82FF2}"/>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D210F07E-6A5E-5A4E-84D4-881DA07C3BBC}"/>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BBB2064C-87D0-FA4E-BC7D-C302872867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0048476-7E75-D04C-AAC6-870ED30052DA}"/>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FC6064AA-6B0C-B540-B150-0706AC0BC2DE}"/>
              </a:ext>
            </a:extLst>
          </p:cNvPr>
          <p:cNvSpPr>
            <a:spLocks noGrp="1"/>
          </p:cNvSpPr>
          <p:nvPr>
            <p:ph type="sldNum" sz="quarter" idx="12"/>
          </p:nvPr>
        </p:nvSpPr>
        <p:spPr/>
        <p:txBody>
          <a:bodyPr/>
          <a:lstStyle/>
          <a:p>
            <a:fld id="{A746B785-CA11-4B71-B5A9-4BD5E8C4B301}" type="slidenum">
              <a:rPr lang="en-US" smtClean="0"/>
              <a:pPr/>
              <a:t>‹#›</a:t>
            </a:fld>
            <a:endParaRPr lang="en-US"/>
          </a:p>
        </p:txBody>
      </p:sp>
      <p:pic>
        <p:nvPicPr>
          <p:cNvPr id="7" name="Picture 2">
            <a:extLst>
              <a:ext uri="{FF2B5EF4-FFF2-40B4-BE49-F238E27FC236}">
                <a16:creationId xmlns:a16="http://schemas.microsoft.com/office/drawing/2014/main" id="{C7E8E102-9BE2-5F45-8188-C81322CE5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48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D997A26-BDF4-9046-AFA7-D5EEAF6A07D6}"/>
              </a:ext>
            </a:extLst>
          </p:cNvPr>
          <p:cNvPicPr>
            <a:picLocks noChangeAspect="1"/>
          </p:cNvPicPr>
          <p:nvPr/>
        </p:nvPicPr>
        <p:blipFill>
          <a:blip r:embed="rId3" cstate="print"/>
          <a:stretch>
            <a:fillRect/>
          </a:stretch>
        </p:blipFill>
        <p:spPr>
          <a:xfrm>
            <a:off x="3186606" y="26988"/>
            <a:ext cx="3320395" cy="1744540"/>
          </a:xfrm>
          <a:prstGeom prst="rect">
            <a:avLst/>
          </a:prstGeom>
        </p:spPr>
      </p:pic>
    </p:spTree>
    <p:extLst>
      <p:ext uri="{BB962C8B-B14F-4D97-AF65-F5344CB8AC3E}">
        <p14:creationId xmlns:p14="http://schemas.microsoft.com/office/powerpoint/2010/main" val="388151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166069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4276-395B-E74C-9BDA-6FDB9F1FE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71EC9-C9DE-F74E-A5E6-C3BD29B122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8ECE3-8364-114B-9FE0-4642D3B0143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A8DF51-4DAD-0C47-96EC-A7A365835857}"/>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E437AB24-D476-C64E-9C59-FAB7FEC1A71A}"/>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289294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DB8C-8EB6-AC48-A0AC-B43B4D116D4F}"/>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77805B7B-F251-5644-9737-0E39204EE061}"/>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7B2CCC-6E29-DD4D-BC8C-348456953CC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BB39C4D-45D9-E649-A84E-AA8774D18E3C}"/>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DCDDC4A4-31E6-AF46-BEE6-9A25AB98373D}"/>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4284802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185-F23F-DC4C-8798-FC87669BC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E891E-F8D6-084D-B7C5-64EE2C5170AC}"/>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B9B8A-320F-4A49-AB51-742DC35C80A0}"/>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E1DFC-9BAF-464E-B4EA-4BE3068E79E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53FD520-3B71-A242-A4D2-EE03D1FE4751}"/>
              </a:ext>
            </a:extLst>
          </p:cNvPr>
          <p:cNvSpPr>
            <a:spLocks noGrp="1"/>
          </p:cNvSpPr>
          <p:nvPr>
            <p:ph type="ftr" sz="quarter" idx="11"/>
          </p:nvPr>
        </p:nvSpPr>
        <p:spPr/>
        <p:txBody>
          <a:bodyPr/>
          <a:lstStyle/>
          <a:p>
            <a:r>
              <a:rPr lang="en-US"/>
              <a:t>Congregate Dining Meal Services RFP</a:t>
            </a:r>
          </a:p>
        </p:txBody>
      </p:sp>
      <p:sp>
        <p:nvSpPr>
          <p:cNvPr id="7" name="Slide Number Placeholder 6">
            <a:extLst>
              <a:ext uri="{FF2B5EF4-FFF2-40B4-BE49-F238E27FC236}">
                <a16:creationId xmlns:a16="http://schemas.microsoft.com/office/drawing/2014/main" id="{02859847-3ED9-C54A-A61D-C34FBB57300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427417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6595-D3CE-4B48-A906-8B8284AAE02E}"/>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8AAE1-F347-1742-BE95-6349309B3CF3}"/>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795347E7-BD89-724A-AC73-705DD3C378D8}"/>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64FF0-0662-474B-AE0F-C8EEA4B3BAF5}"/>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37E2D9A6-22F1-F445-AE30-59F111B112CB}"/>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F7817-A817-3441-A3E0-1FD47CBA1932}"/>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E5F19A2-F6B6-4646-B9B1-785D0A905DF0}"/>
              </a:ext>
            </a:extLst>
          </p:cNvPr>
          <p:cNvSpPr>
            <a:spLocks noGrp="1"/>
          </p:cNvSpPr>
          <p:nvPr>
            <p:ph type="ftr" sz="quarter" idx="11"/>
          </p:nvPr>
        </p:nvSpPr>
        <p:spPr/>
        <p:txBody>
          <a:bodyPr/>
          <a:lstStyle/>
          <a:p>
            <a:r>
              <a:rPr lang="en-US"/>
              <a:t>Congregate Dining Meal Services RFP</a:t>
            </a:r>
          </a:p>
        </p:txBody>
      </p:sp>
      <p:sp>
        <p:nvSpPr>
          <p:cNvPr id="9" name="Slide Number Placeholder 8">
            <a:extLst>
              <a:ext uri="{FF2B5EF4-FFF2-40B4-BE49-F238E27FC236}">
                <a16:creationId xmlns:a16="http://schemas.microsoft.com/office/drawing/2014/main" id="{1BF2A283-46B9-D440-B935-E84A8CD8B37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510199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CECC-5AB5-A347-BEF2-A06404A71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48E65-BCE6-F448-8C68-2B7C04D2EDA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3A5C38C-A52A-D24B-B38D-A7CF93BF87BC}"/>
              </a:ext>
            </a:extLst>
          </p:cNvPr>
          <p:cNvSpPr>
            <a:spLocks noGrp="1"/>
          </p:cNvSpPr>
          <p:nvPr>
            <p:ph type="ftr" sz="quarter" idx="11"/>
          </p:nvPr>
        </p:nvSpPr>
        <p:spPr/>
        <p:txBody>
          <a:bodyPr/>
          <a:lstStyle/>
          <a:p>
            <a:r>
              <a:rPr lang="en-US"/>
              <a:t>Congregate Dining Meal Services RFP</a:t>
            </a:r>
          </a:p>
        </p:txBody>
      </p:sp>
      <p:sp>
        <p:nvSpPr>
          <p:cNvPr id="5" name="Slide Number Placeholder 4">
            <a:extLst>
              <a:ext uri="{FF2B5EF4-FFF2-40B4-BE49-F238E27FC236}">
                <a16:creationId xmlns:a16="http://schemas.microsoft.com/office/drawing/2014/main" id="{89655058-7FB0-E84D-8FCF-3FA09C55D83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8540936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43247-3ACF-E645-8F62-8A6FC76EE67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574C7A8-16F1-784D-A217-5FA2F298CE2D}"/>
              </a:ext>
            </a:extLst>
          </p:cNvPr>
          <p:cNvSpPr>
            <a:spLocks noGrp="1"/>
          </p:cNvSpPr>
          <p:nvPr>
            <p:ph type="ftr" sz="quarter" idx="11"/>
          </p:nvPr>
        </p:nvSpPr>
        <p:spPr/>
        <p:txBody>
          <a:bodyPr/>
          <a:lstStyle/>
          <a:p>
            <a:r>
              <a:rPr lang="en-US"/>
              <a:t>Congregate Dining Meal Services RFP</a:t>
            </a:r>
          </a:p>
        </p:txBody>
      </p:sp>
      <p:sp>
        <p:nvSpPr>
          <p:cNvPr id="4" name="Slide Number Placeholder 3">
            <a:extLst>
              <a:ext uri="{FF2B5EF4-FFF2-40B4-BE49-F238E27FC236}">
                <a16:creationId xmlns:a16="http://schemas.microsoft.com/office/drawing/2014/main" id="{D5561B15-36FB-F544-8253-53FB24E86B82}"/>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726326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625-824A-4E4D-AA2F-7D3D8D02D82B}"/>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100FA458-F5D9-8240-81B4-5EDF80550378}"/>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4E8B4-6E90-8846-BA2F-EB353F9CC96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47A268F5-4577-C04E-9259-C7D42E2997A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6E73C01D-2F68-A34D-8D41-48BEF4EE01BF}"/>
              </a:ext>
            </a:extLst>
          </p:cNvPr>
          <p:cNvSpPr>
            <a:spLocks noGrp="1"/>
          </p:cNvSpPr>
          <p:nvPr>
            <p:ph type="ftr" sz="quarter" idx="11"/>
          </p:nvPr>
        </p:nvSpPr>
        <p:spPr/>
        <p:txBody>
          <a:bodyPr/>
          <a:lstStyle/>
          <a:p>
            <a:r>
              <a:rPr lang="en-US"/>
              <a:t>Congregate Dining Meal Services RFP</a:t>
            </a:r>
          </a:p>
        </p:txBody>
      </p:sp>
      <p:sp>
        <p:nvSpPr>
          <p:cNvPr id="7" name="Slide Number Placeholder 6">
            <a:extLst>
              <a:ext uri="{FF2B5EF4-FFF2-40B4-BE49-F238E27FC236}">
                <a16:creationId xmlns:a16="http://schemas.microsoft.com/office/drawing/2014/main" id="{6B19C4A0-0694-4F48-A101-109B65FB14CB}"/>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4577244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D1DE-FA27-0147-873E-A8AD929C4302}"/>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2B0AC1BA-45A0-3B42-8BB4-5533FFD176CD}"/>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51454E9A-43BE-A448-BE6E-14C3F6E5804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C1C4A3C5-D93C-6349-9341-0581906DDB7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35B5067-EAD8-CF47-A631-2A0C89B17199}"/>
              </a:ext>
            </a:extLst>
          </p:cNvPr>
          <p:cNvSpPr>
            <a:spLocks noGrp="1"/>
          </p:cNvSpPr>
          <p:nvPr>
            <p:ph type="ftr" sz="quarter" idx="11"/>
          </p:nvPr>
        </p:nvSpPr>
        <p:spPr/>
        <p:txBody>
          <a:bodyPr/>
          <a:lstStyle/>
          <a:p>
            <a:r>
              <a:rPr lang="en-US"/>
              <a:t>Congregate Dining Meal Services RFP</a:t>
            </a:r>
          </a:p>
        </p:txBody>
      </p:sp>
      <p:sp>
        <p:nvSpPr>
          <p:cNvPr id="7" name="Slide Number Placeholder 6">
            <a:extLst>
              <a:ext uri="{FF2B5EF4-FFF2-40B4-BE49-F238E27FC236}">
                <a16:creationId xmlns:a16="http://schemas.microsoft.com/office/drawing/2014/main" id="{2C242C62-C110-6E4D-A6B9-74A8B9B23FD3}"/>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78058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B173-B0BB-F24A-BB51-BCFE2F927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1DAA7-1ACA-C048-B5A7-890B7FC1C7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40818-A4D6-1446-879B-A78E1146A10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66D3E18-56CB-C448-B209-1506F741169E}"/>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E2229A67-6A7E-7B4A-937D-0AF5C3B99A9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134696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71425-322B-294F-B1A4-DD3BA9F1C1CC}"/>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8AA42-FED7-2A47-9E5E-94C34F99D16D}"/>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A5136-8556-734F-B85E-D3758229A1F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DFB49B-B207-9947-ABB2-0CC88B516D19}"/>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9257D5FB-8397-FA46-810E-C10028372A37}"/>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90869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dirty="0"/>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787155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720"/>
            <a:ext cx="8549640" cy="1295400"/>
          </a:xfrm>
          <a:prstGeom prst="rect">
            <a:avLst/>
          </a:prstGeom>
        </p:spPr>
        <p:txBody>
          <a:bodyPr anchor="t"/>
          <a:lstStyle>
            <a:lvl1pPr>
              <a:defRPr sz="2700" b="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dirty="0"/>
          </a:p>
        </p:txBody>
      </p:sp>
      <p:sp>
        <p:nvSpPr>
          <p:cNvPr id="8" name="Footer Placeholder 6"/>
          <p:cNvSpPr>
            <a:spLocks noGrp="1"/>
          </p:cNvSpPr>
          <p:nvPr>
            <p:ph type="ftr" sz="quarter" idx="13"/>
          </p:nvPr>
        </p:nvSpPr>
        <p:spPr>
          <a:xfrm>
            <a:off x="6873240" y="1"/>
            <a:ext cx="3185160" cy="413808"/>
          </a:xfrm>
          <a:prstGeom prst="rect">
            <a:avLst/>
          </a:prstGeom>
        </p:spPr>
        <p:txBody>
          <a:bodyPr/>
          <a:lstStyle>
            <a:lvl1pPr algn="r">
              <a:defRPr sz="2200" b="1" u="sng">
                <a:solidFill>
                  <a:srgbClr val="000000"/>
                </a:solidFill>
              </a:defRPr>
            </a:lvl1pPr>
          </a:lstStyle>
          <a:p>
            <a:pPr>
              <a:defRPr/>
            </a:pPr>
            <a:r>
              <a:rPr lang="en-US"/>
              <a:t>Congregate Dining Meal Services RFP</a:t>
            </a:r>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781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7794-FAB6-1C4B-B777-30237FDCC7BD}"/>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C50E7036-0286-3545-809C-CC2BC7513FA8}"/>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31952148-B3C2-8343-9622-390D1D776BF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E2CFBA7-DA34-BE4D-B2B5-9453EAA005C2}"/>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9ECC0559-ADF7-6144-A0B4-3369E116B672}"/>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598876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4FCF-0FA7-DB4B-9E43-BE5596EFB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E25BE-7DD4-6A43-AE97-66E0F914A7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9AF5A-509C-434D-AC27-804512DC0D5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8899272-3880-2B4D-AB38-0E684ABF95DC}"/>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FB1BD11F-F3F2-D04F-8A06-0CEDE9B2A037}"/>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46835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4450-63DE-2F41-B214-45C86F45FBCA}"/>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337DC1B6-AB3B-D844-A02F-3B77B317F794}"/>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539BF3-E0D2-BF46-8E04-5DDA17C3F9E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7A1F045-D587-1E46-8793-59664B86449B}"/>
              </a:ext>
            </a:extLst>
          </p:cNvPr>
          <p:cNvSpPr>
            <a:spLocks noGrp="1"/>
          </p:cNvSpPr>
          <p:nvPr>
            <p:ph type="ftr" sz="quarter" idx="11"/>
          </p:nvPr>
        </p:nvSpPr>
        <p:spPr/>
        <p:txBody>
          <a:bodyPr/>
          <a:lstStyle/>
          <a:p>
            <a:r>
              <a:rPr lang="en-US"/>
              <a:t>Congregate Dining Meal Services RFP</a:t>
            </a:r>
          </a:p>
        </p:txBody>
      </p:sp>
      <p:sp>
        <p:nvSpPr>
          <p:cNvPr id="6" name="Slide Number Placeholder 5">
            <a:extLst>
              <a:ext uri="{FF2B5EF4-FFF2-40B4-BE49-F238E27FC236}">
                <a16:creationId xmlns:a16="http://schemas.microsoft.com/office/drawing/2014/main" id="{E3C9B67F-D249-7D42-A100-C18C0AE52C74}"/>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463484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D764-56F5-6B44-8EDF-61DA91DA1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FF624-8061-1D4C-B42F-DB4D4FF37DDF}"/>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F58AF-AAF2-774C-BF16-25A9374AD28E}"/>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14C5C-5D7D-C048-9056-3D733297378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F36D7AF-428C-DF43-9AA0-6E75F139F449}"/>
              </a:ext>
            </a:extLst>
          </p:cNvPr>
          <p:cNvSpPr>
            <a:spLocks noGrp="1"/>
          </p:cNvSpPr>
          <p:nvPr>
            <p:ph type="ftr" sz="quarter" idx="11"/>
          </p:nvPr>
        </p:nvSpPr>
        <p:spPr/>
        <p:txBody>
          <a:bodyPr/>
          <a:lstStyle/>
          <a:p>
            <a:r>
              <a:rPr lang="en-US"/>
              <a:t>Congregate Dining Meal Services RFP</a:t>
            </a:r>
          </a:p>
        </p:txBody>
      </p:sp>
      <p:sp>
        <p:nvSpPr>
          <p:cNvPr id="7" name="Slide Number Placeholder 6">
            <a:extLst>
              <a:ext uri="{FF2B5EF4-FFF2-40B4-BE49-F238E27FC236}">
                <a16:creationId xmlns:a16="http://schemas.microsoft.com/office/drawing/2014/main" id="{DC61984B-A911-D44A-8052-5E5A5FBF56D9}"/>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259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FA8-A5B3-9E40-A03F-0BB239B8DFDC}"/>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5632E8-3EC9-1045-AB43-2B7BEBC678CC}"/>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15169112-4B5D-5943-8F95-0B46380F45DD}"/>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14985-5F09-1F4E-877B-3D755FD15CAB}"/>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F0B050EA-AEF2-FD4F-B0BA-242B693A5DEE}"/>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FD93F3-91AF-A443-8A81-EF5C8402C437}"/>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310D7F8C-2682-DB46-A145-B637BB51685D}"/>
              </a:ext>
            </a:extLst>
          </p:cNvPr>
          <p:cNvSpPr>
            <a:spLocks noGrp="1"/>
          </p:cNvSpPr>
          <p:nvPr>
            <p:ph type="ftr" sz="quarter" idx="11"/>
          </p:nvPr>
        </p:nvSpPr>
        <p:spPr/>
        <p:txBody>
          <a:bodyPr/>
          <a:lstStyle/>
          <a:p>
            <a:r>
              <a:rPr lang="en-US"/>
              <a:t>Congregate Dining Meal Services RFP</a:t>
            </a:r>
          </a:p>
        </p:txBody>
      </p:sp>
      <p:sp>
        <p:nvSpPr>
          <p:cNvPr id="9" name="Slide Number Placeholder 8">
            <a:extLst>
              <a:ext uri="{FF2B5EF4-FFF2-40B4-BE49-F238E27FC236}">
                <a16:creationId xmlns:a16="http://schemas.microsoft.com/office/drawing/2014/main" id="{31010830-810E-014E-8994-72377097693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207605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BEC-3E2A-F24F-8E99-C5A3BBBEB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F4FDF-9A72-6E40-9B29-F78C316CD388}"/>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31F0B37B-B5E0-F340-A1E4-DFFE01E0174D}"/>
              </a:ext>
            </a:extLst>
          </p:cNvPr>
          <p:cNvSpPr>
            <a:spLocks noGrp="1"/>
          </p:cNvSpPr>
          <p:nvPr>
            <p:ph type="ftr" sz="quarter" idx="11"/>
          </p:nvPr>
        </p:nvSpPr>
        <p:spPr/>
        <p:txBody>
          <a:bodyPr/>
          <a:lstStyle/>
          <a:p>
            <a:r>
              <a:rPr lang="en-US"/>
              <a:t>Congregate Dining Meal Services RFP</a:t>
            </a:r>
          </a:p>
        </p:txBody>
      </p:sp>
      <p:sp>
        <p:nvSpPr>
          <p:cNvPr id="5" name="Slide Number Placeholder 4">
            <a:extLst>
              <a:ext uri="{FF2B5EF4-FFF2-40B4-BE49-F238E27FC236}">
                <a16:creationId xmlns:a16="http://schemas.microsoft.com/office/drawing/2014/main" id="{961504F4-B58F-8D4C-8AEA-EE0FDEE7B6DE}"/>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0427851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F12D6-949B-5F43-93F9-CF97C25BABB9}"/>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98AD91B9-875B-AE4E-8922-3325AB0A7980}"/>
              </a:ext>
            </a:extLst>
          </p:cNvPr>
          <p:cNvSpPr>
            <a:spLocks noGrp="1"/>
          </p:cNvSpPr>
          <p:nvPr>
            <p:ph type="ftr" sz="quarter" idx="11"/>
          </p:nvPr>
        </p:nvSpPr>
        <p:spPr/>
        <p:txBody>
          <a:bodyPr/>
          <a:lstStyle/>
          <a:p>
            <a:r>
              <a:rPr lang="en-US"/>
              <a:t>Congregate Dining Meal Services RFP</a:t>
            </a:r>
          </a:p>
        </p:txBody>
      </p:sp>
      <p:sp>
        <p:nvSpPr>
          <p:cNvPr id="4" name="Slide Number Placeholder 3">
            <a:extLst>
              <a:ext uri="{FF2B5EF4-FFF2-40B4-BE49-F238E27FC236}">
                <a16:creationId xmlns:a16="http://schemas.microsoft.com/office/drawing/2014/main" id="{DBC32D07-6F4F-4D4E-8C1D-9E0E5CF82B4F}"/>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2235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5ED8-7093-B64F-85A1-8919311DBD8F}"/>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B2C0F3B3-094C-7342-A1B6-BB12F30437F2}"/>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C9174-FE45-4F48-B503-E15D3B8E99E7}"/>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772C773-CD06-8E4A-9927-E8FECA5C99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8C13710-EA39-D546-805B-0B047A39CA1B}"/>
              </a:ext>
            </a:extLst>
          </p:cNvPr>
          <p:cNvSpPr>
            <a:spLocks noGrp="1"/>
          </p:cNvSpPr>
          <p:nvPr>
            <p:ph type="ftr" sz="quarter" idx="11"/>
          </p:nvPr>
        </p:nvSpPr>
        <p:spPr/>
        <p:txBody>
          <a:bodyPr/>
          <a:lstStyle/>
          <a:p>
            <a:r>
              <a:rPr lang="en-US"/>
              <a:t>Congregate Dining Meal Services RFP</a:t>
            </a:r>
          </a:p>
        </p:txBody>
      </p:sp>
      <p:sp>
        <p:nvSpPr>
          <p:cNvPr id="7" name="Slide Number Placeholder 6">
            <a:extLst>
              <a:ext uri="{FF2B5EF4-FFF2-40B4-BE49-F238E27FC236}">
                <a16:creationId xmlns:a16="http://schemas.microsoft.com/office/drawing/2014/main" id="{2DA7CB76-D192-A24D-AB2D-D34115A9584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9149213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513E-914D-D44F-83BC-C8365CEC39C4}"/>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906AF0F2-ADE6-074A-A6E1-5B4EA4C8CE9C}"/>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D3398049-9FE6-3843-8F6B-2B87F795202F}"/>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699B45C7-7341-9D4F-B3E7-317A90D1869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3009AA8-2A99-6246-A4EF-4375495269EE}"/>
              </a:ext>
            </a:extLst>
          </p:cNvPr>
          <p:cNvSpPr>
            <a:spLocks noGrp="1"/>
          </p:cNvSpPr>
          <p:nvPr>
            <p:ph type="ftr" sz="quarter" idx="11"/>
          </p:nvPr>
        </p:nvSpPr>
        <p:spPr/>
        <p:txBody>
          <a:bodyPr/>
          <a:lstStyle/>
          <a:p>
            <a:r>
              <a:rPr lang="en-US"/>
              <a:t>Congregate Dining Meal Services RFP</a:t>
            </a:r>
          </a:p>
        </p:txBody>
      </p:sp>
      <p:sp>
        <p:nvSpPr>
          <p:cNvPr id="7" name="Slide Number Placeholder 6">
            <a:extLst>
              <a:ext uri="{FF2B5EF4-FFF2-40B4-BE49-F238E27FC236}">
                <a16:creationId xmlns:a16="http://schemas.microsoft.com/office/drawing/2014/main" id="{97F41A91-224A-B64D-BC63-E4EB777EF5B1}"/>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7753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jpe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hyperlink" Target="http://www.facebook.com/chicagoDFSS" TargetMode="Externa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hyperlink" Target="http://www.cityofchicago.org/fss"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3.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tif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046AF66D-A036-46FE-8D92-361C514BA647}"/>
              </a:ext>
            </a:extLst>
          </p:cNvPr>
          <p:cNvSpPr>
            <a:spLocks noChangeArrowheads="1"/>
          </p:cNvSpPr>
          <p:nvPr userDrawn="1"/>
        </p:nvSpPr>
        <p:spPr bwMode="auto">
          <a:xfrm>
            <a:off x="498476" y="442918"/>
            <a:ext cx="7718425" cy="560387"/>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 name="Text Placeholder 2"/>
          <p:cNvSpPr>
            <a:spLocks noGrp="1"/>
          </p:cNvSpPr>
          <p:nvPr>
            <p:ph type="body" idx="1"/>
          </p:nvPr>
        </p:nvSpPr>
        <p:spPr>
          <a:xfrm>
            <a:off x="502920" y="1300164"/>
            <a:ext cx="9052560" cy="5586411"/>
          </a:xfrm>
          <a:prstGeom prst="rect">
            <a:avLst/>
          </a:prstGeom>
        </p:spPr>
        <p:txBody>
          <a:bodyPr vert="horz" lIns="101882" tIns="50941" rIns="101882" bIns="50941"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1" name="Rectangle 10"/>
          <p:cNvSpPr/>
          <p:nvPr userDrawn="1"/>
        </p:nvSpPr>
        <p:spPr>
          <a:xfrm>
            <a:off x="1243013" y="371475"/>
            <a:ext cx="701516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7300" y="468424"/>
            <a:ext cx="8298179" cy="506325"/>
          </a:xfrm>
          <a:prstGeom prst="rect">
            <a:avLst/>
          </a:prstGeom>
        </p:spPr>
        <p:txBody>
          <a:bodyPr vert="horz" lIns="101882" tIns="50941" rIns="101882" bIns="50941" rtlCol="0" anchor="ctr">
            <a:normAutofit/>
          </a:bodyPr>
          <a:lstStyle/>
          <a:p>
            <a:r>
              <a:rPr lang="en-US" dirty="0"/>
              <a:t>Click to edit Master title style</a:t>
            </a:r>
          </a:p>
        </p:txBody>
      </p:sp>
      <p:sp>
        <p:nvSpPr>
          <p:cNvPr id="12" name="Rectangle 11"/>
          <p:cNvSpPr/>
          <p:nvPr userDrawn="1"/>
        </p:nvSpPr>
        <p:spPr>
          <a:xfrm>
            <a:off x="2429724" y="7144589"/>
            <a:ext cx="5198952" cy="307777"/>
          </a:xfrm>
          <a:prstGeom prst="rect">
            <a:avLst/>
          </a:prstGeom>
        </p:spPr>
        <p:txBody>
          <a:bodyPr wrap="square">
            <a:spAutoFit/>
          </a:bodyPr>
          <a:lstStyle/>
          <a:p>
            <a:pPr algn="ctr"/>
            <a:r>
              <a:rPr lang="en-US" sz="1400" b="1" cap="none" dirty="0">
                <a:latin typeface="+mn-lt"/>
              </a:rPr>
              <a:t> DFSS Senior Services: Congregate Dining Meal Services</a:t>
            </a:r>
            <a:endParaRPr lang="en-US" sz="1400" b="1" dirty="0"/>
          </a:p>
        </p:txBody>
      </p:sp>
      <p:sp>
        <p:nvSpPr>
          <p:cNvPr id="13" name="Slide Number Placeholder 5"/>
          <p:cNvSpPr>
            <a:spLocks noGrp="1"/>
          </p:cNvSpPr>
          <p:nvPr>
            <p:ph type="sldNum" sz="quarter" idx="4"/>
          </p:nvPr>
        </p:nvSpPr>
        <p:spPr>
          <a:xfrm>
            <a:off x="7208520" y="7203864"/>
            <a:ext cx="2346960" cy="413808"/>
          </a:xfrm>
          <a:prstGeom prst="rect">
            <a:avLst/>
          </a:prstGeom>
        </p:spPr>
        <p:txBody>
          <a:bodyPr lIns="101882" tIns="50941" rIns="101882" bIns="50941"/>
          <a:lstStyle>
            <a:lvl1pPr algn="r">
              <a:defRPr sz="1200"/>
            </a:lvl1pPr>
          </a:lstStyle>
          <a:p>
            <a:r>
              <a:rPr lang="en-US" dirty="0"/>
              <a:t>Page </a:t>
            </a:r>
            <a:fld id="{6B1E0480-57EA-4B4D-8E64-F548A057966E}" type="slidenum">
              <a:rPr lang="en-US" smtClean="0"/>
              <a:pPr/>
              <a:t>‹#›</a:t>
            </a:fld>
            <a:endParaRPr lang="en-US" dirty="0"/>
          </a:p>
        </p:txBody>
      </p:sp>
    </p:spTree>
    <p:extLst>
      <p:ext uri="{BB962C8B-B14F-4D97-AF65-F5344CB8AC3E}">
        <p14:creationId xmlns:p14="http://schemas.microsoft.com/office/powerpoint/2010/main" val="1489306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Congregate Dining Meal Services RFP</a:t>
            </a:r>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A8EB90C6-70B9-4707-A5B1-CF57880BACA5}" type="slidenum">
              <a:rPr lang="en-US" smtClean="0"/>
              <a:pPr/>
              <a:t>‹#›</a:t>
            </a:fld>
            <a:endParaRPr lang="en-US"/>
          </a:p>
        </p:txBody>
      </p:sp>
      <p:pic>
        <p:nvPicPr>
          <p:cNvPr id="7"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6096DCE0-D881-4168-8543-6DF93C4148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121255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2159000"/>
            <a:ext cx="9052560" cy="3454401"/>
          </a:xfrm>
          <a:prstGeom prst="rect">
            <a:avLst/>
          </a:prstGeom>
        </p:spPr>
        <p:txBody>
          <a:bodyPr vert="horz" lIns="101882" tIns="50941" rIns="101882" bIns="50941" rtlCol="0">
            <a:normAutofit/>
          </a:bodyPr>
          <a:lstStyle/>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t>1615 W. Chicago Ave. </a:t>
            </a:r>
            <a:b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t>Chicago, IL 60622-5127   </a:t>
            </a:r>
            <a:b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br>
            <a:b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14"/>
              </a:rPr>
              <a:t>www.cityofchicago.org/fss</a:t>
            </a:r>
            <a: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t> </a:t>
            </a: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hlinkClick r:id="rId15"/>
              </a:rPr>
              <a:t>www.facebook.com/chicagoDFSS</a:t>
            </a:r>
            <a:endPar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endParaRP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t>@</a:t>
            </a:r>
            <a:r>
              <a:rPr kumimoji="0" lang="en-US" altLang="en-US" sz="3100" b="0" i="0" u="none" strike="noStrike" kern="1200" cap="none" spc="0" normalizeH="0" baseline="0" noProof="0" dirty="0" err="1">
                <a:ln>
                  <a:noFill/>
                </a:ln>
                <a:solidFill>
                  <a:prstClr val="black"/>
                </a:solidFill>
                <a:effectLst/>
                <a:uLnTx/>
                <a:uFillTx/>
                <a:latin typeface="Calibri" pitchFamily="34" charset="0"/>
                <a:ea typeface="+mn-ea"/>
                <a:cs typeface="Arial" charset="0"/>
              </a:rPr>
              <a:t>ChiFamSupport</a:t>
            </a:r>
            <a:r>
              <a:rPr kumimoji="0" lang="en-US" altLang="en-US" sz="3100" b="0" i="0" u="none" strike="noStrike" kern="1200" cap="none" spc="0" normalizeH="0" baseline="0" noProof="0" dirty="0">
                <a:ln>
                  <a:noFill/>
                </a:ln>
                <a:solidFill>
                  <a:prstClr val="black"/>
                </a:solidFill>
                <a:effectLst/>
                <a:uLnTx/>
                <a:uFillTx/>
                <a:latin typeface="Calibri" pitchFamily="34" charset="0"/>
                <a:ea typeface="+mn-ea"/>
                <a:cs typeface="Arial" charset="0"/>
              </a:rPr>
              <a:t> </a:t>
            </a:r>
          </a:p>
          <a:p>
            <a:pPr lvl="0"/>
            <a:endParaRPr lang="en-US" dirty="0"/>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pic>
        <p:nvPicPr>
          <p:cNvPr id="5" name="Picture 2">
            <a:extLst>
              <a:ext uri="{FF2B5EF4-FFF2-40B4-BE49-F238E27FC236}">
                <a16:creationId xmlns:a16="http://schemas.microsoft.com/office/drawing/2014/main" id="{00ABC4F5-995E-2647-9FF6-C174552EEB8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18A3E4E-1119-524D-85EA-2FACD47C4C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2373718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0" marR="0" indent="0" algn="ctr" defTabSz="1018824" rtl="0" eaLnBrk="1" fontAlgn="base" latinLnBrk="0" hangingPunct="1">
        <a:lnSpc>
          <a:spcPct val="100000"/>
        </a:lnSpc>
        <a:spcBef>
          <a:spcPct val="0"/>
        </a:spcBef>
        <a:spcAft>
          <a:spcPct val="0"/>
        </a:spcAft>
        <a:buClrTx/>
        <a:buSzTx/>
        <a:buFontTx/>
        <a:buNone/>
        <a:tabLst/>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5580"/>
          <a:stretch/>
        </p:blipFill>
        <p:spPr bwMode="auto">
          <a:xfrm>
            <a:off x="502920" y="6823562"/>
            <a:ext cx="9052560"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799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ctr"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r>
              <a:rPr lang="en-US"/>
              <a:t>Congregate Dining Meal Services RFP</a:t>
            </a:r>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85403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94B15-40F1-6E4B-B98C-CAED63EF1817}"/>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092D563-A71F-B74D-9BDE-EFBFE87F9F3A}"/>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A95EE-CC2D-DA41-8395-499DCA3C25CE}"/>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5FFF9E1-958F-6C45-835B-58EFCD09E39D}"/>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r>
              <a:rPr lang="en-US"/>
              <a:t>Congregate Dining Meal Services RFP</a:t>
            </a:r>
          </a:p>
        </p:txBody>
      </p:sp>
      <p:sp>
        <p:nvSpPr>
          <p:cNvPr id="6" name="Slide Number Placeholder 5">
            <a:extLst>
              <a:ext uri="{FF2B5EF4-FFF2-40B4-BE49-F238E27FC236}">
                <a16:creationId xmlns:a16="http://schemas.microsoft.com/office/drawing/2014/main" id="{EF8A0BFE-94B0-D14C-B94A-FAC8F69649AC}"/>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CB899C58-1F56-4E4C-BA5F-E57B99437827}" type="slidenum">
              <a:rPr lang="en-US" smtClean="0"/>
              <a:pPr/>
              <a:t>‹#›</a:t>
            </a:fld>
            <a:endParaRPr lang="en-US"/>
          </a:p>
        </p:txBody>
      </p:sp>
      <p:pic>
        <p:nvPicPr>
          <p:cNvPr id="7" name="Picture 6">
            <a:extLst>
              <a:ext uri="{FF2B5EF4-FFF2-40B4-BE49-F238E27FC236}">
                <a16:creationId xmlns:a16="http://schemas.microsoft.com/office/drawing/2014/main" id="{DE5D7ED2-94EA-AD45-94F9-D14862664E6F}"/>
              </a:ext>
            </a:extLst>
          </p:cNvPr>
          <p:cNvPicPr>
            <a:picLocks noChangeAspect="1"/>
          </p:cNvPicPr>
          <p:nvPr/>
        </p:nvPicPr>
        <p:blipFill>
          <a:blip r:embed="rId14" cstate="print"/>
          <a:stretch>
            <a:fillRect/>
          </a:stretch>
        </p:blipFill>
        <p:spPr>
          <a:xfrm>
            <a:off x="3186606" y="121196"/>
            <a:ext cx="3320395" cy="1744540"/>
          </a:xfrm>
          <a:prstGeom prst="rect">
            <a:avLst/>
          </a:prstGeom>
        </p:spPr>
      </p:pic>
      <p:pic>
        <p:nvPicPr>
          <p:cNvPr id="8" name="Picture 2">
            <a:extLst>
              <a:ext uri="{FF2B5EF4-FFF2-40B4-BE49-F238E27FC236}">
                <a16:creationId xmlns:a16="http://schemas.microsoft.com/office/drawing/2014/main" id="{6EDE0A25-EE76-614C-AC34-3C5DE1F06D9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662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4DC96CFA-CA81-684A-A0DD-66378BBB781E}"/>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7CCE9BB-6B85-FE46-81FB-F6B2E5A59AC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1968352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dt="0"/>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C562D-45F3-274C-8D62-66986E05668E}"/>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0F03D-2922-A549-89B1-37AA0AD042F7}"/>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8988B-A74A-4E47-893B-9A0CE659BBED}"/>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9333C9F-BF87-2548-84D2-AB8ECD7E7A90}"/>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r>
              <a:rPr lang="en-US"/>
              <a:t>Congregate Dining Meal Services RFP</a:t>
            </a:r>
          </a:p>
        </p:txBody>
      </p:sp>
      <p:sp>
        <p:nvSpPr>
          <p:cNvPr id="6" name="Slide Number Placeholder 5">
            <a:extLst>
              <a:ext uri="{FF2B5EF4-FFF2-40B4-BE49-F238E27FC236}">
                <a16:creationId xmlns:a16="http://schemas.microsoft.com/office/drawing/2014/main" id="{FB887EAA-47E3-FE40-81BA-7AAB49CB7D61}"/>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4D4B2AC9-6982-D24D-9AF6-BB60B6AAE6A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315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hf hdr="0" dt="0"/>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ityofchicago.org/city/en/depts/dps/isupplier/online-training-materials.html" TargetMode="External"/><Relationship Id="rId2" Type="http://schemas.openxmlformats.org/officeDocument/2006/relationships/hyperlink" Target="mailto:CustomerSupport@cityofchicago.or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3" Type="http://schemas.openxmlformats.org/officeDocument/2006/relationships/hyperlink" Target="mailto:Julia.Talbot@cityofchicago.org" TargetMode="External"/><Relationship Id="rId2" Type="http://schemas.openxmlformats.org/officeDocument/2006/relationships/hyperlink" Target="mailto:kimberly.howard2@cityofchicago.org" TargetMode="Externa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462084" y="2293912"/>
            <a:ext cx="9208175" cy="3608596"/>
            <a:chOff x="3568134" y="1083080"/>
            <a:chExt cx="2046261" cy="2882363"/>
          </a:xfrm>
        </p:grpSpPr>
        <p:sp>
          <p:nvSpPr>
            <p:cNvPr id="5" name="Rounded Rectangle 6"/>
            <p:cNvSpPr>
              <a:spLocks noChangeArrowheads="1"/>
            </p:cNvSpPr>
            <p:nvPr/>
          </p:nvSpPr>
          <p:spPr bwMode="auto">
            <a:xfrm>
              <a:off x="3569695" y="1083080"/>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dirty="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dirty="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621917" y="2298104"/>
            <a:ext cx="8548687" cy="1520825"/>
          </a:xfrm>
        </p:spPr>
        <p:txBody>
          <a:bodyPr>
            <a:noAutofit/>
          </a:bodyPr>
          <a:lstStyle/>
          <a:p>
            <a:pPr algn="ctr"/>
            <a:r>
              <a:rPr lang="en-US" sz="3500" cap="none" dirty="0">
                <a:latin typeface="+mn-lt"/>
              </a:rPr>
              <a:t>Department of Family and Support Services  </a:t>
            </a:r>
            <a:r>
              <a:rPr lang="en-US" sz="3500" cap="none" dirty="0">
                <a:solidFill>
                  <a:srgbClr val="FF0000"/>
                </a:solidFill>
                <a:latin typeface="+mn-lt"/>
              </a:rPr>
              <a:t>Congregate Dining Meal Services </a:t>
            </a:r>
            <a:r>
              <a:rPr lang="en-US" sz="3500" cap="none" dirty="0">
                <a:latin typeface="+mn-lt"/>
              </a:rPr>
              <a:t>RFP</a:t>
            </a:r>
          </a:p>
        </p:txBody>
      </p:sp>
      <p:sp>
        <p:nvSpPr>
          <p:cNvPr id="3" name="Subtitle 2">
            <a:extLst>
              <a:ext uri="{FF2B5EF4-FFF2-40B4-BE49-F238E27FC236}">
                <a16:creationId xmlns:a16="http://schemas.microsoft.com/office/drawing/2014/main" id="{B293A423-F750-634C-AA13-1ADDF7CAADE6}"/>
              </a:ext>
            </a:extLst>
          </p:cNvPr>
          <p:cNvSpPr>
            <a:spLocks noGrp="1"/>
          </p:cNvSpPr>
          <p:nvPr>
            <p:ph type="body" idx="1"/>
          </p:nvPr>
        </p:nvSpPr>
        <p:spPr>
          <a:xfrm>
            <a:off x="795340" y="4815040"/>
            <a:ext cx="8548687" cy="1714347"/>
          </a:xfrm>
        </p:spPr>
        <p:txBody>
          <a:bodyPr>
            <a:normAutofit/>
          </a:bodyPr>
          <a:lstStyle/>
          <a:p>
            <a:pPr algn="ctr">
              <a:spcBef>
                <a:spcPts val="0"/>
              </a:spcBef>
            </a:pPr>
            <a:r>
              <a:rPr lang="en-US" sz="2400" dirty="0">
                <a:solidFill>
                  <a:schemeClr val="tx1"/>
                </a:solidFill>
              </a:rPr>
              <a:t>Release Date: June 23rd, 2022</a:t>
            </a:r>
          </a:p>
          <a:p>
            <a:pPr algn="ctr">
              <a:spcBef>
                <a:spcPts val="0"/>
              </a:spcBef>
            </a:pPr>
            <a:r>
              <a:rPr lang="en-US" sz="2400" dirty="0">
                <a:solidFill>
                  <a:schemeClr val="tx1"/>
                </a:solidFill>
              </a:rPr>
              <a:t>Due Date: July 20th, 2022</a:t>
            </a:r>
          </a:p>
          <a:p>
            <a:pPr algn="ctr"/>
            <a:endParaRPr lang="en-US" dirty="0"/>
          </a:p>
          <a:p>
            <a:pPr algn="ctr"/>
            <a:endParaRPr lang="en-US" dirty="0"/>
          </a:p>
        </p:txBody>
      </p:sp>
      <p:sp>
        <p:nvSpPr>
          <p:cNvPr id="7" name="TextBox 6"/>
          <p:cNvSpPr txBox="1"/>
          <p:nvPr/>
        </p:nvSpPr>
        <p:spPr>
          <a:xfrm>
            <a:off x="0" y="1243013"/>
            <a:ext cx="10058400" cy="430887"/>
          </a:xfrm>
          <a:prstGeom prst="rect">
            <a:avLst/>
          </a:prstGeom>
          <a:noFill/>
        </p:spPr>
        <p:txBody>
          <a:bodyPr wrap="square" rtlCol="0">
            <a:spAutoFit/>
          </a:bodyPr>
          <a:lstStyle/>
          <a:p>
            <a:pPr algn="ctr"/>
            <a:r>
              <a:rPr lang="en-US" sz="2200" b="1" dirty="0"/>
              <a:t>Please stand by, the webinar will begin shortly.</a:t>
            </a:r>
          </a:p>
        </p:txBody>
      </p:sp>
      <p:sp>
        <p:nvSpPr>
          <p:cNvPr id="9" name="Slide Number Placeholder 8">
            <a:extLst>
              <a:ext uri="{FF2B5EF4-FFF2-40B4-BE49-F238E27FC236}">
                <a16:creationId xmlns:a16="http://schemas.microsoft.com/office/drawing/2014/main" id="{7735DD3D-4971-E4F8-9273-86740C680001}"/>
              </a:ext>
            </a:extLst>
          </p:cNvPr>
          <p:cNvSpPr>
            <a:spLocks noGrp="1"/>
          </p:cNvSpPr>
          <p:nvPr>
            <p:ph type="sldNum" sz="quarter" idx="12"/>
          </p:nvPr>
        </p:nvSpPr>
        <p:spPr/>
        <p:txBody>
          <a:bodyPr/>
          <a:lstStyle/>
          <a:p>
            <a:fld id="{A8EB90C6-70B9-4707-A5B1-CF57880BACA5}" type="slidenum">
              <a:rPr lang="en-US" smtClean="0"/>
              <a:pPr/>
              <a:t>1</a:t>
            </a:fld>
            <a:endParaRPr lang="en-US" dirty="0"/>
          </a:p>
        </p:txBody>
      </p:sp>
      <p:sp>
        <p:nvSpPr>
          <p:cNvPr id="10" name="Footer Placeholder 9">
            <a:extLst>
              <a:ext uri="{FF2B5EF4-FFF2-40B4-BE49-F238E27FC236}">
                <a16:creationId xmlns:a16="http://schemas.microsoft.com/office/drawing/2014/main" id="{FAAC74E3-644F-2467-B74D-CAC07801887B}"/>
              </a:ext>
            </a:extLst>
          </p:cNvPr>
          <p:cNvSpPr>
            <a:spLocks noGrp="1"/>
          </p:cNvSpPr>
          <p:nvPr>
            <p:ph type="ftr" sz="quarter" idx="4294967295"/>
          </p:nvPr>
        </p:nvSpPr>
        <p:spPr>
          <a:xfrm>
            <a:off x="3477420" y="7111160"/>
            <a:ext cx="3184525" cy="414338"/>
          </a:xfrm>
        </p:spPr>
        <p:txBody>
          <a:bodyPr/>
          <a:lstStyle/>
          <a:p>
            <a:r>
              <a:rPr lang="en-US" dirty="0"/>
              <a:t>Congregate Dining Meal Services RFP</a:t>
            </a:r>
          </a:p>
        </p:txBody>
      </p:sp>
    </p:spTree>
    <p:extLst>
      <p:ext uri="{BB962C8B-B14F-4D97-AF65-F5344CB8AC3E}">
        <p14:creationId xmlns:p14="http://schemas.microsoft.com/office/powerpoint/2010/main" val="37002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BD55B-2000-3551-35AF-3CA62A754E24}"/>
              </a:ext>
            </a:extLst>
          </p:cNvPr>
          <p:cNvSpPr>
            <a:spLocks noGrp="1"/>
          </p:cNvSpPr>
          <p:nvPr>
            <p:ph type="title"/>
          </p:nvPr>
        </p:nvSpPr>
        <p:spPr/>
        <p:txBody>
          <a:bodyPr>
            <a:normAutofit fontScale="90000"/>
          </a:bodyPr>
          <a:lstStyle/>
          <a:p>
            <a:r>
              <a:rPr lang="en-US" dirty="0"/>
              <a:t>Program Requirements</a:t>
            </a:r>
          </a:p>
        </p:txBody>
      </p:sp>
      <p:sp>
        <p:nvSpPr>
          <p:cNvPr id="3" name="Content Placeholder 2">
            <a:extLst>
              <a:ext uri="{FF2B5EF4-FFF2-40B4-BE49-F238E27FC236}">
                <a16:creationId xmlns:a16="http://schemas.microsoft.com/office/drawing/2014/main" id="{E1E3C90A-230C-4EAD-C184-41F677465DAF}"/>
              </a:ext>
            </a:extLst>
          </p:cNvPr>
          <p:cNvSpPr>
            <a:spLocks noGrp="1"/>
          </p:cNvSpPr>
          <p:nvPr>
            <p:ph idx="1"/>
          </p:nvPr>
        </p:nvSpPr>
        <p:spPr/>
        <p:txBody>
          <a:bodyPr>
            <a:normAutofit fontScale="77500" lnSpcReduction="20000"/>
          </a:bodyPr>
          <a:lstStyle/>
          <a:p>
            <a:r>
              <a:rPr lang="en-US" sz="2300" dirty="0"/>
              <a:t>Please consult the following attachments for applicable information on nutrition sites.</a:t>
            </a:r>
          </a:p>
          <a:p>
            <a:pPr lvl="1"/>
            <a:r>
              <a:rPr lang="en-US" sz="2300" dirty="0"/>
              <a:t>Regional geographic boundaries (</a:t>
            </a:r>
            <a:r>
              <a:rPr lang="en-US" sz="2300" b="1" dirty="0"/>
              <a:t>Attachment 1: Congregate Dining Program Catered Nutrition Sites</a:t>
            </a:r>
            <a:r>
              <a:rPr lang="en-US" sz="2300" dirty="0"/>
              <a:t>)</a:t>
            </a:r>
          </a:p>
          <a:p>
            <a:pPr lvl="1"/>
            <a:r>
              <a:rPr lang="en-US" sz="2300" dirty="0"/>
              <a:t>Nutrition Site Listing (</a:t>
            </a:r>
            <a:r>
              <a:rPr lang="en-US" sz="2300" b="1" dirty="0"/>
              <a:t>Attachment 2: Nutrition Site Location and Serving Information for Catered Sites</a:t>
            </a:r>
            <a:r>
              <a:rPr lang="en-US" sz="2300" dirty="0"/>
              <a:t>) which includes respective site(s):</a:t>
            </a:r>
          </a:p>
          <a:p>
            <a:pPr lvl="2"/>
            <a:r>
              <a:rPr lang="en-US" sz="2300" dirty="0"/>
              <a:t>Meal Serving Days &amp; Times</a:t>
            </a:r>
          </a:p>
          <a:p>
            <a:pPr lvl="2"/>
            <a:r>
              <a:rPr lang="en-US" sz="2300" dirty="0"/>
              <a:t>Diets and Cuisines Served</a:t>
            </a:r>
          </a:p>
          <a:p>
            <a:pPr lvl="2"/>
            <a:r>
              <a:rPr lang="en-US" sz="2300" dirty="0"/>
              <a:t>Daily Number of Meals Served</a:t>
            </a:r>
          </a:p>
          <a:p>
            <a:pPr lvl="1"/>
            <a:r>
              <a:rPr lang="en-US" sz="2300" dirty="0"/>
              <a:t>Sample Menus ( </a:t>
            </a:r>
            <a:r>
              <a:rPr lang="en-US" sz="2300" b="1" dirty="0"/>
              <a:t>Attachment 4: Menu Samples</a:t>
            </a:r>
            <a:r>
              <a:rPr lang="en-US" sz="2300" dirty="0"/>
              <a:t>)</a:t>
            </a:r>
          </a:p>
          <a:p>
            <a:pPr marL="1018825" lvl="2" indent="0">
              <a:buNone/>
            </a:pPr>
            <a:endParaRPr lang="en-US" b="1" dirty="0"/>
          </a:p>
          <a:p>
            <a:r>
              <a:rPr lang="en-US" b="1" dirty="0"/>
              <a:t>Meal Types</a:t>
            </a:r>
          </a:p>
          <a:p>
            <a:pPr lvl="1"/>
            <a:r>
              <a:rPr lang="en-US" sz="2300" dirty="0"/>
              <a:t>Hot lunch/ Breakfast meal/ Box lunch(Same rate should be proposed for both) (Applicable for catered and on-sites) </a:t>
            </a:r>
          </a:p>
          <a:p>
            <a:pPr lvl="1"/>
            <a:r>
              <a:rPr lang="en-US" sz="2300" dirty="0"/>
              <a:t>Hot or Cold To-Go Boxed Meals (Applicable for catered and on-sites)</a:t>
            </a:r>
          </a:p>
          <a:p>
            <a:pPr lvl="1"/>
            <a:r>
              <a:rPr lang="en-US" sz="2300" dirty="0"/>
              <a:t>Pre-plated meals/ Box lunch (Applicable for catered)</a:t>
            </a:r>
          </a:p>
          <a:p>
            <a:pPr lvl="1"/>
            <a:r>
              <a:rPr lang="en-US" sz="2300" dirty="0"/>
              <a:t>Holiday Meals (Themed- Applicable for catered and on-sites)</a:t>
            </a:r>
          </a:p>
          <a:p>
            <a:pPr lvl="1"/>
            <a:r>
              <a:rPr lang="en-US" sz="2300" dirty="0"/>
              <a:t>Special Citywide Box Lunch Meal (Applicable for catered)</a:t>
            </a:r>
          </a:p>
          <a:p>
            <a:pPr lvl="1"/>
            <a:r>
              <a:rPr lang="en-US" sz="2300" dirty="0"/>
              <a:t>Special Event Hot or Box Meals (Specialty meals- Applicable for catered)</a:t>
            </a:r>
          </a:p>
          <a:p>
            <a:pPr lvl="1"/>
            <a:r>
              <a:rPr lang="en-US" sz="2300" dirty="0"/>
              <a:t>Special Event Breakfast Meals (Specialty meals- Applicable for catered)</a:t>
            </a:r>
          </a:p>
          <a:p>
            <a:pPr lvl="1"/>
            <a:r>
              <a:rPr lang="en-US" sz="2300" dirty="0"/>
              <a:t>Shelf Stable Meals (Applicable for catered and on-sites)</a:t>
            </a:r>
          </a:p>
        </p:txBody>
      </p:sp>
      <p:sp>
        <p:nvSpPr>
          <p:cNvPr id="4" name="Slide Number Placeholder 3">
            <a:extLst>
              <a:ext uri="{FF2B5EF4-FFF2-40B4-BE49-F238E27FC236}">
                <a16:creationId xmlns:a16="http://schemas.microsoft.com/office/drawing/2014/main" id="{388B1CBB-8950-0E57-19B8-3AE78A7E3091}"/>
              </a:ext>
            </a:extLst>
          </p:cNvPr>
          <p:cNvSpPr>
            <a:spLocks noGrp="1"/>
          </p:cNvSpPr>
          <p:nvPr>
            <p:ph type="sldNum" sz="quarter" idx="12"/>
          </p:nvPr>
        </p:nvSpPr>
        <p:spPr/>
        <p:txBody>
          <a:bodyPr/>
          <a:lstStyle/>
          <a:p>
            <a:r>
              <a:rPr lang="en-US"/>
              <a:t>Page </a:t>
            </a:r>
            <a:fld id="{6B1E0480-57EA-4B4D-8E64-F548A057966E}" type="slidenum">
              <a:rPr lang="en-US" smtClean="0"/>
              <a:pPr/>
              <a:t>10</a:t>
            </a:fld>
            <a:endParaRPr lang="en-US" dirty="0"/>
          </a:p>
        </p:txBody>
      </p:sp>
    </p:spTree>
    <p:extLst>
      <p:ext uri="{BB962C8B-B14F-4D97-AF65-F5344CB8AC3E}">
        <p14:creationId xmlns:p14="http://schemas.microsoft.com/office/powerpoint/2010/main" val="3906205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FDC9B-674F-30CE-74B8-3421896BE0C3}"/>
              </a:ext>
            </a:extLst>
          </p:cNvPr>
          <p:cNvSpPr>
            <a:spLocks noGrp="1"/>
          </p:cNvSpPr>
          <p:nvPr>
            <p:ph type="title"/>
          </p:nvPr>
        </p:nvSpPr>
        <p:spPr/>
        <p:txBody>
          <a:bodyPr>
            <a:normAutofit fontScale="90000"/>
          </a:bodyPr>
          <a:lstStyle/>
          <a:p>
            <a:r>
              <a:rPr lang="en-US" dirty="0"/>
              <a:t>Program Requirements</a:t>
            </a:r>
          </a:p>
        </p:txBody>
      </p:sp>
      <p:sp>
        <p:nvSpPr>
          <p:cNvPr id="3" name="Content Placeholder 2">
            <a:extLst>
              <a:ext uri="{FF2B5EF4-FFF2-40B4-BE49-F238E27FC236}">
                <a16:creationId xmlns:a16="http://schemas.microsoft.com/office/drawing/2014/main" id="{2E00AA50-BE61-DAD3-6CC0-B9168082DC8F}"/>
              </a:ext>
            </a:extLst>
          </p:cNvPr>
          <p:cNvSpPr>
            <a:spLocks noGrp="1"/>
          </p:cNvSpPr>
          <p:nvPr>
            <p:ph idx="1"/>
          </p:nvPr>
        </p:nvSpPr>
        <p:spPr/>
        <p:txBody>
          <a:bodyPr>
            <a:normAutofit lnSpcReduction="10000"/>
          </a:bodyPr>
          <a:lstStyle/>
          <a:p>
            <a:r>
              <a:rPr lang="en-US" sz="2400" b="1" dirty="0"/>
              <a:t>Cycle Menus (Catered and On-sites):</a:t>
            </a:r>
          </a:p>
          <a:p>
            <a:pPr lvl="1"/>
            <a:r>
              <a:rPr lang="en-US" sz="2000" dirty="0"/>
              <a:t>There are four (4) seasonal cycle menus for the hot lunch, pre-plated, and breakfast meals. </a:t>
            </a:r>
          </a:p>
          <a:p>
            <a:pPr lvl="1"/>
            <a:r>
              <a:rPr lang="en-US" sz="2000" dirty="0"/>
              <a:t>Draft menus are due to DFSS consulting dietician no later than 45 days prior to the next menu cycle and must be approved by the registered dietician.</a:t>
            </a:r>
          </a:p>
          <a:p>
            <a:pPr lvl="1"/>
            <a:r>
              <a:rPr lang="en-US" sz="2000" dirty="0"/>
              <a:t> Menus must be prepared in accordance with:</a:t>
            </a:r>
          </a:p>
          <a:p>
            <a:pPr lvl="2"/>
            <a:r>
              <a:rPr lang="en-US" sz="1800" dirty="0"/>
              <a:t>DFSS Menu Planning Standards (</a:t>
            </a:r>
            <a:r>
              <a:rPr lang="en-US" sz="1800" b="1" dirty="0"/>
              <a:t>Attachment #5</a:t>
            </a:r>
            <a:r>
              <a:rPr lang="en-US" sz="1800" dirty="0"/>
              <a:t>)</a:t>
            </a:r>
          </a:p>
          <a:p>
            <a:pPr lvl="2"/>
            <a:r>
              <a:rPr lang="en-US" sz="1800" dirty="0"/>
              <a:t>DFSS Food Specifications for Cycle Menus ( </a:t>
            </a:r>
            <a:r>
              <a:rPr lang="en-US" sz="1800" b="1" dirty="0"/>
              <a:t>Attachment #6</a:t>
            </a:r>
            <a:r>
              <a:rPr lang="en-US" sz="1800" dirty="0"/>
              <a:t>)</a:t>
            </a:r>
          </a:p>
          <a:p>
            <a:r>
              <a:rPr lang="en-US" sz="2400" b="1" dirty="0"/>
              <a:t>Meal Serving Guide</a:t>
            </a:r>
          </a:p>
          <a:p>
            <a:pPr lvl="1"/>
            <a:r>
              <a:rPr lang="en-US" sz="2000" dirty="0"/>
              <a:t>A meal serving guide must be prepared by the  congregate meal provider (catered) and submitted to DFSS consulting dietician for approval when submitting cycle menus.</a:t>
            </a:r>
          </a:p>
          <a:p>
            <a:r>
              <a:rPr lang="en-US" b="1" dirty="0"/>
              <a:t>Meal Orders (Catered):</a:t>
            </a:r>
          </a:p>
          <a:p>
            <a:pPr lvl="1"/>
            <a:r>
              <a:rPr lang="en-US" sz="2000" dirty="0"/>
              <a:t>Submitted by DFSS (1) week in advance.</a:t>
            </a:r>
          </a:p>
          <a:p>
            <a:pPr lvl="1"/>
            <a:r>
              <a:rPr lang="en-US" sz="2000" dirty="0"/>
              <a:t>Changes to meal orders follow timeframe specified in RFP.</a:t>
            </a:r>
          </a:p>
          <a:p>
            <a:pPr marL="1018825" lvl="2" indent="0">
              <a:buNone/>
            </a:pPr>
            <a:endParaRPr lang="en-US" sz="2000" dirty="0"/>
          </a:p>
          <a:p>
            <a:endParaRPr lang="en-US" dirty="0"/>
          </a:p>
        </p:txBody>
      </p:sp>
      <p:sp>
        <p:nvSpPr>
          <p:cNvPr id="4" name="Slide Number Placeholder 3">
            <a:extLst>
              <a:ext uri="{FF2B5EF4-FFF2-40B4-BE49-F238E27FC236}">
                <a16:creationId xmlns:a16="http://schemas.microsoft.com/office/drawing/2014/main" id="{338AE0AF-E150-EC7F-EBC6-23E2A6D8E89F}"/>
              </a:ext>
            </a:extLst>
          </p:cNvPr>
          <p:cNvSpPr>
            <a:spLocks noGrp="1"/>
          </p:cNvSpPr>
          <p:nvPr>
            <p:ph type="sldNum" sz="quarter" idx="12"/>
          </p:nvPr>
        </p:nvSpPr>
        <p:spPr/>
        <p:txBody>
          <a:bodyPr/>
          <a:lstStyle/>
          <a:p>
            <a:r>
              <a:rPr lang="en-US"/>
              <a:t>Page </a:t>
            </a:r>
            <a:fld id="{6B1E0480-57EA-4B4D-8E64-F548A057966E}" type="slidenum">
              <a:rPr lang="en-US" smtClean="0"/>
              <a:pPr/>
              <a:t>11</a:t>
            </a:fld>
            <a:endParaRPr lang="en-US" dirty="0"/>
          </a:p>
        </p:txBody>
      </p:sp>
    </p:spTree>
    <p:extLst>
      <p:ext uri="{BB962C8B-B14F-4D97-AF65-F5344CB8AC3E}">
        <p14:creationId xmlns:p14="http://schemas.microsoft.com/office/powerpoint/2010/main" val="3801576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04C1-3D85-8284-2806-9720DF640AFE}"/>
              </a:ext>
            </a:extLst>
          </p:cNvPr>
          <p:cNvSpPr>
            <a:spLocks noGrp="1"/>
          </p:cNvSpPr>
          <p:nvPr>
            <p:ph type="title"/>
          </p:nvPr>
        </p:nvSpPr>
        <p:spPr/>
        <p:txBody>
          <a:bodyPr>
            <a:normAutofit fontScale="90000"/>
          </a:bodyPr>
          <a:lstStyle/>
          <a:p>
            <a:r>
              <a:rPr lang="en-US" dirty="0"/>
              <a:t>Program Requirements</a:t>
            </a:r>
          </a:p>
        </p:txBody>
      </p:sp>
      <p:sp>
        <p:nvSpPr>
          <p:cNvPr id="3" name="Content Placeholder 2">
            <a:extLst>
              <a:ext uri="{FF2B5EF4-FFF2-40B4-BE49-F238E27FC236}">
                <a16:creationId xmlns:a16="http://schemas.microsoft.com/office/drawing/2014/main" id="{479AE3A7-EF5C-781A-FF92-BA5C7C445351}"/>
              </a:ext>
            </a:extLst>
          </p:cNvPr>
          <p:cNvSpPr>
            <a:spLocks noGrp="1"/>
          </p:cNvSpPr>
          <p:nvPr>
            <p:ph idx="1"/>
          </p:nvPr>
        </p:nvSpPr>
        <p:spPr/>
        <p:txBody>
          <a:bodyPr/>
          <a:lstStyle/>
          <a:p>
            <a:pPr lvl="1"/>
            <a:endParaRPr lang="en-US" dirty="0"/>
          </a:p>
          <a:p>
            <a:r>
              <a:rPr lang="en-US" b="1" dirty="0"/>
              <a:t>Days of Operation</a:t>
            </a:r>
          </a:p>
          <a:p>
            <a:pPr lvl="1"/>
            <a:r>
              <a:rPr lang="en-US" sz="2000" dirty="0"/>
              <a:t>All sites typically serve meals a minimum of five days per week.</a:t>
            </a:r>
          </a:p>
          <a:p>
            <a:pPr lvl="1"/>
            <a:r>
              <a:rPr lang="en-US" sz="2000" dirty="0"/>
              <a:t>All congregate nutrition sites are closed on (6) major holidays.</a:t>
            </a:r>
          </a:p>
          <a:p>
            <a:pPr lvl="1"/>
            <a:endParaRPr lang="en-US" dirty="0"/>
          </a:p>
          <a:p>
            <a:r>
              <a:rPr lang="en-US" b="1" dirty="0"/>
              <a:t>Distribution of Required Program Information</a:t>
            </a:r>
          </a:p>
          <a:p>
            <a:pPr lvl="1"/>
            <a:r>
              <a:rPr lang="en-US" sz="2000" dirty="0"/>
              <a:t>Unless otherwise specified, information will be developed by DFSS and distributed via awarded meal providers:</a:t>
            </a:r>
          </a:p>
          <a:p>
            <a:pPr lvl="2"/>
            <a:r>
              <a:rPr lang="en-US" sz="1800" dirty="0"/>
              <a:t>Nutrition Education (On-site meal providers will be responsible for developing materials) </a:t>
            </a:r>
          </a:p>
          <a:p>
            <a:pPr lvl="2"/>
            <a:r>
              <a:rPr lang="en-US" sz="1800" dirty="0"/>
              <a:t>Nutritional Risk Brochure</a:t>
            </a:r>
          </a:p>
          <a:p>
            <a:pPr lvl="2"/>
            <a:r>
              <a:rPr lang="en-US" sz="1800" dirty="0"/>
              <a:t>Food Allergies &amp; Special Diet Information Sheet</a:t>
            </a:r>
          </a:p>
          <a:p>
            <a:pPr lvl="2"/>
            <a:r>
              <a:rPr lang="en-US" sz="1800" dirty="0"/>
              <a:t>SNAP Information</a:t>
            </a:r>
          </a:p>
          <a:p>
            <a:pPr lvl="2"/>
            <a:r>
              <a:rPr lang="en-US" sz="1800" dirty="0"/>
              <a:t>Annual Client Satisfaction Survey</a:t>
            </a:r>
          </a:p>
          <a:p>
            <a:pPr marL="509412" lvl="1" indent="0">
              <a:buNone/>
            </a:pPr>
            <a:endParaRPr lang="en-US" dirty="0"/>
          </a:p>
          <a:p>
            <a:pPr marL="509412" lvl="1" indent="0">
              <a:buNone/>
            </a:pPr>
            <a:endParaRPr lang="en-US" dirty="0"/>
          </a:p>
        </p:txBody>
      </p:sp>
      <p:sp>
        <p:nvSpPr>
          <p:cNvPr id="4" name="Slide Number Placeholder 3">
            <a:extLst>
              <a:ext uri="{FF2B5EF4-FFF2-40B4-BE49-F238E27FC236}">
                <a16:creationId xmlns:a16="http://schemas.microsoft.com/office/drawing/2014/main" id="{E220AFAE-D47F-19F8-BD88-3816FB45A4BE}"/>
              </a:ext>
            </a:extLst>
          </p:cNvPr>
          <p:cNvSpPr>
            <a:spLocks noGrp="1"/>
          </p:cNvSpPr>
          <p:nvPr>
            <p:ph type="sldNum" sz="quarter" idx="12"/>
          </p:nvPr>
        </p:nvSpPr>
        <p:spPr/>
        <p:txBody>
          <a:bodyPr/>
          <a:lstStyle/>
          <a:p>
            <a:r>
              <a:rPr lang="en-US"/>
              <a:t>Page </a:t>
            </a:r>
            <a:fld id="{6B1E0480-57EA-4B4D-8E64-F548A057966E}" type="slidenum">
              <a:rPr lang="en-US" smtClean="0"/>
              <a:pPr/>
              <a:t>12</a:t>
            </a:fld>
            <a:endParaRPr lang="en-US" dirty="0"/>
          </a:p>
        </p:txBody>
      </p:sp>
    </p:spTree>
    <p:extLst>
      <p:ext uri="{BB962C8B-B14F-4D97-AF65-F5344CB8AC3E}">
        <p14:creationId xmlns:p14="http://schemas.microsoft.com/office/powerpoint/2010/main" val="125293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91BF-70FC-44A4-C001-482D7E2BE1E6}"/>
              </a:ext>
            </a:extLst>
          </p:cNvPr>
          <p:cNvSpPr>
            <a:spLocks noGrp="1"/>
          </p:cNvSpPr>
          <p:nvPr>
            <p:ph type="title"/>
          </p:nvPr>
        </p:nvSpPr>
        <p:spPr/>
        <p:txBody>
          <a:bodyPr>
            <a:normAutofit fontScale="90000"/>
          </a:bodyPr>
          <a:lstStyle/>
          <a:p>
            <a:r>
              <a:rPr lang="en-US" dirty="0"/>
              <a:t>Program Requirements</a:t>
            </a:r>
          </a:p>
        </p:txBody>
      </p:sp>
      <p:sp>
        <p:nvSpPr>
          <p:cNvPr id="3" name="Content Placeholder 2">
            <a:extLst>
              <a:ext uri="{FF2B5EF4-FFF2-40B4-BE49-F238E27FC236}">
                <a16:creationId xmlns:a16="http://schemas.microsoft.com/office/drawing/2014/main" id="{0711E1C8-2956-52D3-5D20-29CCAB2811E6}"/>
              </a:ext>
            </a:extLst>
          </p:cNvPr>
          <p:cNvSpPr>
            <a:spLocks noGrp="1"/>
          </p:cNvSpPr>
          <p:nvPr>
            <p:ph idx="1"/>
          </p:nvPr>
        </p:nvSpPr>
        <p:spPr>
          <a:xfrm>
            <a:off x="1243012" y="1300164"/>
            <a:ext cx="8434388" cy="5586411"/>
          </a:xfrm>
        </p:spPr>
        <p:txBody>
          <a:bodyPr>
            <a:normAutofit/>
          </a:bodyPr>
          <a:lstStyle/>
          <a:p>
            <a:r>
              <a:rPr lang="en-US" b="1" dirty="0"/>
              <a:t>Service Delivery Specifications for </a:t>
            </a:r>
            <a:r>
              <a:rPr lang="en-US" b="1" u="sng" dirty="0"/>
              <a:t>Catered</a:t>
            </a:r>
            <a:r>
              <a:rPr lang="en-US" b="1" dirty="0"/>
              <a:t> Meal Providers (p.17-18)</a:t>
            </a:r>
          </a:p>
          <a:p>
            <a:pPr lvl="1"/>
            <a:r>
              <a:rPr lang="en-US" dirty="0"/>
              <a:t>Meal packaging must meet regulations approved by the Chicago’s Department of Public Health (CDPH) and be designed to prevent seeping, spilling, dripping, and leaking.</a:t>
            </a:r>
          </a:p>
          <a:p>
            <a:pPr lvl="1"/>
            <a:r>
              <a:rPr lang="en-US" dirty="0"/>
              <a:t>All meal delivery equipment must be food safe, appropriate and capable of maintaining hot and/or cold temperatures.</a:t>
            </a:r>
          </a:p>
          <a:p>
            <a:pPr lvl="1"/>
            <a:r>
              <a:rPr lang="en-US" dirty="0"/>
              <a:t>Hot Food must be delivered hot (no less than 135 F) and cold foods must be delivered cold (no higher than 41F).</a:t>
            </a:r>
          </a:p>
          <a:p>
            <a:pPr lvl="1"/>
            <a:r>
              <a:rPr lang="en-US" dirty="0"/>
              <a:t>In instances of reported shortages/ poorly prepared meals, the meal provider shall make every attempt to replace necessary items prior to serving time or issue a credit to DFSS.</a:t>
            </a:r>
          </a:p>
          <a:p>
            <a:r>
              <a:rPr lang="en-US" b="1" dirty="0"/>
              <a:t>Service Delivery Specifications for </a:t>
            </a:r>
            <a:r>
              <a:rPr lang="en-US" b="1" u="sng" dirty="0"/>
              <a:t>On-site</a:t>
            </a:r>
            <a:r>
              <a:rPr lang="en-US" b="1" dirty="0"/>
              <a:t> Meal Providers (p.18-20)</a:t>
            </a:r>
          </a:p>
          <a:p>
            <a:pPr lvl="1"/>
            <a:r>
              <a:rPr lang="en-US" dirty="0"/>
              <a:t>Food Service Staff Required (flat partial reimbursement rate of $15/ hour)</a:t>
            </a:r>
          </a:p>
          <a:p>
            <a:pPr lvl="1"/>
            <a:r>
              <a:rPr lang="en-US" dirty="0"/>
              <a:t>Adequate Facility Compliance Required ( </a:t>
            </a:r>
            <a:r>
              <a:rPr lang="en-US" sz="1600" b="1" dirty="0"/>
              <a:t>Attachment #9: Program Self Evaluation Check List)</a:t>
            </a:r>
          </a:p>
          <a:p>
            <a:pPr lvl="1"/>
            <a:r>
              <a:rPr lang="en-US" dirty="0"/>
              <a:t>Outreach, socialization, participant registrations, and collection of voluntary contributions.</a:t>
            </a:r>
          </a:p>
        </p:txBody>
      </p:sp>
      <p:sp>
        <p:nvSpPr>
          <p:cNvPr id="4" name="Slide Number Placeholder 3">
            <a:extLst>
              <a:ext uri="{FF2B5EF4-FFF2-40B4-BE49-F238E27FC236}">
                <a16:creationId xmlns:a16="http://schemas.microsoft.com/office/drawing/2014/main" id="{225231C6-6363-B484-78C2-18E9BEF6E468}"/>
              </a:ext>
            </a:extLst>
          </p:cNvPr>
          <p:cNvSpPr>
            <a:spLocks noGrp="1"/>
          </p:cNvSpPr>
          <p:nvPr>
            <p:ph type="sldNum" sz="quarter" idx="12"/>
          </p:nvPr>
        </p:nvSpPr>
        <p:spPr/>
        <p:txBody>
          <a:bodyPr/>
          <a:lstStyle/>
          <a:p>
            <a:r>
              <a:rPr lang="en-US"/>
              <a:t>Page </a:t>
            </a:r>
            <a:fld id="{6B1E0480-57EA-4B4D-8E64-F548A057966E}" type="slidenum">
              <a:rPr lang="en-US" smtClean="0"/>
              <a:pPr/>
              <a:t>13</a:t>
            </a:fld>
            <a:endParaRPr lang="en-US" dirty="0"/>
          </a:p>
        </p:txBody>
      </p:sp>
    </p:spTree>
    <p:extLst>
      <p:ext uri="{BB962C8B-B14F-4D97-AF65-F5344CB8AC3E}">
        <p14:creationId xmlns:p14="http://schemas.microsoft.com/office/powerpoint/2010/main" val="327642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2386-1B36-A15E-B4BB-32769D4E27CE}"/>
              </a:ext>
            </a:extLst>
          </p:cNvPr>
          <p:cNvSpPr>
            <a:spLocks noGrp="1"/>
          </p:cNvSpPr>
          <p:nvPr>
            <p:ph type="title"/>
          </p:nvPr>
        </p:nvSpPr>
        <p:spPr/>
        <p:txBody>
          <a:bodyPr>
            <a:normAutofit fontScale="90000"/>
          </a:bodyPr>
          <a:lstStyle/>
          <a:p>
            <a:r>
              <a:rPr lang="en-US" dirty="0"/>
              <a:t>Program Requirements</a:t>
            </a:r>
          </a:p>
        </p:txBody>
      </p:sp>
      <p:sp>
        <p:nvSpPr>
          <p:cNvPr id="3" name="Content Placeholder 2">
            <a:extLst>
              <a:ext uri="{FF2B5EF4-FFF2-40B4-BE49-F238E27FC236}">
                <a16:creationId xmlns:a16="http://schemas.microsoft.com/office/drawing/2014/main" id="{3ACA8F9F-FEE0-1111-384A-5C986C2E7148}"/>
              </a:ext>
            </a:extLst>
          </p:cNvPr>
          <p:cNvSpPr>
            <a:spLocks noGrp="1"/>
          </p:cNvSpPr>
          <p:nvPr>
            <p:ph idx="1"/>
          </p:nvPr>
        </p:nvSpPr>
        <p:spPr/>
        <p:txBody>
          <a:bodyPr>
            <a:normAutofit fontScale="92500" lnSpcReduction="20000"/>
          </a:bodyPr>
          <a:lstStyle/>
          <a:p>
            <a:r>
              <a:rPr lang="en-US" b="1" dirty="0"/>
              <a:t>Quality Control</a:t>
            </a:r>
          </a:p>
          <a:p>
            <a:pPr lvl="1"/>
            <a:r>
              <a:rPr lang="en-US" sz="1900" dirty="0"/>
              <a:t>For cook-chill-heat production systems or any production system that includes prepared food storage, awardee will be required to submit food samples to laboratory for pathogenic organism analysis quarterly. </a:t>
            </a:r>
          </a:p>
          <a:p>
            <a:pPr lvl="1"/>
            <a:r>
              <a:rPr lang="en-US" sz="1900" dirty="0"/>
              <a:t>Awardee must have clearly written sanitation, safety, and monitoring policies and procedures.</a:t>
            </a:r>
          </a:p>
          <a:p>
            <a:r>
              <a:rPr lang="en-US" b="1" dirty="0"/>
              <a:t>Invoices </a:t>
            </a:r>
          </a:p>
          <a:p>
            <a:pPr lvl="1"/>
            <a:r>
              <a:rPr lang="en-US" sz="1900" dirty="0"/>
              <a:t>Invoices and support documentation will be required to be submitted by the appropriate deadlines:</a:t>
            </a:r>
          </a:p>
          <a:p>
            <a:pPr lvl="2"/>
            <a:r>
              <a:rPr lang="en-US" sz="1800" dirty="0"/>
              <a:t>Catered meal provider (weekly)</a:t>
            </a:r>
          </a:p>
          <a:p>
            <a:pPr lvl="2"/>
            <a:r>
              <a:rPr lang="en-US" sz="1800" dirty="0"/>
              <a:t>On-Site meal provider (monthly)</a:t>
            </a:r>
          </a:p>
          <a:p>
            <a:r>
              <a:rPr lang="en-US" b="1" dirty="0"/>
              <a:t>Good Food Purchasing Policy (GFPP)</a:t>
            </a:r>
          </a:p>
          <a:p>
            <a:pPr lvl="1"/>
            <a:r>
              <a:rPr lang="en-US" sz="1900" dirty="0"/>
              <a:t>The Congregate Dining Meal Service Providers will be required to participate in the Good Food Purchasing Program (GFPP) and work with the GFPP Team to record and report purchases and/or pledge to participate in the Good Food Purchasing goals. </a:t>
            </a:r>
          </a:p>
          <a:p>
            <a:pPr lvl="1"/>
            <a:r>
              <a:rPr lang="en-US" sz="1900" dirty="0"/>
              <a:t>Please see the following attachments for more information:</a:t>
            </a:r>
          </a:p>
          <a:p>
            <a:pPr lvl="2"/>
            <a:r>
              <a:rPr lang="en-US" sz="1800" b="1" dirty="0"/>
              <a:t>Attachment #7a: Good Food Purchasing Program Standards for Food Service Institution.</a:t>
            </a:r>
          </a:p>
          <a:p>
            <a:pPr lvl="2"/>
            <a:r>
              <a:rPr lang="en-US" sz="1800" b="1" dirty="0"/>
              <a:t>Attachment #7b: GFPP Tracking Form</a:t>
            </a:r>
          </a:p>
          <a:p>
            <a:pPr lvl="2"/>
            <a:r>
              <a:rPr lang="en-US" sz="1800" b="1" dirty="0"/>
              <a:t>Attachment #7c: Good Food Purchasing Pledge</a:t>
            </a:r>
          </a:p>
        </p:txBody>
      </p:sp>
      <p:sp>
        <p:nvSpPr>
          <p:cNvPr id="4" name="Slide Number Placeholder 3">
            <a:extLst>
              <a:ext uri="{FF2B5EF4-FFF2-40B4-BE49-F238E27FC236}">
                <a16:creationId xmlns:a16="http://schemas.microsoft.com/office/drawing/2014/main" id="{95D733FB-50E3-3531-1809-56B8F1E9A0FB}"/>
              </a:ext>
            </a:extLst>
          </p:cNvPr>
          <p:cNvSpPr>
            <a:spLocks noGrp="1"/>
          </p:cNvSpPr>
          <p:nvPr>
            <p:ph type="sldNum" sz="quarter" idx="12"/>
          </p:nvPr>
        </p:nvSpPr>
        <p:spPr/>
        <p:txBody>
          <a:bodyPr/>
          <a:lstStyle/>
          <a:p>
            <a:r>
              <a:rPr lang="en-US"/>
              <a:t>Page </a:t>
            </a:r>
            <a:fld id="{6B1E0480-57EA-4B4D-8E64-F548A057966E}" type="slidenum">
              <a:rPr lang="en-US" smtClean="0"/>
              <a:pPr/>
              <a:t>14</a:t>
            </a:fld>
            <a:endParaRPr lang="en-US" dirty="0"/>
          </a:p>
        </p:txBody>
      </p:sp>
    </p:spTree>
    <p:extLst>
      <p:ext uri="{BB962C8B-B14F-4D97-AF65-F5344CB8AC3E}">
        <p14:creationId xmlns:p14="http://schemas.microsoft.com/office/powerpoint/2010/main" val="24766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p:txBody>
          <a:bodyPr>
            <a:normAutofit fontScale="90000"/>
          </a:bodyPr>
          <a:lstStyle/>
          <a:p>
            <a:r>
              <a:rPr lang="en-US" dirty="0"/>
              <a:t>Performance Goals and Outcomes</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1356852" y="1075544"/>
            <a:ext cx="8566877" cy="6228432"/>
          </a:xfrm>
        </p:spPr>
        <p:txBody>
          <a:bodyPr>
            <a:normAutofit fontScale="85000" lnSpcReduction="20000"/>
          </a:bodyPr>
          <a:lstStyle/>
          <a:p>
            <a:pPr eaLnBrk="0"/>
            <a:r>
              <a:rPr lang="en-US" sz="2400" dirty="0"/>
              <a:t>DFSS seeks respondents with evidence of strong past performance against desired outcome goals. </a:t>
            </a:r>
          </a:p>
          <a:p>
            <a:pPr lvl="1" eaLnBrk="0"/>
            <a:r>
              <a:rPr lang="en-US" sz="2300" b="1" dirty="0"/>
              <a:t>Performance Indicators</a:t>
            </a:r>
          </a:p>
          <a:p>
            <a:pPr lvl="2" eaLnBrk="0"/>
            <a:r>
              <a:rPr lang="en-US" sz="2400" dirty="0"/>
              <a:t>80% or more of the seniors indicate that they receive quality meals.</a:t>
            </a:r>
          </a:p>
          <a:p>
            <a:pPr lvl="2" eaLnBrk="0"/>
            <a:r>
              <a:rPr lang="en-US" sz="2400" dirty="0"/>
              <a:t>80% or more of the seniors indicate that their nutritional needs are being met by participating in the program.</a:t>
            </a:r>
          </a:p>
          <a:p>
            <a:pPr lvl="2" eaLnBrk="0"/>
            <a:r>
              <a:rPr lang="en-US" sz="2400" dirty="0"/>
              <a:t>Completion of baseline assessment and active engagement in annual updates to its Good Food Purchasing Plan.</a:t>
            </a:r>
          </a:p>
          <a:p>
            <a:pPr lvl="1" eaLnBrk="0"/>
            <a:r>
              <a:rPr lang="en-US" sz="2300" b="1" dirty="0"/>
              <a:t>Output Metrics</a:t>
            </a:r>
          </a:p>
          <a:p>
            <a:pPr marL="1018825" lvl="2" indent="0" eaLnBrk="0">
              <a:buNone/>
            </a:pPr>
            <a:r>
              <a:rPr lang="en-US" sz="2200" u="sng" dirty="0"/>
              <a:t>Food Service Quality</a:t>
            </a:r>
          </a:p>
          <a:p>
            <a:pPr lvl="2" eaLnBrk="0"/>
            <a:r>
              <a:rPr lang="en-US" sz="2400" dirty="0"/>
              <a:t># of instances that food items and condiments provided are not specified on the menus.</a:t>
            </a:r>
          </a:p>
          <a:p>
            <a:pPr lvl="2" eaLnBrk="0"/>
            <a:r>
              <a:rPr lang="en-US" sz="2400" dirty="0"/>
              <a:t># of food service issues (shortages, unauthorized substitutions) are less than 5% of the number of deliveries made.</a:t>
            </a:r>
          </a:p>
          <a:p>
            <a:pPr lvl="2" eaLnBrk="0"/>
            <a:r>
              <a:rPr lang="en-US" sz="2400" dirty="0"/>
              <a:t>100% of food service issues involving more than 3 servings of an entrée or side dish results in redeliveries for catered meal providers.</a:t>
            </a:r>
          </a:p>
          <a:p>
            <a:pPr lvl="2" eaLnBrk="0"/>
            <a:r>
              <a:rPr lang="en-US" sz="2400" dirty="0"/>
              <a:t>Timeliness of submission of quarterly menus and laboratory analysis from submitted food samples will also be tracked to ensure they are submitted by due dates.</a:t>
            </a:r>
          </a:p>
          <a:p>
            <a:pPr lvl="2" eaLnBrk="0"/>
            <a:r>
              <a:rPr lang="en-US" sz="2400" dirty="0"/>
              <a:t>Responses to food service issues or concerns are addressed within 24 hrs. of receiving complaint.</a:t>
            </a:r>
          </a:p>
          <a:p>
            <a:pPr eaLnBrk="0"/>
            <a:endParaRPr lang="en-US" dirty="0"/>
          </a:p>
          <a:p>
            <a:endParaRPr lang="en-US" dirty="0"/>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15</a:t>
            </a:fld>
            <a:endParaRPr lang="en-US" dirty="0"/>
          </a:p>
        </p:txBody>
      </p:sp>
    </p:spTree>
    <p:extLst>
      <p:ext uri="{BB962C8B-B14F-4D97-AF65-F5344CB8AC3E}">
        <p14:creationId xmlns:p14="http://schemas.microsoft.com/office/powerpoint/2010/main" val="105721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a:xfrm>
            <a:off x="1257301" y="585153"/>
            <a:ext cx="8298179" cy="506325"/>
          </a:xfrm>
        </p:spPr>
        <p:txBody>
          <a:bodyPr>
            <a:normAutofit fontScale="90000"/>
          </a:bodyPr>
          <a:lstStyle/>
          <a:p>
            <a:r>
              <a:rPr lang="en-US" dirty="0"/>
              <a:t>Performance Goals and Outcomes Continued</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1356852" y="1075544"/>
            <a:ext cx="8566877" cy="6228432"/>
          </a:xfrm>
        </p:spPr>
        <p:txBody>
          <a:bodyPr>
            <a:normAutofit/>
          </a:bodyPr>
          <a:lstStyle/>
          <a:p>
            <a:pPr eaLnBrk="0"/>
            <a:r>
              <a:rPr lang="en-US" sz="2400" dirty="0"/>
              <a:t>DFSS seeks respondents with evidence of strong past performance against desired outcome goals. </a:t>
            </a:r>
          </a:p>
          <a:p>
            <a:pPr marL="1018825" lvl="2" indent="0" eaLnBrk="0">
              <a:buNone/>
            </a:pPr>
            <a:r>
              <a:rPr lang="en-US" sz="2200" u="sng" dirty="0"/>
              <a:t>Food Safety</a:t>
            </a:r>
          </a:p>
          <a:p>
            <a:pPr lvl="2" eaLnBrk="0"/>
            <a:r>
              <a:rPr lang="en-US" sz="2200" dirty="0"/>
              <a:t># of incidents of food borne illnesses.</a:t>
            </a:r>
          </a:p>
          <a:p>
            <a:pPr lvl="2" eaLnBrk="0"/>
            <a:r>
              <a:rPr lang="en-US" sz="2200" dirty="0"/>
              <a:t># of quarterly pathogenic organism analyses of food samples reporting positive for Shigella, Salmonella, and Listeria.</a:t>
            </a:r>
          </a:p>
          <a:p>
            <a:pPr lvl="2" eaLnBrk="0"/>
            <a:r>
              <a:rPr lang="en-US" sz="2200" dirty="0"/>
              <a:t>A minimum average of 30 seniors per day will be maintained in the program for on-site meal providers.</a:t>
            </a:r>
          </a:p>
          <a:p>
            <a:pPr marL="1018825" lvl="2" indent="0" eaLnBrk="0">
              <a:buNone/>
            </a:pPr>
            <a:r>
              <a:rPr lang="en-US" sz="2200" u="sng" dirty="0"/>
              <a:t>GFPP Implementation</a:t>
            </a:r>
          </a:p>
          <a:p>
            <a:pPr lvl="2" eaLnBrk="0"/>
            <a:r>
              <a:rPr lang="en-US" sz="2200" dirty="0"/>
              <a:t>The agency strives to meet at least the minimum baseline purchasing thresholds in each value category in the Good Food Purchasing Program over the life of the contract, with improvements demonstrated year over year through ongoing reporting and assessment.</a:t>
            </a:r>
          </a:p>
          <a:p>
            <a:pPr eaLnBrk="0"/>
            <a:endParaRPr lang="en-US" dirty="0"/>
          </a:p>
          <a:p>
            <a:endParaRPr lang="en-US" dirty="0"/>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16</a:t>
            </a:fld>
            <a:endParaRPr lang="en-US" dirty="0"/>
          </a:p>
        </p:txBody>
      </p:sp>
    </p:spTree>
    <p:extLst>
      <p:ext uri="{BB962C8B-B14F-4D97-AF65-F5344CB8AC3E}">
        <p14:creationId xmlns:p14="http://schemas.microsoft.com/office/powerpoint/2010/main" val="467273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012FA-C353-4BD5-F169-8936781016A3}"/>
              </a:ext>
            </a:extLst>
          </p:cNvPr>
          <p:cNvSpPr>
            <a:spLocks noGrp="1"/>
          </p:cNvSpPr>
          <p:nvPr>
            <p:ph type="title"/>
          </p:nvPr>
        </p:nvSpPr>
        <p:spPr/>
        <p:txBody>
          <a:bodyPr>
            <a:normAutofit fontScale="90000"/>
          </a:bodyPr>
          <a:lstStyle/>
          <a:p>
            <a:r>
              <a:rPr lang="en-US" dirty="0"/>
              <a:t>Selection Criteria-Basis of Award</a:t>
            </a:r>
          </a:p>
        </p:txBody>
      </p:sp>
      <p:sp>
        <p:nvSpPr>
          <p:cNvPr id="3" name="Content Placeholder 2">
            <a:extLst>
              <a:ext uri="{FF2B5EF4-FFF2-40B4-BE49-F238E27FC236}">
                <a16:creationId xmlns:a16="http://schemas.microsoft.com/office/drawing/2014/main" id="{F085624B-3F95-306D-B062-EFC40E56EEC3}"/>
              </a:ext>
            </a:extLst>
          </p:cNvPr>
          <p:cNvSpPr>
            <a:spLocks noGrp="1"/>
          </p:cNvSpPr>
          <p:nvPr>
            <p:ph idx="1"/>
          </p:nvPr>
        </p:nvSpPr>
        <p:spPr>
          <a:xfrm>
            <a:off x="1257300" y="1185864"/>
            <a:ext cx="8312467" cy="5586411"/>
          </a:xfrm>
        </p:spPr>
        <p:txBody>
          <a:bodyPr>
            <a:normAutofit/>
          </a:bodyPr>
          <a:lstStyle/>
          <a:p>
            <a:pPr marL="0" indent="0">
              <a:buNone/>
            </a:pPr>
            <a:endParaRPr lang="en-US" dirty="0"/>
          </a:p>
          <a:p>
            <a:r>
              <a:rPr lang="en-US" sz="2000" dirty="0"/>
              <a:t>Each proposal will be evaluated on the strengths of the proposal and responsiveness to the selection criteria.</a:t>
            </a:r>
          </a:p>
          <a:p>
            <a:r>
              <a:rPr lang="en-US" sz="2000" dirty="0"/>
              <a:t>Awards for Congregate </a:t>
            </a:r>
            <a:r>
              <a:rPr lang="en-US" sz="2000" u="sng" dirty="0"/>
              <a:t>Catered</a:t>
            </a:r>
            <a:r>
              <a:rPr lang="en-US" sz="2000" dirty="0"/>
              <a:t> Meal Services will be made by region.</a:t>
            </a:r>
          </a:p>
          <a:p>
            <a:r>
              <a:rPr lang="en-US" sz="2000" dirty="0"/>
              <a:t>Awards for Congregate </a:t>
            </a:r>
            <a:r>
              <a:rPr lang="en-US" sz="2000" u="sng" dirty="0"/>
              <a:t>On-site</a:t>
            </a:r>
            <a:r>
              <a:rPr lang="en-US" sz="2000" dirty="0"/>
              <a:t> Meal Service will be based on score and funding availability.</a:t>
            </a:r>
          </a:p>
          <a:p>
            <a:r>
              <a:rPr lang="en-US" sz="2000" dirty="0"/>
              <a:t>DFSS may consider additional factors in selection to ensure systems-level needs are met such as: geography/location across the city, capacity, experience, community needs, costs, and provision of culturally appropriate meals.</a:t>
            </a:r>
          </a:p>
          <a:p>
            <a:r>
              <a:rPr lang="en-US" sz="2000" dirty="0"/>
              <a:t>Successful respondent(s) must be ready to proceed with the proposed program by </a:t>
            </a:r>
            <a:r>
              <a:rPr lang="en-US" sz="2000" b="1" dirty="0"/>
              <a:t>October 1</a:t>
            </a:r>
            <a:r>
              <a:rPr lang="en-US" sz="2000" b="1" baseline="30000" dirty="0"/>
              <a:t>st</a:t>
            </a:r>
            <a:r>
              <a:rPr lang="en-US" sz="2000" b="1" dirty="0"/>
              <a:t>, 2022</a:t>
            </a:r>
            <a:r>
              <a:rPr lang="en-US" sz="2000" dirty="0"/>
              <a:t>.</a:t>
            </a:r>
          </a:p>
          <a:p>
            <a:r>
              <a:rPr lang="en-US" sz="2000" dirty="0"/>
              <a:t>Failure to submit a complete proposal with all required documentation may result in the proposal being deemed unresponsive and therefore, subject to rejection.</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479DDF6-3E0A-89A8-48D1-96EB8714850A}"/>
              </a:ext>
            </a:extLst>
          </p:cNvPr>
          <p:cNvSpPr>
            <a:spLocks noGrp="1"/>
          </p:cNvSpPr>
          <p:nvPr>
            <p:ph type="sldNum" sz="quarter" idx="12"/>
          </p:nvPr>
        </p:nvSpPr>
        <p:spPr/>
        <p:txBody>
          <a:bodyPr/>
          <a:lstStyle/>
          <a:p>
            <a:r>
              <a:rPr lang="en-US"/>
              <a:t>Page </a:t>
            </a:r>
            <a:fld id="{6B1E0480-57EA-4B4D-8E64-F548A057966E}" type="slidenum">
              <a:rPr lang="en-US" smtClean="0"/>
              <a:pPr/>
              <a:t>17</a:t>
            </a:fld>
            <a:endParaRPr lang="en-US" dirty="0"/>
          </a:p>
        </p:txBody>
      </p:sp>
    </p:spTree>
    <p:extLst>
      <p:ext uri="{BB962C8B-B14F-4D97-AF65-F5344CB8AC3E}">
        <p14:creationId xmlns:p14="http://schemas.microsoft.com/office/powerpoint/2010/main" val="24857676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Criteria - Organizational Capacity</a:t>
            </a:r>
          </a:p>
        </p:txBody>
      </p:sp>
      <p:sp>
        <p:nvSpPr>
          <p:cNvPr id="3" name="Content Placeholder 2"/>
          <p:cNvSpPr>
            <a:spLocks noGrp="1"/>
          </p:cNvSpPr>
          <p:nvPr>
            <p:ph idx="1"/>
          </p:nvPr>
        </p:nvSpPr>
        <p:spPr>
          <a:xfrm>
            <a:off x="1371600" y="974749"/>
            <a:ext cx="7978034" cy="5788613"/>
          </a:xfrm>
        </p:spPr>
        <p:txBody>
          <a:bodyPr>
            <a:noAutofit/>
          </a:bodyPr>
          <a:lstStyle/>
          <a:p>
            <a:pPr marL="0" indent="0">
              <a:buNone/>
            </a:pPr>
            <a:r>
              <a:rPr lang="en-US" sz="2400" b="1" dirty="0"/>
              <a:t>This section is worth: 30 points </a:t>
            </a:r>
          </a:p>
          <a:p>
            <a:pPr marL="0" indent="0">
              <a:buNone/>
            </a:pPr>
            <a:r>
              <a:rPr lang="en-US" sz="2400" dirty="0"/>
              <a:t>DFSS seeks respondents that demonstrate:</a:t>
            </a:r>
          </a:p>
          <a:p>
            <a:r>
              <a:rPr lang="en-US" sz="2400" dirty="0"/>
              <a:t>Qualified staff responsible for program oversight and management as indicated by its staffing pattern, job descriptions and resumes, and if relevant, a discussion of its sub-contactors.</a:t>
            </a:r>
          </a:p>
          <a:p>
            <a:r>
              <a:rPr lang="en-US" sz="2400" dirty="0"/>
              <a:t>Organizational expertise and capacity specific to the target population.</a:t>
            </a:r>
          </a:p>
          <a:p>
            <a:r>
              <a:rPr lang="en-US" sz="2400" dirty="0"/>
              <a:t>Adequate systems and processes to support monitoring program expenditures and fiscal controls.</a:t>
            </a:r>
          </a:p>
          <a:p>
            <a:r>
              <a:rPr lang="en-US" sz="2400" dirty="0"/>
              <a:t>Adequate Human Resources capacity to hire and manage staff.</a:t>
            </a:r>
          </a:p>
          <a:p>
            <a:r>
              <a:rPr lang="en-US" sz="2400" dirty="0"/>
              <a:t>A commitment to reflecting and engaging the diverse people in the communities it serves.</a:t>
            </a:r>
          </a:p>
          <a:p>
            <a:endParaRPr lang="en-US" dirty="0"/>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Criteria - Organizational Capacity Continued</a:t>
            </a:r>
          </a:p>
        </p:txBody>
      </p:sp>
      <p:sp>
        <p:nvSpPr>
          <p:cNvPr id="3" name="Content Placeholder 2"/>
          <p:cNvSpPr>
            <a:spLocks noGrp="1"/>
          </p:cNvSpPr>
          <p:nvPr>
            <p:ph idx="1"/>
          </p:nvPr>
        </p:nvSpPr>
        <p:spPr>
          <a:xfrm>
            <a:off x="1257300" y="1119189"/>
            <a:ext cx="8312467" cy="5788613"/>
          </a:xfrm>
        </p:spPr>
        <p:txBody>
          <a:bodyPr>
            <a:noAutofit/>
          </a:bodyPr>
          <a:lstStyle/>
          <a:p>
            <a:pPr marL="0" indent="0">
              <a:buNone/>
            </a:pPr>
            <a:r>
              <a:rPr lang="en-US" sz="2400" b="1" dirty="0"/>
              <a:t>This section is worth: 30 points </a:t>
            </a:r>
          </a:p>
          <a:p>
            <a:pPr marL="0" indent="0">
              <a:buNone/>
            </a:pPr>
            <a:r>
              <a:rPr lang="en-US" sz="2400" dirty="0"/>
              <a:t>DFSS seeks respondents that demonstrate:</a:t>
            </a:r>
            <a:endParaRPr lang="en-US" sz="2400" b="1" dirty="0"/>
          </a:p>
          <a:p>
            <a:r>
              <a:rPr lang="en-US" sz="2400" dirty="0"/>
              <a:t>That they have a plan to become more inclusive in its partnerships and operations.</a:t>
            </a:r>
          </a:p>
          <a:p>
            <a:r>
              <a:rPr lang="en-US" sz="2400" dirty="0"/>
              <a:t>That they conduct regular training/continuing education and has a consistent method to on-board new staff.</a:t>
            </a:r>
          </a:p>
          <a:p>
            <a:r>
              <a:rPr lang="en-US" sz="2400" dirty="0"/>
              <a:t>That they have a facility and equipment to support program operations both routinely and during variety of emergencies including but not limited to public health, weather, power failures, vehicular breakdowns, and employee absences.</a:t>
            </a:r>
          </a:p>
          <a:p>
            <a:r>
              <a:rPr lang="en-US" sz="2400" dirty="0"/>
              <a:t>The number and type of meals it intends to serve daily and annually.</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19</a:t>
            </a:fld>
            <a:endParaRPr lang="en-US" dirty="0"/>
          </a:p>
        </p:txBody>
      </p:sp>
    </p:spTree>
    <p:extLst>
      <p:ext uri="{BB962C8B-B14F-4D97-AF65-F5344CB8AC3E}">
        <p14:creationId xmlns:p14="http://schemas.microsoft.com/office/powerpoint/2010/main" val="3315047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House Keeping</a:t>
            </a:r>
          </a:p>
        </p:txBody>
      </p:sp>
      <p:sp>
        <p:nvSpPr>
          <p:cNvPr id="5" name="Content Placeholder 4"/>
          <p:cNvSpPr>
            <a:spLocks noGrp="1"/>
          </p:cNvSpPr>
          <p:nvPr>
            <p:ph idx="1"/>
          </p:nvPr>
        </p:nvSpPr>
        <p:spPr/>
        <p:txBody>
          <a:bodyPr vert="horz" lIns="101882" tIns="50941" rIns="101882" bIns="50941" rtlCol="0" anchor="t">
            <a:normAutofit/>
          </a:bodyPr>
          <a:lstStyle/>
          <a:p>
            <a:pPr marL="381635" indent="-381635"/>
            <a:r>
              <a:rPr lang="en-US" dirty="0">
                <a:ea typeface="+mn-lt"/>
                <a:cs typeface="+mn-lt"/>
              </a:rPr>
              <a:t>Due to the volume of participants, everyone has been placed on mute.</a:t>
            </a:r>
            <a:endParaRPr lang="en-US" dirty="0"/>
          </a:p>
          <a:p>
            <a:pPr marL="381635" indent="-381635"/>
            <a:r>
              <a:rPr lang="en-US" dirty="0">
                <a:ea typeface="+mn-lt"/>
                <a:cs typeface="+mn-lt"/>
              </a:rPr>
              <a:t>Please submit questions via the question box and we will respond to questions after going through the slides. </a:t>
            </a:r>
            <a:endParaRPr lang="en-US" dirty="0"/>
          </a:p>
          <a:p>
            <a:pPr marL="381635" indent="-381635"/>
            <a:r>
              <a:rPr lang="en-US" dirty="0">
                <a:ea typeface="+mn-lt"/>
                <a:cs typeface="+mn-lt"/>
              </a:rPr>
              <a:t>Please use the question box to notify us of any technical issues.</a:t>
            </a:r>
            <a:endParaRPr lang="en-US" dirty="0"/>
          </a:p>
          <a:p>
            <a:pPr marL="381635" indent="-381635"/>
            <a:endParaRPr lang="en-US" dirty="0">
              <a:cs typeface="Calibri"/>
            </a:endParaRP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endParaRPr lang="en-US" dirty="0">
              <a:solidFill>
                <a:srgbClr val="00B0F0"/>
              </a:solidFill>
            </a:endParaRPr>
          </a:p>
        </p:txBody>
      </p:sp>
    </p:spTree>
    <p:extLst>
      <p:ext uri="{BB962C8B-B14F-4D97-AF65-F5344CB8AC3E}">
        <p14:creationId xmlns:p14="http://schemas.microsoft.com/office/powerpoint/2010/main" val="89160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Criteria – Strength of Proposed Program   </a:t>
            </a:r>
          </a:p>
        </p:txBody>
      </p:sp>
      <p:sp>
        <p:nvSpPr>
          <p:cNvPr id="3" name="Content Placeholder 2"/>
          <p:cNvSpPr>
            <a:spLocks noGrp="1"/>
          </p:cNvSpPr>
          <p:nvPr>
            <p:ph idx="1"/>
          </p:nvPr>
        </p:nvSpPr>
        <p:spPr>
          <a:xfrm>
            <a:off x="1257300" y="1137456"/>
            <a:ext cx="8115300" cy="6066408"/>
          </a:xfrm>
        </p:spPr>
        <p:txBody>
          <a:bodyPr>
            <a:noAutofit/>
          </a:bodyPr>
          <a:lstStyle/>
          <a:p>
            <a:pPr marL="0" indent="0">
              <a:buNone/>
            </a:pPr>
            <a:r>
              <a:rPr lang="en-US" b="1" dirty="0"/>
              <a:t>This section is worth: 30 points </a:t>
            </a:r>
          </a:p>
          <a:p>
            <a:pPr marL="0" indent="0">
              <a:buNone/>
            </a:pPr>
            <a:r>
              <a:rPr lang="en-US" dirty="0"/>
              <a:t>DFSS seeks Respondents that demonstrate:</a:t>
            </a:r>
          </a:p>
          <a:p>
            <a:r>
              <a:rPr lang="en-US" dirty="0"/>
              <a:t>A clearly defined meal service program including a description of its facility, the meal preparation model, quantity and quality of the equipment used, and storage. If relevant transportation and delivery protocols will also be described.</a:t>
            </a:r>
          </a:p>
          <a:p>
            <a:r>
              <a:rPr lang="en-US" dirty="0"/>
              <a:t>An estimate of how many individuals will be served by this program.</a:t>
            </a:r>
          </a:p>
          <a:p>
            <a:r>
              <a:rPr lang="en-US" dirty="0"/>
              <a:t>An outreach and retention plan that demonstrates an understanding of the target population,  their needs and challenges.</a:t>
            </a:r>
          </a:p>
          <a:p>
            <a:r>
              <a:rPr lang="en-US" dirty="0"/>
              <a:t>A mechanism for developing, disseminating, collecting, compiling and analyzing client customer satisfaction surveys and ability to make programmatic adjustments as a result of this feedback.</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Criteria – Strength of Proposed Program Continued  </a:t>
            </a:r>
          </a:p>
        </p:txBody>
      </p:sp>
      <p:sp>
        <p:nvSpPr>
          <p:cNvPr id="3" name="Content Placeholder 2"/>
          <p:cNvSpPr>
            <a:spLocks noGrp="1"/>
          </p:cNvSpPr>
          <p:nvPr>
            <p:ph idx="1"/>
          </p:nvPr>
        </p:nvSpPr>
        <p:spPr>
          <a:xfrm>
            <a:off x="1257300" y="1137456"/>
            <a:ext cx="8115300" cy="6066408"/>
          </a:xfrm>
        </p:spPr>
        <p:txBody>
          <a:bodyPr>
            <a:noAutofit/>
          </a:bodyPr>
          <a:lstStyle/>
          <a:p>
            <a:pPr marL="0" indent="0">
              <a:buNone/>
            </a:pPr>
            <a:r>
              <a:rPr lang="en-US" b="1" dirty="0"/>
              <a:t>This section is worth: 30 points </a:t>
            </a:r>
          </a:p>
          <a:p>
            <a:pPr marL="0" indent="0">
              <a:buNone/>
            </a:pPr>
            <a:r>
              <a:rPr lang="en-US" dirty="0"/>
              <a:t>DFSS seeks Respondents that demonstrate:</a:t>
            </a:r>
          </a:p>
          <a:p>
            <a:r>
              <a:rPr lang="en-US" dirty="0"/>
              <a:t>Their ability to support the City of Chicago’s Good Food Purchasing Program goals by 1) submitting the Good Food Purchasing Program Implementation Plan and 2) affirms compliance to meeting the contract’s data reporting compliance requirements.</a:t>
            </a:r>
          </a:p>
          <a:p>
            <a:r>
              <a:rPr lang="en-US" dirty="0"/>
              <a:t>Appropriate expertise, knowledge, and experience in providing nutrition education.</a:t>
            </a:r>
          </a:p>
          <a:p>
            <a:r>
              <a:rPr lang="en-US" dirty="0"/>
              <a:t>A plan for returning to in-person dining and socialization (on-site only) or for meal re-delivery/re-routing.</a:t>
            </a:r>
          </a:p>
          <a:p>
            <a:r>
              <a:rPr lang="en-US" dirty="0"/>
              <a:t>A nutritional analysis software program it intends to use or outlined another method of performing nutritional analysis.</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21</a:t>
            </a:fld>
            <a:endParaRPr lang="en-US" dirty="0"/>
          </a:p>
        </p:txBody>
      </p:sp>
    </p:spTree>
    <p:extLst>
      <p:ext uri="{BB962C8B-B14F-4D97-AF65-F5344CB8AC3E}">
        <p14:creationId xmlns:p14="http://schemas.microsoft.com/office/powerpoint/2010/main" val="2600072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68424"/>
            <a:ext cx="8298179" cy="831740"/>
          </a:xfrm>
        </p:spPr>
        <p:txBody>
          <a:bodyPr>
            <a:normAutofit fontScale="90000"/>
          </a:bodyPr>
          <a:lstStyle/>
          <a:p>
            <a:r>
              <a:rPr lang="en-US" dirty="0"/>
              <a:t>Selection Criteria – Performance Management and  Outcomes</a:t>
            </a:r>
          </a:p>
        </p:txBody>
      </p:sp>
      <p:sp>
        <p:nvSpPr>
          <p:cNvPr id="3" name="Content Placeholder 2"/>
          <p:cNvSpPr>
            <a:spLocks noGrp="1"/>
          </p:cNvSpPr>
          <p:nvPr>
            <p:ph idx="1"/>
          </p:nvPr>
        </p:nvSpPr>
        <p:spPr/>
        <p:txBody>
          <a:bodyPr>
            <a:normAutofit/>
          </a:bodyPr>
          <a:lstStyle/>
          <a:p>
            <a:pPr marL="0" indent="0">
              <a:buNone/>
            </a:pPr>
            <a:r>
              <a:rPr lang="en-US" b="1" dirty="0"/>
              <a:t>This section is worth: 25 points </a:t>
            </a:r>
          </a:p>
          <a:p>
            <a:pPr marL="0" indent="0">
              <a:buNone/>
            </a:pPr>
            <a:r>
              <a:rPr lang="en-US" dirty="0"/>
              <a:t>DFSS seeks Respondents that demonstrate:</a:t>
            </a:r>
          </a:p>
          <a:p>
            <a:r>
              <a:rPr lang="en-US" dirty="0"/>
              <a:t>Evidence of strong past performance against desired outcome goals and performance metrics and/or other notable accomplishments in providing services to the target population.</a:t>
            </a:r>
          </a:p>
          <a:p>
            <a:r>
              <a:rPr lang="en-US" dirty="0"/>
              <a:t>Experience using data to inform/improve its services or practices.</a:t>
            </a:r>
          </a:p>
          <a:p>
            <a:r>
              <a:rPr lang="en-US" dirty="0"/>
              <a:t>The relevant systems and processes needed to collect and store key participant and performance data, including client contributions, as relevant.</a:t>
            </a:r>
          </a:p>
          <a:p>
            <a:r>
              <a:rPr lang="en-US" dirty="0"/>
              <a:t>Having established, effective quality control standards and procedures around food handling, processing, packaging sorting and delivery.</a:t>
            </a:r>
          </a:p>
          <a:p>
            <a:r>
              <a:rPr lang="en-US" dirty="0"/>
              <a:t>The Relevant systems and processes needed to track, manage,  and report data used to determine performance on program outcomes.</a:t>
            </a:r>
          </a:p>
          <a:p>
            <a:pPr marL="0" indent="0" eaLnBrk="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190500"/>
            <a:ext cx="8298179" cy="1225761"/>
          </a:xfrm>
        </p:spPr>
        <p:txBody>
          <a:bodyPr>
            <a:normAutofit fontScale="90000"/>
          </a:bodyPr>
          <a:lstStyle/>
          <a:p>
            <a:br>
              <a:rPr lang="en-US" dirty="0"/>
            </a:br>
            <a:r>
              <a:rPr lang="en-US" dirty="0"/>
              <a:t>Selection Criteria – Reasonable costs, Budget justification, and Leverage of funds </a:t>
            </a:r>
            <a:br>
              <a:rPr lang="en-US" dirty="0"/>
            </a:br>
            <a:endParaRPr lang="en-US" dirty="0"/>
          </a:p>
        </p:txBody>
      </p:sp>
      <p:sp>
        <p:nvSpPr>
          <p:cNvPr id="3" name="Content Placeholder 2"/>
          <p:cNvSpPr>
            <a:spLocks noGrp="1"/>
          </p:cNvSpPr>
          <p:nvPr>
            <p:ph idx="1"/>
          </p:nvPr>
        </p:nvSpPr>
        <p:spPr>
          <a:xfrm>
            <a:off x="1243012" y="1562100"/>
            <a:ext cx="8312467" cy="5324475"/>
          </a:xfrm>
        </p:spPr>
        <p:txBody>
          <a:bodyPr/>
          <a:lstStyle/>
          <a:p>
            <a:pPr>
              <a:buNone/>
            </a:pPr>
            <a:r>
              <a:rPr lang="en-US" sz="2400" b="1" dirty="0"/>
              <a:t>This section is worth: 15 points </a:t>
            </a:r>
            <a:endParaRPr lang="en-US" sz="2400" dirty="0"/>
          </a:p>
          <a:p>
            <a:pPr>
              <a:buNone/>
            </a:pPr>
            <a:r>
              <a:rPr lang="en-US" sz="2400" dirty="0"/>
              <a:t>DFSS seeks Respondents that demonstrate:</a:t>
            </a:r>
          </a:p>
          <a:p>
            <a:r>
              <a:rPr lang="en-US" sz="2400" dirty="0"/>
              <a:t>The fiscal capacity to implement the proposed program.</a:t>
            </a:r>
          </a:p>
          <a:p>
            <a:r>
              <a:rPr lang="en-US" sz="2400" dirty="0"/>
              <a:t>Reasonable implementation costs and funding requests relative to its financial and human resources.</a:t>
            </a:r>
          </a:p>
          <a:p>
            <a:r>
              <a:rPr lang="en-US" sz="2400" dirty="0"/>
              <a:t>A cost proposal supports the proposed scope of work or work plan.</a:t>
            </a:r>
          </a:p>
          <a:p>
            <a:r>
              <a:rPr lang="en-US" sz="2400" dirty="0"/>
              <a:t>That it engages in a regular auditing process.</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85480-E082-6EC9-80F4-6BA6D21AE2C0}"/>
              </a:ext>
            </a:extLst>
          </p:cNvPr>
          <p:cNvSpPr>
            <a:spLocks noGrp="1"/>
          </p:cNvSpPr>
          <p:nvPr>
            <p:ph type="title"/>
          </p:nvPr>
        </p:nvSpPr>
        <p:spPr>
          <a:xfrm>
            <a:off x="1257300" y="468424"/>
            <a:ext cx="8565969" cy="733359"/>
          </a:xfrm>
        </p:spPr>
        <p:txBody>
          <a:bodyPr>
            <a:normAutofit fontScale="90000"/>
          </a:bodyPr>
          <a:lstStyle/>
          <a:p>
            <a:r>
              <a:rPr lang="en-US" dirty="0"/>
              <a:t>Selection Criteria- Attachments for Catered Meal 			         Applicants</a:t>
            </a:r>
          </a:p>
        </p:txBody>
      </p:sp>
      <p:sp>
        <p:nvSpPr>
          <p:cNvPr id="3" name="Content Placeholder 2">
            <a:extLst>
              <a:ext uri="{FF2B5EF4-FFF2-40B4-BE49-F238E27FC236}">
                <a16:creationId xmlns:a16="http://schemas.microsoft.com/office/drawing/2014/main" id="{5AF10530-26F0-80BE-0E59-7672655F7863}"/>
              </a:ext>
            </a:extLst>
          </p:cNvPr>
          <p:cNvSpPr>
            <a:spLocks noGrp="1"/>
          </p:cNvSpPr>
          <p:nvPr>
            <p:ph idx="1"/>
          </p:nvPr>
        </p:nvSpPr>
        <p:spPr/>
        <p:txBody>
          <a:bodyPr/>
          <a:lstStyle/>
          <a:p>
            <a:endParaRPr lang="en-US" dirty="0"/>
          </a:p>
          <a:p>
            <a:r>
              <a:rPr lang="en-US" dirty="0"/>
              <a:t>For </a:t>
            </a:r>
            <a:r>
              <a:rPr lang="en-US" u="sng" dirty="0"/>
              <a:t>Catered</a:t>
            </a:r>
            <a:r>
              <a:rPr lang="en-US" dirty="0"/>
              <a:t> Meal Service Applicants, please be sure to include the following:</a:t>
            </a:r>
          </a:p>
          <a:p>
            <a:pPr lvl="1"/>
            <a:r>
              <a:rPr lang="en-US" sz="2000" dirty="0"/>
              <a:t>Congregate Catered Meal Cost Proposal (</a:t>
            </a:r>
            <a:r>
              <a:rPr lang="en-US" sz="2000" b="1" dirty="0"/>
              <a:t>Attachment #8A</a:t>
            </a:r>
            <a:r>
              <a:rPr lang="en-US" sz="2000" dirty="0"/>
              <a:t>)</a:t>
            </a:r>
          </a:p>
          <a:p>
            <a:pPr lvl="1"/>
            <a:r>
              <a:rPr lang="en-US" sz="2000" dirty="0"/>
              <a:t>Resumes, Certifications, and any special licenses for staff involved in the Congregate Dining Program.</a:t>
            </a:r>
          </a:p>
          <a:p>
            <a:pPr lvl="1"/>
            <a:r>
              <a:rPr lang="en-US" sz="2000" dirty="0"/>
              <a:t>Staffing chart that provides the number of line staff, supervisors, and other staff assigned to the project.</a:t>
            </a:r>
          </a:p>
          <a:p>
            <a:pPr lvl="1"/>
            <a:r>
              <a:rPr lang="en-US" sz="2000" dirty="0"/>
              <a:t>Copy of the most current full Public Health Inspection Report for agencies currently providing meals to the public.</a:t>
            </a:r>
          </a:p>
          <a:p>
            <a:r>
              <a:rPr lang="en-US" sz="2000" b="1" dirty="0"/>
              <a:t>Respondents applying to provide both catered and on-site meal services, must complete separate applications for each service model.</a:t>
            </a:r>
          </a:p>
        </p:txBody>
      </p:sp>
      <p:sp>
        <p:nvSpPr>
          <p:cNvPr id="4" name="Slide Number Placeholder 3">
            <a:extLst>
              <a:ext uri="{FF2B5EF4-FFF2-40B4-BE49-F238E27FC236}">
                <a16:creationId xmlns:a16="http://schemas.microsoft.com/office/drawing/2014/main" id="{179C5F12-F2EA-A235-F3ED-0D2199184DBF}"/>
              </a:ext>
            </a:extLst>
          </p:cNvPr>
          <p:cNvSpPr>
            <a:spLocks noGrp="1"/>
          </p:cNvSpPr>
          <p:nvPr>
            <p:ph type="sldNum" sz="quarter" idx="12"/>
          </p:nvPr>
        </p:nvSpPr>
        <p:spPr/>
        <p:txBody>
          <a:bodyPr/>
          <a:lstStyle/>
          <a:p>
            <a:r>
              <a:rPr lang="en-US"/>
              <a:t>Page </a:t>
            </a:r>
            <a:fld id="{6B1E0480-57EA-4B4D-8E64-F548A057966E}" type="slidenum">
              <a:rPr lang="en-US" smtClean="0"/>
              <a:pPr/>
              <a:t>24</a:t>
            </a:fld>
            <a:endParaRPr lang="en-US" dirty="0"/>
          </a:p>
        </p:txBody>
      </p:sp>
    </p:spTree>
    <p:extLst>
      <p:ext uri="{BB962C8B-B14F-4D97-AF65-F5344CB8AC3E}">
        <p14:creationId xmlns:p14="http://schemas.microsoft.com/office/powerpoint/2010/main" val="194774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C259-7773-65BB-0059-4B859FD68273}"/>
              </a:ext>
            </a:extLst>
          </p:cNvPr>
          <p:cNvSpPr>
            <a:spLocks noGrp="1"/>
          </p:cNvSpPr>
          <p:nvPr>
            <p:ph type="title"/>
          </p:nvPr>
        </p:nvSpPr>
        <p:spPr>
          <a:xfrm>
            <a:off x="1257300" y="468424"/>
            <a:ext cx="8715375" cy="655526"/>
          </a:xfrm>
        </p:spPr>
        <p:txBody>
          <a:bodyPr>
            <a:normAutofit fontScale="90000"/>
          </a:bodyPr>
          <a:lstStyle/>
          <a:p>
            <a:r>
              <a:rPr lang="en-US" dirty="0"/>
              <a:t>Selection Criteria- Attachments for On-site Meal  Applicants</a:t>
            </a:r>
          </a:p>
        </p:txBody>
      </p:sp>
      <p:sp>
        <p:nvSpPr>
          <p:cNvPr id="3" name="Content Placeholder 2">
            <a:extLst>
              <a:ext uri="{FF2B5EF4-FFF2-40B4-BE49-F238E27FC236}">
                <a16:creationId xmlns:a16="http://schemas.microsoft.com/office/drawing/2014/main" id="{8AFBD158-09ED-1C2B-3AE7-77AF2C40BC7B}"/>
              </a:ext>
            </a:extLst>
          </p:cNvPr>
          <p:cNvSpPr>
            <a:spLocks noGrp="1"/>
          </p:cNvSpPr>
          <p:nvPr>
            <p:ph idx="1"/>
          </p:nvPr>
        </p:nvSpPr>
        <p:spPr/>
        <p:txBody>
          <a:bodyPr/>
          <a:lstStyle/>
          <a:p>
            <a:r>
              <a:rPr lang="en-US" dirty="0"/>
              <a:t>For</a:t>
            </a:r>
            <a:r>
              <a:rPr lang="en-US" u="sng" dirty="0"/>
              <a:t> On-site </a:t>
            </a:r>
            <a:r>
              <a:rPr lang="en-US" dirty="0"/>
              <a:t>Meal Applicants, please be sure to complete and include the following:</a:t>
            </a:r>
          </a:p>
          <a:p>
            <a:pPr lvl="1"/>
            <a:r>
              <a:rPr lang="en-US" sz="2000" dirty="0"/>
              <a:t> Congregate On-Site Cost Proposal (</a:t>
            </a:r>
            <a:r>
              <a:rPr lang="en-US" sz="2000" b="1" dirty="0"/>
              <a:t>Attachment #8B</a:t>
            </a:r>
            <a:r>
              <a:rPr lang="en-US" sz="2000" dirty="0"/>
              <a:t>)</a:t>
            </a:r>
          </a:p>
          <a:p>
            <a:pPr lvl="1"/>
            <a:r>
              <a:rPr lang="en-US" sz="2000" dirty="0"/>
              <a:t>Self Evaluation Form (</a:t>
            </a:r>
            <a:r>
              <a:rPr lang="en-US" sz="2000" b="1" dirty="0"/>
              <a:t>Attachment #9: Program Accessibility Self-Evaluation</a:t>
            </a:r>
            <a:r>
              <a:rPr lang="en-US" sz="2000" dirty="0"/>
              <a:t>)</a:t>
            </a:r>
          </a:p>
          <a:p>
            <a:pPr lvl="1"/>
            <a:r>
              <a:rPr lang="en-US" sz="2000" dirty="0"/>
              <a:t>Resumes, certifications, and any special licenses for staff involved in the Congregate Dining Program.</a:t>
            </a:r>
          </a:p>
          <a:p>
            <a:pPr lvl="1"/>
            <a:r>
              <a:rPr lang="en-US" sz="2000" dirty="0"/>
              <a:t>Staffing chart that provides the number of line staff, supervisors, and other staff assigned to the project.</a:t>
            </a:r>
          </a:p>
          <a:p>
            <a:pPr lvl="1"/>
            <a:r>
              <a:rPr lang="en-US" sz="2000" dirty="0"/>
              <a:t>Copy of the most current full Public Health Inspection Report for agencies currently providing meals to the public.</a:t>
            </a:r>
          </a:p>
        </p:txBody>
      </p:sp>
      <p:sp>
        <p:nvSpPr>
          <p:cNvPr id="4" name="Slide Number Placeholder 3">
            <a:extLst>
              <a:ext uri="{FF2B5EF4-FFF2-40B4-BE49-F238E27FC236}">
                <a16:creationId xmlns:a16="http://schemas.microsoft.com/office/drawing/2014/main" id="{25C3FADE-CB59-A671-1F84-DAC3FA4C0CC6}"/>
              </a:ext>
            </a:extLst>
          </p:cNvPr>
          <p:cNvSpPr>
            <a:spLocks noGrp="1"/>
          </p:cNvSpPr>
          <p:nvPr>
            <p:ph type="sldNum" sz="quarter" idx="12"/>
          </p:nvPr>
        </p:nvSpPr>
        <p:spPr/>
        <p:txBody>
          <a:bodyPr/>
          <a:lstStyle/>
          <a:p>
            <a:r>
              <a:rPr lang="en-US"/>
              <a:t>Page </a:t>
            </a:r>
            <a:fld id="{6B1E0480-57EA-4B4D-8E64-F548A057966E}" type="slidenum">
              <a:rPr lang="en-US" smtClean="0"/>
              <a:pPr/>
              <a:t>25</a:t>
            </a:fld>
            <a:endParaRPr lang="en-US" dirty="0"/>
          </a:p>
        </p:txBody>
      </p:sp>
    </p:spTree>
    <p:extLst>
      <p:ext uri="{BB962C8B-B14F-4D97-AF65-F5344CB8AC3E}">
        <p14:creationId xmlns:p14="http://schemas.microsoft.com/office/powerpoint/2010/main" val="1706640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FC542-02AC-5275-7142-41BAF91FDA2E}"/>
              </a:ext>
            </a:extLst>
          </p:cNvPr>
          <p:cNvSpPr>
            <a:spLocks noGrp="1"/>
          </p:cNvSpPr>
          <p:nvPr>
            <p:ph type="title"/>
          </p:nvPr>
        </p:nvSpPr>
        <p:spPr/>
        <p:txBody>
          <a:bodyPr>
            <a:normAutofit fontScale="90000"/>
          </a:bodyPr>
          <a:lstStyle/>
          <a:p>
            <a:r>
              <a:rPr lang="en-US" dirty="0"/>
              <a:t>Contract Term &amp; Respondent Eligibility</a:t>
            </a:r>
          </a:p>
        </p:txBody>
      </p:sp>
      <p:sp>
        <p:nvSpPr>
          <p:cNvPr id="3" name="Content Placeholder 2">
            <a:extLst>
              <a:ext uri="{FF2B5EF4-FFF2-40B4-BE49-F238E27FC236}">
                <a16:creationId xmlns:a16="http://schemas.microsoft.com/office/drawing/2014/main" id="{57FDBFD1-A263-0DFF-09B4-CAFEB980BD4D}"/>
              </a:ext>
            </a:extLst>
          </p:cNvPr>
          <p:cNvSpPr>
            <a:spLocks noGrp="1"/>
          </p:cNvSpPr>
          <p:nvPr>
            <p:ph idx="1"/>
          </p:nvPr>
        </p:nvSpPr>
        <p:spPr/>
        <p:txBody>
          <a:bodyPr>
            <a:normAutofit lnSpcReduction="10000"/>
          </a:bodyPr>
          <a:lstStyle/>
          <a:p>
            <a:r>
              <a:rPr lang="en-US" b="1" dirty="0"/>
              <a:t>Term of Contract</a:t>
            </a:r>
          </a:p>
          <a:p>
            <a:pPr lvl="1"/>
            <a:r>
              <a:rPr lang="en-US" sz="2000" dirty="0"/>
              <a:t>Funding is subject to the availability of funds from the City of Chicago, Illinois Department on Aging [</a:t>
            </a:r>
            <a:r>
              <a:rPr lang="en-US" sz="2000" dirty="0" err="1"/>
              <a:t>IDoA</a:t>
            </a:r>
            <a:r>
              <a:rPr lang="en-US" sz="2000" dirty="0"/>
              <a:t>], and the Older American’s Act. </a:t>
            </a:r>
          </a:p>
          <a:p>
            <a:pPr lvl="1"/>
            <a:r>
              <a:rPr lang="en-US" sz="2000" dirty="0"/>
              <a:t>Delegate agency agreement awards will be made for a three-year period, </a:t>
            </a:r>
            <a:r>
              <a:rPr lang="en-US" sz="2000" b="1" u="sng" dirty="0"/>
              <a:t>October 1</a:t>
            </a:r>
            <a:r>
              <a:rPr lang="en-US" sz="2000" b="1" u="sng" baseline="30000" dirty="0"/>
              <a:t>st</a:t>
            </a:r>
            <a:r>
              <a:rPr lang="en-US" sz="2000" b="1" u="sng" dirty="0"/>
              <a:t>, 2022- September 30, 2024</a:t>
            </a:r>
            <a:r>
              <a:rPr lang="en-US" sz="2000" dirty="0"/>
              <a:t>, for an amount not to exceed $3,200,000.00 for the first budget year. DFSS reserves the option to extend the delegate agency agreement(s) for one additional year.</a:t>
            </a:r>
          </a:p>
          <a:p>
            <a:r>
              <a:rPr lang="en-US" b="1" dirty="0"/>
              <a:t>Eligible Respondents</a:t>
            </a:r>
          </a:p>
          <a:p>
            <a:pPr lvl="1"/>
            <a:r>
              <a:rPr lang="en-US" sz="2000" dirty="0"/>
              <a:t>Respondents for both catered and on-site services must be licensed and inspected food service establishments.</a:t>
            </a:r>
          </a:p>
          <a:p>
            <a:pPr lvl="1"/>
            <a:r>
              <a:rPr lang="en-US" sz="2000" dirty="0"/>
              <a:t>Respondents for on-site meal services must have program facilities that are accessible to persons with disabilities and in full compliance with the Americans with Disabilities Act of 1990 (ADA).</a:t>
            </a:r>
          </a:p>
          <a:p>
            <a:pPr lvl="1"/>
            <a:r>
              <a:rPr lang="en-US" sz="2000" dirty="0"/>
              <a:t>This is a competitive process open to all entities: non-profit, for-profit, faith based, private and public, all units of government and sister agencies.</a:t>
            </a:r>
          </a:p>
        </p:txBody>
      </p:sp>
      <p:sp>
        <p:nvSpPr>
          <p:cNvPr id="4" name="Slide Number Placeholder 3">
            <a:extLst>
              <a:ext uri="{FF2B5EF4-FFF2-40B4-BE49-F238E27FC236}">
                <a16:creationId xmlns:a16="http://schemas.microsoft.com/office/drawing/2014/main" id="{FF7576D8-337B-48C8-86AB-98C8001FEC22}"/>
              </a:ext>
            </a:extLst>
          </p:cNvPr>
          <p:cNvSpPr>
            <a:spLocks noGrp="1"/>
          </p:cNvSpPr>
          <p:nvPr>
            <p:ph type="sldNum" sz="quarter" idx="12"/>
          </p:nvPr>
        </p:nvSpPr>
        <p:spPr/>
        <p:txBody>
          <a:bodyPr/>
          <a:lstStyle/>
          <a:p>
            <a:r>
              <a:rPr lang="en-US"/>
              <a:t>Page </a:t>
            </a:r>
            <a:fld id="{6B1E0480-57EA-4B4D-8E64-F548A057966E}" type="slidenum">
              <a:rPr lang="en-US" smtClean="0"/>
              <a:pPr/>
              <a:t>26</a:t>
            </a:fld>
            <a:endParaRPr lang="en-US" dirty="0"/>
          </a:p>
        </p:txBody>
      </p:sp>
    </p:spTree>
    <p:extLst>
      <p:ext uri="{BB962C8B-B14F-4D97-AF65-F5344CB8AC3E}">
        <p14:creationId xmlns:p14="http://schemas.microsoft.com/office/powerpoint/2010/main" val="3944472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Selection and Transition Timeline</a:t>
            </a:r>
          </a:p>
        </p:txBody>
      </p:sp>
      <p:sp>
        <p:nvSpPr>
          <p:cNvPr id="3" name="Content Placeholder 2"/>
          <p:cNvSpPr>
            <a:spLocks noGrp="1"/>
          </p:cNvSpPr>
          <p:nvPr>
            <p:ph sz="half" idx="2"/>
          </p:nvPr>
        </p:nvSpPr>
        <p:spPr>
          <a:xfrm>
            <a:off x="1257300" y="1725770"/>
            <a:ext cx="8215056" cy="4526758"/>
          </a:xfrm>
        </p:spPr>
        <p:txBody>
          <a:bodyPr>
            <a:noAutofit/>
          </a:bodyPr>
          <a:lstStyle/>
          <a:p>
            <a:r>
              <a:rPr lang="en-US" sz="2200" b="1" dirty="0"/>
              <a:t>Pre-proposal webinar – </a:t>
            </a:r>
            <a:r>
              <a:rPr lang="en-US" sz="2200" dirty="0"/>
              <a:t>June 30</a:t>
            </a:r>
            <a:r>
              <a:rPr lang="en-US" sz="2200" baseline="30000" dirty="0"/>
              <a:t>th</a:t>
            </a:r>
            <a:r>
              <a:rPr lang="en-US" sz="2200" dirty="0"/>
              <a:t>, 2022, 10:30 a.m. -12:00 noon</a:t>
            </a:r>
          </a:p>
          <a:p>
            <a:r>
              <a:rPr lang="en-US" sz="2200" b="1" dirty="0"/>
              <a:t>Due date to submit pre-proposal questions –</a:t>
            </a:r>
            <a:r>
              <a:rPr lang="en-US" sz="2200" dirty="0"/>
              <a:t> July 8th, 2022</a:t>
            </a:r>
          </a:p>
          <a:p>
            <a:r>
              <a:rPr lang="en-US" sz="2200" b="1" dirty="0"/>
              <a:t>Applications due – </a:t>
            </a:r>
            <a:r>
              <a:rPr lang="en-US" sz="2200" dirty="0"/>
              <a:t>July 20</a:t>
            </a:r>
            <a:r>
              <a:rPr lang="en-US" sz="2200" baseline="30000" dirty="0"/>
              <a:t>th</a:t>
            </a:r>
            <a:r>
              <a:rPr lang="en-US" sz="2200" dirty="0"/>
              <a:t>, 2022 by noon</a:t>
            </a:r>
          </a:p>
          <a:p>
            <a:r>
              <a:rPr lang="en-US" sz="2200" b="1" dirty="0"/>
              <a:t>Program period begins – </a:t>
            </a:r>
            <a:r>
              <a:rPr lang="en-US" sz="2200" dirty="0"/>
              <a:t>October 1</a:t>
            </a:r>
            <a:r>
              <a:rPr lang="en-US" sz="2200" baseline="30000" dirty="0"/>
              <a:t>st</a:t>
            </a:r>
            <a:r>
              <a:rPr lang="en-US" sz="2200" dirty="0"/>
              <a:t>, 2022</a:t>
            </a:r>
          </a:p>
          <a:p>
            <a:pPr marL="0" indent="0">
              <a:buNone/>
            </a:pPr>
            <a:endParaRPr lang="en-US" sz="2200" dirty="0"/>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27</a:t>
            </a:fld>
            <a:endParaRPr lang="en-US" dirty="0"/>
          </a:p>
        </p:txBody>
      </p:sp>
      <p:sp>
        <p:nvSpPr>
          <p:cNvPr id="10" name="Content Placeholder 28"/>
          <p:cNvSpPr txBox="1">
            <a:spLocks/>
          </p:cNvSpPr>
          <p:nvPr/>
        </p:nvSpPr>
        <p:spPr>
          <a:xfrm>
            <a:off x="5026403" y="5562600"/>
            <a:ext cx="4445953" cy="1373459"/>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8"/>
          <p:cNvSpPr txBox="1">
            <a:spLocks/>
          </p:cNvSpPr>
          <p:nvPr/>
        </p:nvSpPr>
        <p:spPr>
          <a:xfrm>
            <a:off x="5026403" y="5867400"/>
            <a:ext cx="4445953" cy="2831052"/>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Deadline</a:t>
            </a:r>
          </a:p>
        </p:txBody>
      </p:sp>
      <p:sp>
        <p:nvSpPr>
          <p:cNvPr id="9" name="Slide Number Placeholder 8">
            <a:extLst>
              <a:ext uri="{FF2B5EF4-FFF2-40B4-BE49-F238E27FC236}">
                <a16:creationId xmlns:a16="http://schemas.microsoft.com/office/drawing/2014/main" id="{0CE0F2A0-ADF9-41B9-97CC-0D6CA665E9BA}"/>
              </a:ext>
            </a:extLst>
          </p:cNvPr>
          <p:cNvSpPr>
            <a:spLocks noGrp="1"/>
          </p:cNvSpPr>
          <p:nvPr>
            <p:ph type="sldNum" sz="quarter" idx="12"/>
          </p:nvPr>
        </p:nvSpPr>
        <p:spPr/>
        <p:txBody>
          <a:bodyPr/>
          <a:lstStyle/>
          <a:p>
            <a:fld id="{36BC1FD9-B118-4A5C-926F-A8A3F4A4D49D}" type="slidenum">
              <a:rPr lang="en-US" smtClean="0"/>
              <a:pPr/>
              <a:t>28</a:t>
            </a:fld>
            <a:endParaRPr lang="en-US"/>
          </a:p>
        </p:txBody>
      </p:sp>
      <p:pic>
        <p:nvPicPr>
          <p:cNvPr id="4" name="Picture 3"/>
          <p:cNvPicPr>
            <a:picLocks noChangeAspect="1"/>
          </p:cNvPicPr>
          <p:nvPr/>
        </p:nvPicPr>
        <p:blipFill>
          <a:blip r:embed="rId2" cstate="print"/>
          <a:stretch>
            <a:fillRect/>
          </a:stretch>
        </p:blipFill>
        <p:spPr>
          <a:xfrm>
            <a:off x="1480826" y="2778187"/>
            <a:ext cx="1866901" cy="1815523"/>
          </a:xfrm>
          <a:prstGeom prst="rect">
            <a:avLst/>
          </a:prstGeom>
        </p:spPr>
      </p:pic>
      <p:sp>
        <p:nvSpPr>
          <p:cNvPr id="6" name="TextBox 5"/>
          <p:cNvSpPr txBox="1"/>
          <p:nvPr/>
        </p:nvSpPr>
        <p:spPr>
          <a:xfrm>
            <a:off x="3596581" y="2226696"/>
            <a:ext cx="5884915" cy="2318868"/>
          </a:xfrm>
          <a:prstGeom prst="rect">
            <a:avLst/>
          </a:prstGeom>
          <a:noFill/>
        </p:spPr>
        <p:txBody>
          <a:bodyPr wrap="square" lIns="101882" tIns="50941" rIns="101882" bIns="50941" rtlCol="0" anchor="t">
            <a:spAutoFit/>
          </a:bodyPr>
          <a:lstStyle/>
          <a:p>
            <a:pPr>
              <a:defRPr/>
            </a:pPr>
            <a:endParaRPr lang="en-US" sz="3600" dirty="0">
              <a:solidFill>
                <a:prstClr val="black"/>
              </a:solidFill>
              <a:latin typeface="Calibri"/>
            </a:endParaRPr>
          </a:p>
          <a:p>
            <a:pPr>
              <a:defRPr/>
            </a:pPr>
            <a:r>
              <a:rPr lang="en-US" sz="3600" b="1" dirty="0">
                <a:ea typeface="+mn-lt"/>
                <a:cs typeface="+mn-lt"/>
              </a:rPr>
              <a:t>Applications</a:t>
            </a:r>
            <a:r>
              <a:rPr lang="en-US" sz="3600" b="1" dirty="0">
                <a:latin typeface="Calibri"/>
              </a:rPr>
              <a:t> are due</a:t>
            </a:r>
            <a:r>
              <a:rPr lang="en-US" sz="3600" dirty="0">
                <a:latin typeface="Calibri"/>
              </a:rPr>
              <a:t> </a:t>
            </a:r>
          </a:p>
          <a:p>
            <a:pPr>
              <a:defRPr/>
            </a:pPr>
            <a:r>
              <a:rPr lang="en-US" sz="3600" b="1" dirty="0">
                <a:latin typeface="Calibri"/>
              </a:rPr>
              <a:t>on </a:t>
            </a:r>
            <a:r>
              <a:rPr lang="en-US" sz="3600" b="1" dirty="0">
                <a:solidFill>
                  <a:srgbClr val="FF0000"/>
                </a:solidFill>
                <a:ea typeface="+mn-lt"/>
                <a:cs typeface="+mn-lt"/>
              </a:rPr>
              <a:t>July 20</a:t>
            </a:r>
            <a:r>
              <a:rPr lang="en-US" sz="3600" b="1" baseline="30000" dirty="0">
                <a:solidFill>
                  <a:srgbClr val="FF0000"/>
                </a:solidFill>
                <a:ea typeface="+mn-lt"/>
                <a:cs typeface="+mn-lt"/>
              </a:rPr>
              <a:t>th</a:t>
            </a:r>
            <a:r>
              <a:rPr lang="en-US" sz="3600" b="1" dirty="0">
                <a:solidFill>
                  <a:srgbClr val="FF0000"/>
                </a:solidFill>
                <a:ea typeface="+mn-lt"/>
                <a:cs typeface="+mn-lt"/>
              </a:rPr>
              <a:t>, </a:t>
            </a:r>
            <a:r>
              <a:rPr lang="en-US" sz="3600" b="1" dirty="0">
                <a:ea typeface="+mn-lt"/>
                <a:cs typeface="+mn-lt"/>
              </a:rPr>
              <a:t>2022</a:t>
            </a:r>
            <a:r>
              <a:rPr lang="en-US" sz="3600" dirty="0">
                <a:ea typeface="+mn-lt"/>
                <a:cs typeface="+mn-lt"/>
              </a:rPr>
              <a:t> </a:t>
            </a:r>
          </a:p>
          <a:p>
            <a:pPr>
              <a:defRPr/>
            </a:pPr>
            <a:r>
              <a:rPr lang="en-US" sz="3600" b="1" dirty="0">
                <a:latin typeface="Calibri"/>
              </a:rPr>
              <a:t>at 12:00, Noon </a:t>
            </a:r>
            <a:endParaRPr lang="en-US" sz="3600" b="1" dirty="0">
              <a:latin typeface="Calibri"/>
              <a:cs typeface="Calibri"/>
            </a:endParaRPr>
          </a:p>
        </p:txBody>
      </p:sp>
    </p:spTree>
    <p:extLst>
      <p:ext uri="{BB962C8B-B14F-4D97-AF65-F5344CB8AC3E}">
        <p14:creationId xmlns:p14="http://schemas.microsoft.com/office/powerpoint/2010/main" val="2175897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Application Tips</a:t>
            </a:r>
          </a:p>
        </p:txBody>
      </p:sp>
      <p:sp>
        <p:nvSpPr>
          <p:cNvPr id="55299" name="Content Placeholder 2">
            <a:extLst>
              <a:ext uri="{FF2B5EF4-FFF2-40B4-BE49-F238E27FC236}">
                <a16:creationId xmlns:a16="http://schemas.microsoft.com/office/drawing/2014/main" id="{8CBFBB6F-D063-406B-B623-05EC7DC94418}"/>
              </a:ext>
            </a:extLst>
          </p:cNvPr>
          <p:cNvSpPr>
            <a:spLocks noGrp="1"/>
          </p:cNvSpPr>
          <p:nvPr>
            <p:ph idx="1"/>
          </p:nvPr>
        </p:nvSpPr>
        <p:spPr/>
        <p:txBody>
          <a:bodyPr/>
          <a:lstStyle/>
          <a:p>
            <a:pPr marL="0" indent="0" algn="ctr">
              <a:buNone/>
            </a:pPr>
            <a:r>
              <a:rPr lang="en-US" altLang="en-US" sz="2800" b="1" dirty="0"/>
              <a:t>Start Early!! </a:t>
            </a:r>
          </a:p>
          <a:p>
            <a:r>
              <a:rPr lang="en-US" altLang="en-US" dirty="0"/>
              <a:t>If you have never done business with the City of Chicago, register into </a:t>
            </a:r>
            <a:r>
              <a:rPr lang="en-US" altLang="en-US" dirty="0" err="1"/>
              <a:t>iSupplier</a:t>
            </a:r>
            <a:r>
              <a:rPr lang="en-US" altLang="en-US" dirty="0"/>
              <a:t>/eProcurement ASAP.</a:t>
            </a:r>
          </a:p>
          <a:p>
            <a:r>
              <a:rPr lang="en-US" altLang="en-US" dirty="0"/>
              <a:t>Review RFP narratives and application questions closely. Remember they align with the scope and selection criteria.  Use the information in the RFP for guidance in formulating your answers. </a:t>
            </a:r>
          </a:p>
          <a:p>
            <a:r>
              <a:rPr lang="en-US" altLang="en-US" dirty="0"/>
              <a:t>Carefully review the selection criteria. </a:t>
            </a:r>
          </a:p>
          <a:p>
            <a:r>
              <a:rPr lang="en-US" dirty="0"/>
              <a:t>There is a 4,000 character limit which includes punctuation and spaces. Each response is allotted 4,000 characters.</a:t>
            </a:r>
            <a:endParaRPr lang="en-US" altLang="en-US" dirty="0"/>
          </a:p>
          <a:p>
            <a:r>
              <a:rPr lang="en-US" altLang="en-US" dirty="0"/>
              <a:t>Do not use the back button on your browser. </a:t>
            </a:r>
          </a:p>
          <a:p>
            <a:pPr marL="0" indent="0">
              <a:buNone/>
            </a:pPr>
            <a:endParaRPr lang="en-US" altLang="en-US" dirty="0"/>
          </a:p>
          <a:p>
            <a:pPr marL="0" indent="0" algn="ctr">
              <a:buNone/>
            </a:pPr>
            <a:r>
              <a:rPr lang="en-US" altLang="en-US" sz="2800" b="1" dirty="0"/>
              <a:t>Save Often!!</a:t>
            </a:r>
          </a:p>
          <a:p>
            <a:endParaRPr lang="en-US" altLang="en-US" dirty="0"/>
          </a:p>
        </p:txBody>
      </p:sp>
      <p:sp>
        <p:nvSpPr>
          <p:cNvPr id="2" name="Slide Number Placeholder 1">
            <a:extLst>
              <a:ext uri="{FF2B5EF4-FFF2-40B4-BE49-F238E27FC236}">
                <a16:creationId xmlns:a16="http://schemas.microsoft.com/office/drawing/2014/main" id="{A637CD6A-8285-368E-4F16-041C570024E1}"/>
              </a:ext>
            </a:extLst>
          </p:cNvPr>
          <p:cNvSpPr>
            <a:spLocks noGrp="1"/>
          </p:cNvSpPr>
          <p:nvPr>
            <p:ph type="sldNum" sz="quarter" idx="12"/>
          </p:nvPr>
        </p:nvSpPr>
        <p:spPr/>
        <p:txBody>
          <a:bodyPr/>
          <a:lstStyle/>
          <a:p>
            <a:r>
              <a:rPr lang="en-US"/>
              <a:t>Page </a:t>
            </a:r>
            <a:fld id="{6B1E0480-57EA-4B4D-8E64-F548A057966E}" type="slidenum">
              <a:rPr lang="en-US" smtClean="0"/>
              <a:pPr/>
              <a:t>29</a:t>
            </a:fld>
            <a:endParaRPr lang="en-US" dirty="0"/>
          </a:p>
        </p:txBody>
      </p:sp>
    </p:spTree>
    <p:extLst>
      <p:ext uri="{BB962C8B-B14F-4D97-AF65-F5344CB8AC3E}">
        <p14:creationId xmlns:p14="http://schemas.microsoft.com/office/powerpoint/2010/main" val="1333698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7374" y="1047956"/>
            <a:ext cx="4144213" cy="539260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t>Agenda</a:t>
            </a:r>
            <a:endParaRPr lang="en-US" dirty="0"/>
          </a:p>
        </p:txBody>
      </p:sp>
      <p:sp>
        <p:nvSpPr>
          <p:cNvPr id="3" name="Content Placeholder 2"/>
          <p:cNvSpPr>
            <a:spLocks noGrp="1"/>
          </p:cNvSpPr>
          <p:nvPr>
            <p:ph idx="1"/>
          </p:nvPr>
        </p:nvSpPr>
        <p:spPr>
          <a:xfrm>
            <a:off x="1243013" y="1300164"/>
            <a:ext cx="3800476" cy="5586411"/>
          </a:xfrm>
        </p:spPr>
        <p:txBody>
          <a:bodyPr>
            <a:normAutofit/>
          </a:bodyPr>
          <a:lstStyle/>
          <a:p>
            <a:r>
              <a:rPr lang="en-US" dirty="0"/>
              <a:t>Welcome and Introductions</a:t>
            </a:r>
          </a:p>
          <a:p>
            <a:r>
              <a:rPr lang="en-US" dirty="0"/>
              <a:t>Purpose</a:t>
            </a:r>
          </a:p>
          <a:p>
            <a:r>
              <a:rPr lang="en-US" dirty="0"/>
              <a:t>Background</a:t>
            </a:r>
          </a:p>
          <a:p>
            <a:r>
              <a:rPr lang="en-US" dirty="0"/>
              <a:t>Information about the scope/program description</a:t>
            </a:r>
          </a:p>
          <a:p>
            <a:r>
              <a:rPr lang="en-US" dirty="0"/>
              <a:t>Selection Criteria</a:t>
            </a:r>
          </a:p>
          <a:p>
            <a:r>
              <a:rPr lang="en-US" dirty="0"/>
              <a:t>Timeline</a:t>
            </a:r>
          </a:p>
          <a:p>
            <a:r>
              <a:rPr lang="en-US" dirty="0"/>
              <a:t>Technical Assistance for Applicants and </a:t>
            </a:r>
            <a:r>
              <a:rPr lang="en-US" dirty="0" err="1"/>
              <a:t>eProcurement</a:t>
            </a:r>
            <a:endParaRPr lang="en-US" dirty="0"/>
          </a:p>
          <a:p>
            <a:r>
              <a:rPr lang="en-US" dirty="0"/>
              <a:t>Questions</a:t>
            </a:r>
          </a:p>
          <a:p>
            <a:pPr lvl="1"/>
            <a:endParaRPr lang="en-US" dirty="0"/>
          </a:p>
          <a:p>
            <a:endParaRPr lang="en-US" dirty="0"/>
          </a:p>
          <a:p>
            <a:endParaRPr lang="en-US" dirty="0"/>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endParaRPr lang="en-US" dirty="0">
              <a:solidFill>
                <a:srgbClr val="00B0F0"/>
              </a:solidFill>
            </a:endParaRPr>
          </a:p>
        </p:txBody>
      </p:sp>
      <p:pic>
        <p:nvPicPr>
          <p:cNvPr id="5" name="Picture 4">
            <a:extLst>
              <a:ext uri="{FF2B5EF4-FFF2-40B4-BE49-F238E27FC236}">
                <a16:creationId xmlns:a16="http://schemas.microsoft.com/office/drawing/2014/main" id="{8EEAEF0C-D567-FC7F-064F-88A1953DB032}"/>
              </a:ext>
            </a:extLst>
          </p:cNvPr>
          <p:cNvPicPr>
            <a:picLocks noChangeAspect="1"/>
          </p:cNvPicPr>
          <p:nvPr/>
        </p:nvPicPr>
        <p:blipFill>
          <a:blip r:embed="rId3"/>
          <a:stretch>
            <a:fillRect/>
          </a:stretch>
        </p:blipFill>
        <p:spPr>
          <a:xfrm>
            <a:off x="5327374" y="1047956"/>
            <a:ext cx="4144213" cy="539260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Tips for Working in eProcurement</a:t>
            </a:r>
            <a:endParaRPr lang="en-US" dirty="0"/>
          </a:p>
        </p:txBody>
      </p:sp>
      <p:sp>
        <p:nvSpPr>
          <p:cNvPr id="3" name="Content Placeholder 2">
            <a:extLst>
              <a:ext uri="{FF2B5EF4-FFF2-40B4-BE49-F238E27FC236}">
                <a16:creationId xmlns:a16="http://schemas.microsoft.com/office/drawing/2014/main" id="{3735DFE2-0418-480D-BFCB-5C9D411A837B}"/>
              </a:ext>
            </a:extLst>
          </p:cNvPr>
          <p:cNvSpPr>
            <a:spLocks noGrp="1"/>
          </p:cNvSpPr>
          <p:nvPr>
            <p:ph idx="1"/>
          </p:nvPr>
        </p:nvSpPr>
        <p:spPr/>
        <p:txBody>
          <a:bodyPr>
            <a:normAutofit/>
          </a:bodyPr>
          <a:lstStyle/>
          <a:p>
            <a:pPr marL="445736" lvl="2" indent="0">
              <a:buClr>
                <a:srgbClr val="00B0F0"/>
              </a:buClr>
              <a:buNone/>
              <a:defRPr/>
            </a:pPr>
            <a:endParaRPr lang="en-US" sz="2400" dirty="0">
              <a:solidFill>
                <a:srgbClr val="FF0000"/>
              </a:solidFill>
            </a:endParaRPr>
          </a:p>
          <a:p>
            <a:pPr marL="827795" lvl="2" indent="-382059">
              <a:buClr>
                <a:srgbClr val="00B0F0"/>
              </a:buClr>
              <a:buFont typeface="Wingdings" pitchFamily="2" charset="2"/>
              <a:buChar char="Ø"/>
              <a:defRPr/>
            </a:pPr>
            <a:r>
              <a:rPr lang="en-US" sz="2400" dirty="0"/>
              <a:t>You can “submit” your application and later amend it up until the due date </a:t>
            </a:r>
            <a:r>
              <a:rPr lang="en-US" sz="2400" dirty="0">
                <a:solidFill>
                  <a:srgbClr val="FF0000"/>
                </a:solidFill>
              </a:rPr>
              <a:t>July 20th, 2022</a:t>
            </a:r>
            <a:r>
              <a:rPr lang="en-US" sz="2400" dirty="0"/>
              <a:t> at 12:00 noon.</a:t>
            </a:r>
          </a:p>
          <a:p>
            <a:pPr marL="827795" lvl="2" indent="-382059">
              <a:buClr>
                <a:srgbClr val="00B0F0"/>
              </a:buClr>
              <a:buFont typeface="Wingdings" pitchFamily="2" charset="2"/>
              <a:buChar char="Ø"/>
              <a:defRPr/>
            </a:pPr>
            <a:r>
              <a:rPr lang="en-US" sz="2400" dirty="0"/>
              <a:t>Avoid the rush and possible mishaps by submitting early.  Plan on submission taking 30-60 minutes. </a:t>
            </a:r>
          </a:p>
          <a:p>
            <a:pPr marL="827795" lvl="2" indent="-382059">
              <a:buClr>
                <a:srgbClr val="00B0F0"/>
              </a:buClr>
              <a:buFont typeface="Wingdings" pitchFamily="2" charset="2"/>
              <a:buChar char="Ø"/>
              <a:defRPr/>
            </a:pPr>
            <a:r>
              <a:rPr lang="en-US" sz="2400" dirty="0"/>
              <a:t>Late applications will not be accepted. </a:t>
            </a:r>
          </a:p>
          <a:p>
            <a:pPr marL="827795" lvl="2" indent="-382059">
              <a:buClr>
                <a:srgbClr val="00B0F0"/>
              </a:buClr>
              <a:buFont typeface="Wingdings" pitchFamily="2" charset="2"/>
              <a:buChar char="Ø"/>
              <a:defRPr/>
            </a:pPr>
            <a:r>
              <a:rPr lang="en-US" sz="2400" dirty="0"/>
              <a:t>Make use of the eProcurement hotline for help at 312-744-4357 (HELP).</a:t>
            </a:r>
          </a:p>
          <a:p>
            <a:pPr marL="827795" lvl="2" indent="-382059">
              <a:buClr>
                <a:srgbClr val="00B0F0"/>
              </a:buClr>
              <a:buFont typeface="Wingdings" pitchFamily="2" charset="2"/>
              <a:buChar char="Ø"/>
              <a:defRPr/>
            </a:pPr>
            <a:r>
              <a:rPr lang="en-US" sz="2400" b="1" dirty="0"/>
              <a:t>Please note that the hotline operates during business hours only, Monday-Friday 9-5.</a:t>
            </a:r>
          </a:p>
          <a:p>
            <a:pPr marL="445736" lvl="2" indent="0" algn="ctr">
              <a:buNone/>
              <a:defRPr/>
            </a:pPr>
            <a:r>
              <a:rPr lang="en-US" sz="3100" b="1" dirty="0"/>
              <a:t>Save often, submit early! </a:t>
            </a:r>
          </a:p>
        </p:txBody>
      </p:sp>
      <p:sp>
        <p:nvSpPr>
          <p:cNvPr id="2" name="Slide Number Placeholder 1">
            <a:extLst>
              <a:ext uri="{FF2B5EF4-FFF2-40B4-BE49-F238E27FC236}">
                <a16:creationId xmlns:a16="http://schemas.microsoft.com/office/drawing/2014/main" id="{04EEB0F9-B146-89B1-6318-06B591C77804}"/>
              </a:ext>
            </a:extLst>
          </p:cNvPr>
          <p:cNvSpPr>
            <a:spLocks noGrp="1"/>
          </p:cNvSpPr>
          <p:nvPr>
            <p:ph type="sldNum" sz="quarter" idx="12"/>
          </p:nvPr>
        </p:nvSpPr>
        <p:spPr/>
        <p:txBody>
          <a:bodyPr/>
          <a:lstStyle/>
          <a:p>
            <a:r>
              <a:rPr lang="en-US"/>
              <a:t>Page </a:t>
            </a:r>
            <a:fld id="{6B1E0480-57EA-4B4D-8E64-F548A057966E}" type="slidenum">
              <a:rPr lang="en-US" smtClean="0"/>
              <a:pPr/>
              <a:t>30</a:t>
            </a:fld>
            <a:endParaRPr lang="en-US" dirty="0"/>
          </a:p>
        </p:txBody>
      </p:sp>
    </p:spTree>
    <p:extLst>
      <p:ext uri="{BB962C8B-B14F-4D97-AF65-F5344CB8AC3E}">
        <p14:creationId xmlns:p14="http://schemas.microsoft.com/office/powerpoint/2010/main" val="1258357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a:t>Technical Assistance! </a:t>
            </a:r>
          </a:p>
        </p:txBody>
      </p:sp>
      <p:sp>
        <p:nvSpPr>
          <p:cNvPr id="3" name="Content Placeholder 2">
            <a:extLst>
              <a:ext uri="{FF2B5EF4-FFF2-40B4-BE49-F238E27FC236}">
                <a16:creationId xmlns:a16="http://schemas.microsoft.com/office/drawing/2014/main" id="{9AF2E3AD-CB74-4186-86DA-630CFCE6914C}"/>
              </a:ext>
            </a:extLst>
          </p:cNvPr>
          <p:cNvSpPr>
            <a:spLocks noGrp="1"/>
          </p:cNvSpPr>
          <p:nvPr>
            <p:ph idx="1"/>
          </p:nvPr>
        </p:nvSpPr>
        <p:spPr/>
        <p:txBody>
          <a:bodyPr/>
          <a:lstStyle/>
          <a:p>
            <a:r>
              <a:rPr lang="en-US" dirty="0"/>
              <a:t>On the DFSS web page is a link to the RFP of interest and training documents. See “Alerts” Section on our website.</a:t>
            </a:r>
          </a:p>
          <a:p>
            <a:pPr marL="0" indent="0">
              <a:buNone/>
            </a:pPr>
            <a:endParaRPr lang="en-US" dirty="0"/>
          </a:p>
          <a:p>
            <a:r>
              <a:rPr lang="en-US" dirty="0"/>
              <a:t>For Questions on Registration and </a:t>
            </a:r>
            <a:r>
              <a:rPr lang="en-US" dirty="0" err="1"/>
              <a:t>eProcurement</a:t>
            </a:r>
            <a:r>
              <a:rPr lang="en-US" dirty="0"/>
              <a:t> Technical Assistance for Delegate Agencies – </a:t>
            </a:r>
            <a:endParaRPr lang="en-US" sz="200" dirty="0"/>
          </a:p>
          <a:p>
            <a:pPr algn="ctr">
              <a:buNone/>
            </a:pPr>
            <a:br>
              <a:rPr lang="en-US" sz="200" dirty="0"/>
            </a:br>
            <a:r>
              <a:rPr lang="en-US" dirty="0">
                <a:hlinkClick r:id="rId2"/>
              </a:rPr>
              <a:t>CustomerSupport@cityofchicago.org</a:t>
            </a:r>
            <a:r>
              <a:rPr lang="en-US" dirty="0"/>
              <a:t>  </a:t>
            </a:r>
            <a:br>
              <a:rPr lang="en-US" dirty="0"/>
            </a:br>
            <a:r>
              <a:rPr lang="en-US" dirty="0"/>
              <a:t>or </a:t>
            </a:r>
            <a:br>
              <a:rPr lang="en-US" dirty="0"/>
            </a:br>
            <a:r>
              <a:rPr lang="en-US" dirty="0"/>
              <a:t>call 312-744-HELP (4357)</a:t>
            </a:r>
          </a:p>
          <a:p>
            <a:r>
              <a:rPr lang="en-US" dirty="0"/>
              <a:t>Training Materials (Documents and Videos) – </a:t>
            </a:r>
            <a:r>
              <a:rPr lang="en-US" dirty="0">
                <a:hlinkClick r:id="rId3"/>
              </a:rPr>
              <a:t>https://www.cityofchicago.org/city/en/depts/dps/isupplier/online-training-materials.html</a:t>
            </a:r>
            <a:r>
              <a:rPr lang="en-US" dirty="0"/>
              <a:t> </a:t>
            </a:r>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61122532-CB93-4653-B989-C75C72E81227}"/>
              </a:ext>
            </a:extLst>
          </p:cNvPr>
          <p:cNvSpPr>
            <a:spLocks noGrp="1"/>
          </p:cNvSpPr>
          <p:nvPr>
            <p:ph type="sldNum" sz="quarter" idx="12"/>
          </p:nvPr>
        </p:nvSpPr>
        <p:spPr/>
        <p:txBody>
          <a:bodyPr/>
          <a:lstStyle/>
          <a:p>
            <a:fld id="{36BC1FD9-B118-4A5C-926F-A8A3F4A4D49D}" type="slidenum">
              <a:rPr lang="en-US" smtClean="0"/>
              <a:pPr/>
              <a:t>31</a:t>
            </a:fld>
            <a:endParaRPr lang="en-US"/>
          </a:p>
        </p:txBody>
      </p:sp>
    </p:spTree>
    <p:extLst>
      <p:ext uri="{BB962C8B-B14F-4D97-AF65-F5344CB8AC3E}">
        <p14:creationId xmlns:p14="http://schemas.microsoft.com/office/powerpoint/2010/main" val="41523390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dirty="0">
                <a:latin typeface="+mn-lt"/>
              </a:rPr>
              <a:t>How to accept an amendment</a:t>
            </a:r>
            <a:br>
              <a:rPr lang="en-US" sz="3500" cap="none" dirty="0">
                <a:latin typeface="+mn-lt"/>
              </a:rPr>
            </a:br>
            <a:br>
              <a:rPr lang="en-US" sz="3500" cap="none" dirty="0">
                <a:latin typeface="+mn-lt"/>
              </a:rPr>
            </a:br>
            <a:br>
              <a:rPr lang="en-US" sz="3500" cap="none" dirty="0">
                <a:latin typeface="+mn-lt"/>
              </a:rPr>
            </a:br>
            <a:endParaRPr lang="en-US" sz="3500" cap="none" dirty="0">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BE62BB10-5492-0DE0-EC15-1568A217FD78}"/>
              </a:ext>
            </a:extLst>
          </p:cNvPr>
          <p:cNvSpPr>
            <a:spLocks noGrp="1"/>
          </p:cNvSpPr>
          <p:nvPr>
            <p:ph type="sldNum" sz="quarter" idx="12"/>
          </p:nvPr>
        </p:nvSpPr>
        <p:spPr/>
        <p:txBody>
          <a:bodyPr/>
          <a:lstStyle/>
          <a:p>
            <a:fld id="{36BC1FD9-B118-4A5C-926F-A8A3F4A4D49D}" type="slidenum">
              <a:rPr lang="en-US" smtClean="0"/>
              <a:pPr/>
              <a:t>32</a:t>
            </a:fld>
            <a:endParaRPr lang="en-US"/>
          </a:p>
        </p:txBody>
      </p:sp>
    </p:spTree>
    <p:extLst>
      <p:ext uri="{BB962C8B-B14F-4D97-AF65-F5344CB8AC3E}">
        <p14:creationId xmlns:p14="http://schemas.microsoft.com/office/powerpoint/2010/main" val="867076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accept an amendment – Step 1</a:t>
            </a:r>
          </a:p>
        </p:txBody>
      </p:sp>
      <p:sp>
        <p:nvSpPr>
          <p:cNvPr id="3" name="Content Placeholder 2"/>
          <p:cNvSpPr>
            <a:spLocks noGrp="1"/>
          </p:cNvSpPr>
          <p:nvPr>
            <p:ph idx="1"/>
          </p:nvPr>
        </p:nvSpPr>
        <p:spPr/>
        <p:txBody>
          <a:bodyPr>
            <a:normAutofit/>
          </a:bodyPr>
          <a:lstStyle/>
          <a:p>
            <a:r>
              <a:rPr lang="en-US" sz="1700" dirty="0"/>
              <a:t>The RFP you are interested in has been amended. In order to start an application , you will need to acknowledge and accept the amendment first in order to start your application. (Please not that the RFP shown in this and subsequent slides is an example).  </a:t>
            </a:r>
            <a:br>
              <a:rPr lang="en-US" sz="1700" dirty="0"/>
            </a:br>
            <a:r>
              <a:rPr lang="en-US" sz="1700" dirty="0"/>
              <a:t>To accept the amendment, click on “View Amendment History”. </a:t>
            </a:r>
          </a:p>
          <a:p>
            <a:r>
              <a:rPr lang="en-US" sz="1700" b="1" dirty="0"/>
              <a:t>If</a:t>
            </a:r>
            <a:r>
              <a:rPr lang="en-US" sz="1700" dirty="0"/>
              <a:t> the RFP has not been amended (yet), select “Create Quote” from the drop-down menu in the “Actions” box and click on “Go”. This will take you to the application page, where you can get started.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33</a:t>
            </a:fld>
            <a:endParaRPr lang="en-US"/>
          </a:p>
        </p:txBody>
      </p:sp>
      <p:pic>
        <p:nvPicPr>
          <p:cNvPr id="5" name="Content Placeholder 3">
            <a:extLst>
              <a:ext uri="{FF2B5EF4-FFF2-40B4-BE49-F238E27FC236}">
                <a16:creationId xmlns:a16="http://schemas.microsoft.com/office/drawing/2014/main" id="{FEE907AD-A0DF-4388-8430-A040A36EE479}"/>
              </a:ext>
            </a:extLst>
          </p:cNvPr>
          <p:cNvPicPr>
            <a:picLocks noChangeAspect="1"/>
          </p:cNvPicPr>
          <p:nvPr/>
        </p:nvPicPr>
        <p:blipFill>
          <a:blip r:embed="rId2" cstate="print"/>
          <a:stretch>
            <a:fillRect/>
          </a:stretch>
        </p:blipFill>
        <p:spPr>
          <a:xfrm>
            <a:off x="938213" y="3371989"/>
            <a:ext cx="8312150" cy="3576359"/>
          </a:xfrm>
          <a:prstGeom prst="rect">
            <a:avLst/>
          </a:prstGeom>
        </p:spPr>
      </p:pic>
    </p:spTree>
    <p:extLst>
      <p:ext uri="{BB962C8B-B14F-4D97-AF65-F5344CB8AC3E}">
        <p14:creationId xmlns:p14="http://schemas.microsoft.com/office/powerpoint/2010/main" val="1167919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accept an amendment – Step 2</a:t>
            </a:r>
          </a:p>
        </p:txBody>
      </p:sp>
      <p:sp>
        <p:nvSpPr>
          <p:cNvPr id="3" name="Content Placeholder 2"/>
          <p:cNvSpPr>
            <a:spLocks noGrp="1"/>
          </p:cNvSpPr>
          <p:nvPr>
            <p:ph idx="1"/>
          </p:nvPr>
        </p:nvSpPr>
        <p:spPr/>
        <p:txBody>
          <a:bodyPr/>
          <a:lstStyle/>
          <a:p>
            <a:r>
              <a:rPr lang="en-US" dirty="0"/>
              <a:t>To begin the acceptance and acknowledgment process, to open the RFP in view only, click on the Document number (1) To review the amended changes to the RFP, click on the infinity or eyeglass icon (2) To acknowledge receipt and understanding of these changes and proceed, click on the “Acknowledge Amendments” button (3).</a:t>
            </a:r>
          </a:p>
          <a:p>
            <a:r>
              <a:rPr lang="en-US" dirty="0"/>
              <a:t>By acknowledging the amendment, you are indicating that you are aware of the changes made to the RFP in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34</a:t>
            </a:fld>
            <a:endParaRPr lang="en-US"/>
          </a:p>
        </p:txBody>
      </p:sp>
      <p:pic>
        <p:nvPicPr>
          <p:cNvPr id="5" name="Content Placeholder 4">
            <a:extLst>
              <a:ext uri="{FF2B5EF4-FFF2-40B4-BE49-F238E27FC236}">
                <a16:creationId xmlns:a16="http://schemas.microsoft.com/office/drawing/2014/main" id="{26DABB8D-A8F9-44CE-A02E-B3F598A37C94}"/>
              </a:ext>
            </a:extLst>
          </p:cNvPr>
          <p:cNvPicPr>
            <a:picLocks noChangeAspect="1"/>
          </p:cNvPicPr>
          <p:nvPr/>
        </p:nvPicPr>
        <p:blipFill>
          <a:blip r:embed="rId2" cstate="print"/>
          <a:srcRect b="14779"/>
          <a:stretch>
            <a:fillRect/>
          </a:stretch>
        </p:blipFill>
        <p:spPr>
          <a:xfrm>
            <a:off x="702570" y="4098379"/>
            <a:ext cx="8871643" cy="2416721"/>
          </a:xfrm>
          <a:prstGeom prst="rect">
            <a:avLst/>
          </a:prstGeom>
        </p:spPr>
      </p:pic>
    </p:spTree>
    <p:extLst>
      <p:ext uri="{BB962C8B-B14F-4D97-AF65-F5344CB8AC3E}">
        <p14:creationId xmlns:p14="http://schemas.microsoft.com/office/powerpoint/2010/main" val="3307696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accept an amendment – Step 3</a:t>
            </a:r>
          </a:p>
        </p:txBody>
      </p:sp>
      <p:sp>
        <p:nvSpPr>
          <p:cNvPr id="3" name="Content Placeholder 2"/>
          <p:cNvSpPr>
            <a:spLocks noGrp="1"/>
          </p:cNvSpPr>
          <p:nvPr>
            <p:ph idx="1"/>
          </p:nvPr>
        </p:nvSpPr>
        <p:spPr/>
        <p:txBody>
          <a:bodyPr/>
          <a:lstStyle/>
          <a:p>
            <a:r>
              <a:rPr lang="en-US" dirty="0"/>
              <a:t>When you get to this screen, click on the “I accept…” check box and then click on “Acknowledge”</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35</a:t>
            </a:fld>
            <a:endParaRPr lang="en-US"/>
          </a:p>
        </p:txBody>
      </p:sp>
      <p:pic>
        <p:nvPicPr>
          <p:cNvPr id="5" name="Content Placeholder 3">
            <a:extLst>
              <a:ext uri="{FF2B5EF4-FFF2-40B4-BE49-F238E27FC236}">
                <a16:creationId xmlns:a16="http://schemas.microsoft.com/office/drawing/2014/main" id="{858BA0D1-E171-489C-BD8A-5322B9BBE3AF}"/>
              </a:ext>
            </a:extLst>
          </p:cNvPr>
          <p:cNvPicPr>
            <a:picLocks noChangeAspect="1"/>
          </p:cNvPicPr>
          <p:nvPr/>
        </p:nvPicPr>
        <p:blipFill>
          <a:blip r:embed="rId2" cstate="print"/>
          <a:stretch>
            <a:fillRect/>
          </a:stretch>
        </p:blipFill>
        <p:spPr>
          <a:xfrm>
            <a:off x="602937" y="2502083"/>
            <a:ext cx="8990326" cy="1917517"/>
          </a:xfrm>
          <a:prstGeom prst="rect">
            <a:avLst/>
          </a:prstGeom>
        </p:spPr>
      </p:pic>
    </p:spTree>
    <p:extLst>
      <p:ext uri="{BB962C8B-B14F-4D97-AF65-F5344CB8AC3E}">
        <p14:creationId xmlns:p14="http://schemas.microsoft.com/office/powerpoint/2010/main" val="3261005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accept an amendment – Step 4</a:t>
            </a:r>
          </a:p>
        </p:txBody>
      </p:sp>
      <p:sp>
        <p:nvSpPr>
          <p:cNvPr id="3" name="Content Placeholder 2"/>
          <p:cNvSpPr>
            <a:spLocks noGrp="1"/>
          </p:cNvSpPr>
          <p:nvPr>
            <p:ph idx="1"/>
          </p:nvPr>
        </p:nvSpPr>
        <p:spPr/>
        <p:txBody>
          <a:bodyPr/>
          <a:lstStyle/>
          <a:p>
            <a:r>
              <a:rPr lang="en-US" dirty="0"/>
              <a:t>Click on “Yes” to indicate that you confirm your acknowledgement of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36</a:t>
            </a:fld>
            <a:endParaRPr lang="en-US"/>
          </a:p>
        </p:txBody>
      </p:sp>
      <p:pic>
        <p:nvPicPr>
          <p:cNvPr id="5" name="Content Placeholder 3">
            <a:extLst>
              <a:ext uri="{FF2B5EF4-FFF2-40B4-BE49-F238E27FC236}">
                <a16:creationId xmlns:a16="http://schemas.microsoft.com/office/drawing/2014/main" id="{F0ED2FF7-A213-434B-BCA5-8651BC2E261F}"/>
              </a:ext>
            </a:extLst>
          </p:cNvPr>
          <p:cNvPicPr>
            <a:picLocks noChangeAspect="1"/>
          </p:cNvPicPr>
          <p:nvPr/>
        </p:nvPicPr>
        <p:blipFill>
          <a:blip r:embed="rId2" cstate="print"/>
          <a:srcRect t="8483"/>
          <a:stretch>
            <a:fillRect/>
          </a:stretch>
        </p:blipFill>
        <p:spPr>
          <a:xfrm>
            <a:off x="485908" y="2209800"/>
            <a:ext cx="9458192" cy="1809750"/>
          </a:xfrm>
          <a:prstGeom prst="rect">
            <a:avLst/>
          </a:prstGeom>
        </p:spPr>
      </p:pic>
    </p:spTree>
    <p:extLst>
      <p:ext uri="{BB962C8B-B14F-4D97-AF65-F5344CB8AC3E}">
        <p14:creationId xmlns:p14="http://schemas.microsoft.com/office/powerpoint/2010/main" val="8830622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accept an amendment – Step 5</a:t>
            </a:r>
          </a:p>
        </p:txBody>
      </p:sp>
      <p:sp>
        <p:nvSpPr>
          <p:cNvPr id="3" name="Content Placeholder 2"/>
          <p:cNvSpPr>
            <a:spLocks noGrp="1"/>
          </p:cNvSpPr>
          <p:nvPr>
            <p:ph idx="1"/>
          </p:nvPr>
        </p:nvSpPr>
        <p:spPr/>
        <p:txBody>
          <a:bodyPr/>
          <a:lstStyle/>
          <a:p>
            <a:r>
              <a:rPr lang="en-US" dirty="0"/>
              <a:t>Finally, (1) click on the checkbox that you accept the terms and conditions and then (2) click on “Accept” to accept them. </a:t>
            </a:r>
          </a:p>
          <a:p>
            <a:r>
              <a:rPr lang="en-US" dirty="0"/>
              <a:t>This is the final step in acknowledging and accepting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37</a:t>
            </a:fld>
            <a:endParaRPr lang="en-US"/>
          </a:p>
        </p:txBody>
      </p:sp>
      <p:pic>
        <p:nvPicPr>
          <p:cNvPr id="5" name="Content Placeholder 3">
            <a:extLst>
              <a:ext uri="{FF2B5EF4-FFF2-40B4-BE49-F238E27FC236}">
                <a16:creationId xmlns:a16="http://schemas.microsoft.com/office/drawing/2014/main" id="{2B35F625-3617-46F6-A62A-A938CE5E1F65}"/>
              </a:ext>
            </a:extLst>
          </p:cNvPr>
          <p:cNvPicPr>
            <a:picLocks noChangeAspect="1"/>
          </p:cNvPicPr>
          <p:nvPr/>
        </p:nvPicPr>
        <p:blipFill>
          <a:blip r:embed="rId2" cstate="print"/>
          <a:stretch>
            <a:fillRect/>
          </a:stretch>
        </p:blipFill>
        <p:spPr>
          <a:xfrm>
            <a:off x="862013" y="2956217"/>
            <a:ext cx="8312150" cy="3950703"/>
          </a:xfrm>
          <a:prstGeom prst="rect">
            <a:avLst/>
          </a:prstGeom>
        </p:spPr>
      </p:pic>
    </p:spTree>
    <p:extLst>
      <p:ext uri="{BB962C8B-B14F-4D97-AF65-F5344CB8AC3E}">
        <p14:creationId xmlns:p14="http://schemas.microsoft.com/office/powerpoint/2010/main" val="28740532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dirty="0">
                <a:latin typeface="+mn-lt"/>
              </a:rPr>
              <a:t>How to submit an application </a:t>
            </a:r>
            <a:br>
              <a:rPr lang="en-US" sz="3500" cap="none" dirty="0">
                <a:latin typeface="+mn-lt"/>
              </a:rPr>
            </a:br>
            <a:br>
              <a:rPr lang="en-US" sz="3500" cap="none" dirty="0">
                <a:latin typeface="+mn-lt"/>
              </a:rPr>
            </a:br>
            <a:endParaRPr lang="en-US" sz="3500" cap="none" dirty="0">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9EC02FC6-4F24-D8B4-5034-713AC34C4DC3}"/>
              </a:ext>
            </a:extLst>
          </p:cNvPr>
          <p:cNvSpPr>
            <a:spLocks noGrp="1"/>
          </p:cNvSpPr>
          <p:nvPr>
            <p:ph type="sldNum" sz="quarter" idx="12"/>
          </p:nvPr>
        </p:nvSpPr>
        <p:spPr/>
        <p:txBody>
          <a:bodyPr/>
          <a:lstStyle/>
          <a:p>
            <a:fld id="{36BC1FD9-B118-4A5C-926F-A8A3F4A4D49D}" type="slidenum">
              <a:rPr lang="en-US" smtClean="0"/>
              <a:pPr/>
              <a:t>38</a:t>
            </a:fld>
            <a:endParaRPr lang="en-US"/>
          </a:p>
        </p:txBody>
      </p:sp>
    </p:spTree>
    <p:extLst>
      <p:ext uri="{BB962C8B-B14F-4D97-AF65-F5344CB8AC3E}">
        <p14:creationId xmlns:p14="http://schemas.microsoft.com/office/powerpoint/2010/main" val="1373104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a:extLst>
              <a:ext uri="{FF2B5EF4-FFF2-40B4-BE49-F238E27FC236}">
                <a16:creationId xmlns:a16="http://schemas.microsoft.com/office/drawing/2014/main" id="{1680CBDC-660F-4095-A465-EDEC22B065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2422208"/>
            <a:ext cx="8534400" cy="4195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normAutofit fontScale="90000"/>
          </a:bodyPr>
          <a:lstStyle/>
          <a:p>
            <a:r>
              <a:rPr lang="en-US" dirty="0"/>
              <a:t>How to submit an application  - Step 1</a:t>
            </a:r>
          </a:p>
        </p:txBody>
      </p:sp>
      <p:sp>
        <p:nvSpPr>
          <p:cNvPr id="61443" name="Text Placeholder 2">
            <a:extLst>
              <a:ext uri="{FF2B5EF4-FFF2-40B4-BE49-F238E27FC236}">
                <a16:creationId xmlns:a16="http://schemas.microsoft.com/office/drawing/2014/main" id="{AE645D14-E70F-44A5-B7C0-436829E06BD5}"/>
              </a:ext>
            </a:extLst>
          </p:cNvPr>
          <p:cNvSpPr>
            <a:spLocks noGrp="1" noChangeArrowheads="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normAutofit/>
          </a:bodyPr>
          <a:lstStyle/>
          <a:p>
            <a:r>
              <a:rPr lang="en-US" altLang="en-US" dirty="0">
                <a:solidFill>
                  <a:schemeClr val="tx1"/>
                </a:solidFill>
              </a:rPr>
              <a:t>When you are ready to submit, start by saving your draft one last time. Then click Continue.</a:t>
            </a:r>
          </a:p>
        </p:txBody>
      </p:sp>
      <p:sp>
        <p:nvSpPr>
          <p:cNvPr id="2" name="Slide Number Placeholder 1">
            <a:extLst>
              <a:ext uri="{FF2B5EF4-FFF2-40B4-BE49-F238E27FC236}">
                <a16:creationId xmlns:a16="http://schemas.microsoft.com/office/drawing/2014/main" id="{E25653C8-37FD-5409-987A-7201D8D368D2}"/>
              </a:ext>
            </a:extLst>
          </p:cNvPr>
          <p:cNvSpPr>
            <a:spLocks noGrp="1"/>
          </p:cNvSpPr>
          <p:nvPr>
            <p:ph type="sldNum" sz="quarter" idx="12"/>
          </p:nvPr>
        </p:nvSpPr>
        <p:spPr/>
        <p:txBody>
          <a:bodyPr/>
          <a:lstStyle/>
          <a:p>
            <a:r>
              <a:rPr lang="en-US"/>
              <a:t>Page </a:t>
            </a:r>
            <a:fld id="{6B1E0480-57EA-4B4D-8E64-F548A057966E}" type="slidenum">
              <a:rPr lang="en-US" smtClean="0"/>
              <a:pPr/>
              <a:t>39</a:t>
            </a:fld>
            <a:endParaRPr lang="en-US" dirty="0"/>
          </a:p>
        </p:txBody>
      </p:sp>
    </p:spTree>
    <p:extLst>
      <p:ext uri="{BB962C8B-B14F-4D97-AF65-F5344CB8AC3E}">
        <p14:creationId xmlns:p14="http://schemas.microsoft.com/office/powerpoint/2010/main" val="380796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Purpose of the RFP</a:t>
            </a:r>
          </a:p>
        </p:txBody>
      </p:sp>
      <p:sp>
        <p:nvSpPr>
          <p:cNvPr id="3" name="Content Placeholder 2"/>
          <p:cNvSpPr>
            <a:spLocks noGrp="1"/>
          </p:cNvSpPr>
          <p:nvPr>
            <p:ph idx="1"/>
          </p:nvPr>
        </p:nvSpPr>
        <p:spPr>
          <a:xfrm>
            <a:off x="1243012" y="1160827"/>
            <a:ext cx="8312467" cy="5586411"/>
          </a:xfrm>
        </p:spPr>
        <p:txBody>
          <a:bodyPr>
            <a:normAutofit fontScale="62500" lnSpcReduction="20000"/>
          </a:bodyPr>
          <a:lstStyle/>
          <a:p>
            <a:pPr marL="0" indent="0">
              <a:buNone/>
            </a:pPr>
            <a:endParaRPr lang="en-US" sz="3200" dirty="0"/>
          </a:p>
          <a:p>
            <a:r>
              <a:rPr lang="en-US" sz="2900" dirty="0"/>
              <a:t>The Department of Family and Support Services [DFSS] is seeking proposals from qualified agencies for the provision of Congregate Dining Meal Services that are high quality, nutritious, responsive to consumer needs and preferences, and culturally appropriate and cost effective. </a:t>
            </a:r>
            <a:endParaRPr lang="en-US" dirty="0"/>
          </a:p>
          <a:p>
            <a:pPr>
              <a:lnSpc>
                <a:spcPct val="120000"/>
              </a:lnSpc>
            </a:pPr>
            <a:r>
              <a:rPr lang="en-US" sz="2900" dirty="0"/>
              <a:t>The Congregate Dining Program operates two models:</a:t>
            </a:r>
          </a:p>
          <a:p>
            <a:pPr lvl="1">
              <a:lnSpc>
                <a:spcPct val="120000"/>
              </a:lnSpc>
            </a:pPr>
            <a:r>
              <a:rPr lang="en-US" sz="2900" b="1" dirty="0"/>
              <a:t>Catered Meals: </a:t>
            </a:r>
            <a:r>
              <a:rPr lang="en-US" sz="2900" dirty="0"/>
              <a:t>Meals prepared off-site and delivered to DFSS designated nutrition sites.</a:t>
            </a:r>
          </a:p>
          <a:p>
            <a:pPr lvl="2"/>
            <a:r>
              <a:rPr lang="en-US" sz="2600" dirty="0"/>
              <a:t>44 nutrition sites are located within five (5) geographic regions: Southeast, Southwest, Central West, Northeast, and Northwest (see </a:t>
            </a:r>
            <a:r>
              <a:rPr lang="en-US" sz="2600" b="1" dirty="0"/>
              <a:t>Attachment 1</a:t>
            </a:r>
            <a:r>
              <a:rPr lang="en-US" sz="2600" dirty="0"/>
              <a:t>).</a:t>
            </a:r>
          </a:p>
          <a:p>
            <a:pPr lvl="2"/>
            <a:r>
              <a:rPr lang="en-US" sz="2600" dirty="0"/>
              <a:t>DFSS will award contracts by region.</a:t>
            </a:r>
          </a:p>
          <a:p>
            <a:pPr lvl="1"/>
            <a:r>
              <a:rPr lang="en-US" sz="2900" b="1" dirty="0"/>
              <a:t>On-Site Meals: </a:t>
            </a:r>
            <a:r>
              <a:rPr lang="en-US" sz="2900" dirty="0"/>
              <a:t>Meals are prepared and served at the same location.</a:t>
            </a:r>
          </a:p>
          <a:p>
            <a:pPr lvl="2"/>
            <a:r>
              <a:rPr lang="en-US" sz="2600" dirty="0"/>
              <a:t>Culturally specific diets: May include Chinese, Korean, Vietnamese, Latinx, Caribbean, Italian, Greek, Lebanese, Kosher, Halal, Indian/Pakistani.</a:t>
            </a:r>
          </a:p>
          <a:p>
            <a:pPr lvl="2"/>
            <a:r>
              <a:rPr lang="en-US" sz="2600" dirty="0"/>
              <a:t>DFSS may award up to five (5) nutrition sites that prepare and serve meals as on-site meal providers as funding allows.</a:t>
            </a:r>
          </a:p>
          <a:p>
            <a:pPr marL="1018825" lvl="2" indent="0">
              <a:buNone/>
            </a:pPr>
            <a:endParaRPr lang="en-US" dirty="0"/>
          </a:p>
          <a:p>
            <a:r>
              <a:rPr lang="en-US" sz="2900" dirty="0"/>
              <a:t>The awarded Congregate Meal Providers will be responsible for the provision of meals and related nutrition supplies and equipment as specified in the RFP.</a:t>
            </a:r>
          </a:p>
          <a:p>
            <a:pPr marL="0" indent="0">
              <a:buNone/>
            </a:pPr>
            <a:endParaRPr lang="en-US" dirty="0"/>
          </a:p>
        </p:txBody>
      </p:sp>
      <p:sp>
        <p:nvSpPr>
          <p:cNvPr id="4" name="Slide Number Placeholder 3">
            <a:extLst>
              <a:ext uri="{FF2B5EF4-FFF2-40B4-BE49-F238E27FC236}">
                <a16:creationId xmlns:a16="http://schemas.microsoft.com/office/drawing/2014/main" id="{C7276694-D17D-0F28-70BA-E9CAB79B4409}"/>
              </a:ext>
            </a:extLst>
          </p:cNvPr>
          <p:cNvSpPr>
            <a:spLocks noGrp="1"/>
          </p:cNvSpPr>
          <p:nvPr>
            <p:ph type="sldNum" sz="quarter" idx="12"/>
          </p:nvPr>
        </p:nvSpPr>
        <p:spPr/>
        <p:txBody>
          <a:bodyPr/>
          <a:lstStyle/>
          <a:p>
            <a:r>
              <a:rPr lang="en-US" dirty="0"/>
              <a:t>Page </a:t>
            </a:r>
            <a:fld id="{6B1E0480-57EA-4B4D-8E64-F548A057966E}"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4F3-74EA-4939-9561-0C0A5FD68158}"/>
              </a:ext>
            </a:extLst>
          </p:cNvPr>
          <p:cNvSpPr>
            <a:spLocks noGrp="1"/>
          </p:cNvSpPr>
          <p:nvPr>
            <p:ph type="title"/>
          </p:nvPr>
        </p:nvSpPr>
        <p:spPr/>
        <p:txBody>
          <a:bodyPr anchor="t">
            <a:normAutofit fontScale="90000"/>
          </a:bodyPr>
          <a:lstStyle/>
          <a:p>
            <a:pPr>
              <a:spcBef>
                <a:spcPct val="20000"/>
              </a:spcBef>
              <a:defRPr/>
            </a:pPr>
            <a:r>
              <a:rPr lang="en-US" sz="3600" dirty="0">
                <a:latin typeface="+mn-lt"/>
              </a:rPr>
              <a:t>How to submit an application - Step 2</a:t>
            </a:r>
          </a:p>
        </p:txBody>
      </p:sp>
      <p:sp>
        <p:nvSpPr>
          <p:cNvPr id="4" name="Content Placeholder 3"/>
          <p:cNvSpPr>
            <a:spLocks noGrp="1"/>
          </p:cNvSpPr>
          <p:nvPr>
            <p:ph idx="1"/>
          </p:nvPr>
        </p:nvSpPr>
        <p:spPr/>
        <p:txBody>
          <a:bodyPr/>
          <a:lstStyle/>
          <a:p>
            <a:r>
              <a:rPr lang="en-US" dirty="0"/>
              <a:t>If you are missing information, you will be given an error message on the top of the page.</a:t>
            </a:r>
          </a:p>
        </p:txBody>
      </p:sp>
      <p:pic>
        <p:nvPicPr>
          <p:cNvPr id="62467" name="Picture 2">
            <a:extLst>
              <a:ext uri="{FF2B5EF4-FFF2-40B4-BE49-F238E27FC236}">
                <a16:creationId xmlns:a16="http://schemas.microsoft.com/office/drawing/2014/main" id="{366223E9-8BF2-4EC9-9FAA-DC0D684E22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650" y="2338600"/>
            <a:ext cx="9538017" cy="3787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B32A699-28A9-948F-FC4B-18196800CE87}"/>
              </a:ext>
            </a:extLst>
          </p:cNvPr>
          <p:cNvSpPr>
            <a:spLocks noGrp="1"/>
          </p:cNvSpPr>
          <p:nvPr>
            <p:ph type="sldNum" sz="quarter" idx="12"/>
          </p:nvPr>
        </p:nvSpPr>
        <p:spPr/>
        <p:txBody>
          <a:bodyPr/>
          <a:lstStyle/>
          <a:p>
            <a:r>
              <a:rPr lang="en-US"/>
              <a:t>Page </a:t>
            </a:r>
            <a:fld id="{6B1E0480-57EA-4B4D-8E64-F548A057966E}" type="slidenum">
              <a:rPr lang="en-US" smtClean="0"/>
              <a:pPr/>
              <a:t>40</a:t>
            </a:fld>
            <a:endParaRPr lang="en-US" dirty="0"/>
          </a:p>
        </p:txBody>
      </p:sp>
    </p:spTree>
    <p:extLst>
      <p:ext uri="{BB962C8B-B14F-4D97-AF65-F5344CB8AC3E}">
        <p14:creationId xmlns:p14="http://schemas.microsoft.com/office/powerpoint/2010/main" val="3255971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916-DE3F-452A-8463-C7C0DE9CFF79}"/>
              </a:ext>
            </a:extLst>
          </p:cNvPr>
          <p:cNvSpPr>
            <a:spLocks noGrp="1"/>
          </p:cNvSpPr>
          <p:nvPr>
            <p:ph type="title"/>
          </p:nvPr>
        </p:nvSpPr>
        <p:spPr/>
        <p:txBody>
          <a:bodyPr anchor="t">
            <a:normAutofit fontScale="90000"/>
          </a:bodyPr>
          <a:lstStyle/>
          <a:p>
            <a:pPr>
              <a:spcBef>
                <a:spcPct val="20000"/>
              </a:spcBef>
              <a:defRPr/>
            </a:pPr>
            <a:r>
              <a:rPr lang="en-US" sz="3600" dirty="0"/>
              <a:t>How to submit an application - Step 3</a:t>
            </a:r>
            <a:endParaRPr lang="en-US" sz="3600" dirty="0">
              <a:latin typeface="+mn-lt"/>
            </a:endParaRPr>
          </a:p>
        </p:txBody>
      </p:sp>
      <p:sp>
        <p:nvSpPr>
          <p:cNvPr id="4" name="Content Placeholder 3"/>
          <p:cNvSpPr>
            <a:spLocks noGrp="1"/>
          </p:cNvSpPr>
          <p:nvPr>
            <p:ph idx="1"/>
          </p:nvPr>
        </p:nvSpPr>
        <p:spPr/>
        <p:txBody>
          <a:bodyPr/>
          <a:lstStyle/>
          <a:p>
            <a:r>
              <a:rPr lang="en-US" dirty="0"/>
              <a:t>Usually the error messages direct to something left undone in the application. </a:t>
            </a:r>
          </a:p>
          <a:p>
            <a:r>
              <a:rPr lang="en-US" dirty="0"/>
              <a:t>In the last example, the error message indicated that the lines (found under the lines tab) had not been filled out. </a:t>
            </a:r>
          </a:p>
        </p:txBody>
      </p:sp>
      <p:pic>
        <p:nvPicPr>
          <p:cNvPr id="63491" name="Picture 3">
            <a:extLst>
              <a:ext uri="{FF2B5EF4-FFF2-40B4-BE49-F238E27FC236}">
                <a16:creationId xmlns:a16="http://schemas.microsoft.com/office/drawing/2014/main" id="{85D9FBB7-2605-4465-9B2D-96D6194C6EE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4128" y="3264007"/>
            <a:ext cx="5048409" cy="29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2DB3C362-E9D0-8704-492E-0E127A4161D6}"/>
              </a:ext>
            </a:extLst>
          </p:cNvPr>
          <p:cNvSpPr>
            <a:spLocks noGrp="1"/>
          </p:cNvSpPr>
          <p:nvPr>
            <p:ph type="sldNum" sz="quarter" idx="12"/>
          </p:nvPr>
        </p:nvSpPr>
        <p:spPr/>
        <p:txBody>
          <a:bodyPr/>
          <a:lstStyle/>
          <a:p>
            <a:r>
              <a:rPr lang="en-US"/>
              <a:t>Page </a:t>
            </a:r>
            <a:fld id="{6B1E0480-57EA-4B4D-8E64-F548A057966E}" type="slidenum">
              <a:rPr lang="en-US" smtClean="0"/>
              <a:pPr/>
              <a:t>41</a:t>
            </a:fld>
            <a:endParaRPr lang="en-US" dirty="0"/>
          </a:p>
        </p:txBody>
      </p:sp>
    </p:spTree>
    <p:extLst>
      <p:ext uri="{BB962C8B-B14F-4D97-AF65-F5344CB8AC3E}">
        <p14:creationId xmlns:p14="http://schemas.microsoft.com/office/powerpoint/2010/main" val="3503079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CF45-3911-4D7A-B565-2D799C8DDDB4}"/>
              </a:ext>
            </a:extLst>
          </p:cNvPr>
          <p:cNvSpPr>
            <a:spLocks noGrp="1"/>
          </p:cNvSpPr>
          <p:nvPr>
            <p:ph type="title"/>
          </p:nvPr>
        </p:nvSpPr>
        <p:spPr/>
        <p:txBody>
          <a:bodyPr anchor="t">
            <a:normAutofit fontScale="90000"/>
          </a:bodyPr>
          <a:lstStyle/>
          <a:p>
            <a:pPr>
              <a:spcBef>
                <a:spcPct val="20000"/>
              </a:spcBef>
              <a:defRPr/>
            </a:pPr>
            <a:r>
              <a:rPr lang="en-US" sz="3600" dirty="0"/>
              <a:t>How to submit an application - Step 4</a:t>
            </a:r>
            <a:endParaRPr lang="en-US" sz="3600" dirty="0">
              <a:latin typeface="+mn-lt"/>
            </a:endParaRPr>
          </a:p>
        </p:txBody>
      </p:sp>
      <p:sp>
        <p:nvSpPr>
          <p:cNvPr id="4" name="Content Placeholder 3"/>
          <p:cNvSpPr>
            <a:spLocks noGrp="1"/>
          </p:cNvSpPr>
          <p:nvPr>
            <p:ph idx="1"/>
          </p:nvPr>
        </p:nvSpPr>
        <p:spPr/>
        <p:txBody>
          <a:bodyPr/>
          <a:lstStyle/>
          <a:p>
            <a:r>
              <a:rPr lang="en-US" dirty="0"/>
              <a:t>In this example, the error is about an unanswered question in the application (or Requirements section). The Quote Value refers to your (in this case, missing) answer. </a:t>
            </a:r>
            <a:br>
              <a:rPr lang="en-US" dirty="0"/>
            </a:br>
            <a:endParaRPr lang="en-US" dirty="0"/>
          </a:p>
        </p:txBody>
      </p:sp>
      <p:pic>
        <p:nvPicPr>
          <p:cNvPr id="64515" name="Picture 2">
            <a:extLst>
              <a:ext uri="{FF2B5EF4-FFF2-40B4-BE49-F238E27FC236}">
                <a16:creationId xmlns:a16="http://schemas.microsoft.com/office/drawing/2014/main" id="{A617D62A-E767-4884-9C7F-E94A1D55831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396" y="2452583"/>
            <a:ext cx="8257171" cy="4481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47144097-173B-B3E0-5548-8E9997C7CA68}"/>
              </a:ext>
            </a:extLst>
          </p:cNvPr>
          <p:cNvSpPr>
            <a:spLocks noGrp="1"/>
          </p:cNvSpPr>
          <p:nvPr>
            <p:ph type="sldNum" sz="quarter" idx="12"/>
          </p:nvPr>
        </p:nvSpPr>
        <p:spPr/>
        <p:txBody>
          <a:bodyPr/>
          <a:lstStyle/>
          <a:p>
            <a:r>
              <a:rPr lang="en-US"/>
              <a:t>Page </a:t>
            </a:r>
            <a:fld id="{6B1E0480-57EA-4B4D-8E64-F548A057966E}" type="slidenum">
              <a:rPr lang="en-US" smtClean="0"/>
              <a:pPr/>
              <a:t>42</a:t>
            </a:fld>
            <a:endParaRPr lang="en-US" dirty="0"/>
          </a:p>
        </p:txBody>
      </p:sp>
    </p:spTree>
    <p:extLst>
      <p:ext uri="{BB962C8B-B14F-4D97-AF65-F5344CB8AC3E}">
        <p14:creationId xmlns:p14="http://schemas.microsoft.com/office/powerpoint/2010/main" val="297831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dirty="0"/>
              <a:t>How to submit an application - Step 5</a:t>
            </a:r>
            <a:endParaRPr lang="en-US" sz="3600" dirty="0">
              <a:latin typeface="+mn-lt"/>
            </a:endParaRPr>
          </a:p>
        </p:txBody>
      </p:sp>
      <p:sp>
        <p:nvSpPr>
          <p:cNvPr id="5" name="Content Placeholder 4"/>
          <p:cNvSpPr>
            <a:spLocks noGrp="1"/>
          </p:cNvSpPr>
          <p:nvPr>
            <p:ph idx="1"/>
          </p:nvPr>
        </p:nvSpPr>
        <p:spPr/>
        <p:txBody>
          <a:bodyPr/>
          <a:lstStyle/>
          <a:p>
            <a:r>
              <a:rPr lang="en-US" dirty="0"/>
              <a:t>Once your application is free from errors, you are ready to proceed and submit!  At this point, clicking “Continue” should put your application into the “Review and Submit” phase.</a:t>
            </a:r>
          </a:p>
        </p:txBody>
      </p:sp>
      <p:pic>
        <p:nvPicPr>
          <p:cNvPr id="65539" name="Picture 1">
            <a:extLst>
              <a:ext uri="{FF2B5EF4-FFF2-40B4-BE49-F238E27FC236}">
                <a16:creationId xmlns:a16="http://schemas.microsoft.com/office/drawing/2014/main" id="{976472B8-15D9-4A8E-883F-F9D4E324D61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232" y="2637262"/>
            <a:ext cx="9957118" cy="316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797832F-B787-3A87-A0AE-87C6245C18AB}"/>
              </a:ext>
            </a:extLst>
          </p:cNvPr>
          <p:cNvSpPr>
            <a:spLocks noGrp="1"/>
          </p:cNvSpPr>
          <p:nvPr>
            <p:ph type="sldNum" sz="quarter" idx="12"/>
          </p:nvPr>
        </p:nvSpPr>
        <p:spPr/>
        <p:txBody>
          <a:bodyPr/>
          <a:lstStyle/>
          <a:p>
            <a:r>
              <a:rPr lang="en-US"/>
              <a:t>Page </a:t>
            </a:r>
            <a:fld id="{6B1E0480-57EA-4B4D-8E64-F548A057966E}" type="slidenum">
              <a:rPr lang="en-US" smtClean="0"/>
              <a:pPr/>
              <a:t>43</a:t>
            </a:fld>
            <a:endParaRPr lang="en-US" dirty="0"/>
          </a:p>
        </p:txBody>
      </p:sp>
    </p:spTree>
    <p:extLst>
      <p:ext uri="{BB962C8B-B14F-4D97-AF65-F5344CB8AC3E}">
        <p14:creationId xmlns:p14="http://schemas.microsoft.com/office/powerpoint/2010/main" val="40574779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dirty="0"/>
              <a:t>How to submit an application - Step 6</a:t>
            </a:r>
            <a:endParaRPr lang="en-US" sz="3600" dirty="0">
              <a:latin typeface="+mn-lt"/>
            </a:endParaRPr>
          </a:p>
        </p:txBody>
      </p:sp>
      <p:sp>
        <p:nvSpPr>
          <p:cNvPr id="6" name="Content Placeholder 5"/>
          <p:cNvSpPr>
            <a:spLocks noGrp="1"/>
          </p:cNvSpPr>
          <p:nvPr>
            <p:ph idx="1"/>
          </p:nvPr>
        </p:nvSpPr>
        <p:spPr/>
        <p:txBody>
          <a:bodyPr/>
          <a:lstStyle/>
          <a:p>
            <a:r>
              <a:rPr lang="en-US" dirty="0"/>
              <a:t>This is your last chance to review all your data and confirm that it is accurate. Check your attachments and scroll to the bottom of the screen to see all your responses. </a:t>
            </a:r>
          </a:p>
        </p:txBody>
      </p:sp>
      <p:pic>
        <p:nvPicPr>
          <p:cNvPr id="66563" name="Picture 2" descr="A screenshot of a computer&#10;&#10;Description automatically generated">
            <a:extLst>
              <a:ext uri="{FF2B5EF4-FFF2-40B4-BE49-F238E27FC236}">
                <a16:creationId xmlns:a16="http://schemas.microsoft.com/office/drawing/2014/main" id="{34B51CEE-B5E0-48F5-8D4A-01864B604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19" y="2625725"/>
            <a:ext cx="8974931" cy="40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E83CBA1-A695-E605-9352-A4147CAD74F2}"/>
              </a:ext>
            </a:extLst>
          </p:cNvPr>
          <p:cNvSpPr>
            <a:spLocks noGrp="1"/>
          </p:cNvSpPr>
          <p:nvPr>
            <p:ph type="sldNum" sz="quarter" idx="12"/>
          </p:nvPr>
        </p:nvSpPr>
        <p:spPr/>
        <p:txBody>
          <a:bodyPr/>
          <a:lstStyle/>
          <a:p>
            <a:r>
              <a:rPr lang="en-US"/>
              <a:t>Page </a:t>
            </a:r>
            <a:fld id="{6B1E0480-57EA-4B4D-8E64-F548A057966E}" type="slidenum">
              <a:rPr lang="en-US" smtClean="0"/>
              <a:pPr/>
              <a:t>44</a:t>
            </a:fld>
            <a:endParaRPr lang="en-US" dirty="0"/>
          </a:p>
        </p:txBody>
      </p:sp>
    </p:spTree>
    <p:extLst>
      <p:ext uri="{BB962C8B-B14F-4D97-AF65-F5344CB8AC3E}">
        <p14:creationId xmlns:p14="http://schemas.microsoft.com/office/powerpoint/2010/main" val="572677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dirty="0"/>
              <a:t>How to submit an application - Step 7</a:t>
            </a:r>
            <a:endParaRPr lang="en-US" sz="3600" dirty="0">
              <a:latin typeface="+mn-lt"/>
            </a:endParaRPr>
          </a:p>
        </p:txBody>
      </p:sp>
      <p:sp>
        <p:nvSpPr>
          <p:cNvPr id="6" name="Content Placeholder 5"/>
          <p:cNvSpPr>
            <a:spLocks noGrp="1"/>
          </p:cNvSpPr>
          <p:nvPr>
            <p:ph idx="1"/>
          </p:nvPr>
        </p:nvSpPr>
        <p:spPr/>
        <p:txBody>
          <a:bodyPr/>
          <a:lstStyle/>
          <a:p>
            <a:r>
              <a:rPr lang="en-US" dirty="0"/>
              <a:t>At the bottom of the screen you will be asked to provide an electronic signature. Be sure to fill in the signature before checking the box! </a:t>
            </a:r>
          </a:p>
        </p:txBody>
      </p:sp>
      <p:pic>
        <p:nvPicPr>
          <p:cNvPr id="67587" name="Picture 2" descr="A screenshot of a social media post&#10;&#10;Description automatically generated">
            <a:extLst>
              <a:ext uri="{FF2B5EF4-FFF2-40B4-BE49-F238E27FC236}">
                <a16:creationId xmlns:a16="http://schemas.microsoft.com/office/drawing/2014/main" id="{401FE6DD-D5EE-40B2-AF12-3555C1D762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r="5603"/>
          <a:stretch>
            <a:fillRect/>
          </a:stretch>
        </p:blipFill>
        <p:spPr bwMode="auto">
          <a:xfrm>
            <a:off x="361589" y="2535865"/>
            <a:ext cx="9494792" cy="35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776F3F-EF4E-4FF6-A2D2-3109F6F36F50}"/>
              </a:ext>
            </a:extLst>
          </p:cNvPr>
          <p:cNvSpPr/>
          <p:nvPr/>
        </p:nvSpPr>
        <p:spPr>
          <a:xfrm>
            <a:off x="337141" y="4874782"/>
            <a:ext cx="4819650" cy="1174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2" name="Slide Number Placeholder 1">
            <a:extLst>
              <a:ext uri="{FF2B5EF4-FFF2-40B4-BE49-F238E27FC236}">
                <a16:creationId xmlns:a16="http://schemas.microsoft.com/office/drawing/2014/main" id="{540E800B-3336-FE57-ABCB-3B0B691BDF7D}"/>
              </a:ext>
            </a:extLst>
          </p:cNvPr>
          <p:cNvSpPr>
            <a:spLocks noGrp="1"/>
          </p:cNvSpPr>
          <p:nvPr>
            <p:ph type="sldNum" sz="quarter" idx="12"/>
          </p:nvPr>
        </p:nvSpPr>
        <p:spPr/>
        <p:txBody>
          <a:bodyPr/>
          <a:lstStyle/>
          <a:p>
            <a:r>
              <a:rPr lang="en-US"/>
              <a:t>Page </a:t>
            </a:r>
            <a:fld id="{6B1E0480-57EA-4B4D-8E64-F548A057966E}" type="slidenum">
              <a:rPr lang="en-US" smtClean="0"/>
              <a:pPr/>
              <a:t>45</a:t>
            </a:fld>
            <a:endParaRPr lang="en-US" dirty="0"/>
          </a:p>
        </p:txBody>
      </p:sp>
    </p:spTree>
    <p:extLst>
      <p:ext uri="{BB962C8B-B14F-4D97-AF65-F5344CB8AC3E}">
        <p14:creationId xmlns:p14="http://schemas.microsoft.com/office/powerpoint/2010/main" val="19078675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A07F4968-2248-484F-AB2A-86D1C326CD4D}"/>
              </a:ext>
            </a:extLst>
          </p:cNvPr>
          <p:cNvSpPr>
            <a:spLocks noGrp="1"/>
          </p:cNvSpPr>
          <p:nvPr>
            <p:ph type="title"/>
          </p:nvPr>
        </p:nvSpPr>
        <p:spPr/>
        <p:txBody>
          <a:bodyPr anchor="t">
            <a:normAutofit fontScale="90000"/>
          </a:bodyPr>
          <a:lstStyle/>
          <a:p>
            <a:pPr>
              <a:spcBef>
                <a:spcPct val="20000"/>
              </a:spcBef>
              <a:defRPr/>
            </a:pPr>
            <a:r>
              <a:rPr lang="en-US" sz="3600" dirty="0"/>
              <a:t>How to submit an application - Step 8</a:t>
            </a:r>
            <a:endParaRPr lang="en-US" altLang="en-US" sz="3600" dirty="0">
              <a:latin typeface="+mn-lt"/>
            </a:endParaRPr>
          </a:p>
        </p:txBody>
      </p:sp>
      <p:sp>
        <p:nvSpPr>
          <p:cNvPr id="7" name="Content Placeholder 6"/>
          <p:cNvSpPr>
            <a:spLocks noGrp="1"/>
          </p:cNvSpPr>
          <p:nvPr>
            <p:ph idx="1"/>
          </p:nvPr>
        </p:nvSpPr>
        <p:spPr/>
        <p:txBody>
          <a:bodyPr/>
          <a:lstStyle/>
          <a:p>
            <a:r>
              <a:rPr lang="en-US" altLang="en-US" sz="2400" dirty="0"/>
              <a:t>Then click “</a:t>
            </a:r>
            <a:r>
              <a:rPr lang="en-US" altLang="en-US" sz="2400" b="1" dirty="0"/>
              <a:t>Submit</a:t>
            </a:r>
            <a:r>
              <a:rPr lang="en-US" altLang="en-US" sz="2400" dirty="0"/>
              <a:t>”.</a:t>
            </a:r>
            <a:endParaRPr lang="en-US" dirty="0"/>
          </a:p>
        </p:txBody>
      </p:sp>
      <p:pic>
        <p:nvPicPr>
          <p:cNvPr id="69635" name="Picture 2" descr="A screenshot of a computer&#10;&#10;Description automatically generated">
            <a:extLst>
              <a:ext uri="{FF2B5EF4-FFF2-40B4-BE49-F238E27FC236}">
                <a16:creationId xmlns:a16="http://schemas.microsoft.com/office/drawing/2014/main" id="{98533AA2-CF82-4272-9DFE-F3B8EFA96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8140"/>
          <a:stretch>
            <a:fillRect/>
          </a:stretch>
        </p:blipFill>
        <p:spPr bwMode="auto">
          <a:xfrm>
            <a:off x="425302" y="2059384"/>
            <a:ext cx="9239693" cy="35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0D5074-C909-43D8-930D-0C568511A518}"/>
              </a:ext>
            </a:extLst>
          </p:cNvPr>
          <p:cNvSpPr/>
          <p:nvPr/>
        </p:nvSpPr>
        <p:spPr>
          <a:xfrm>
            <a:off x="9204443" y="5204814"/>
            <a:ext cx="492443" cy="5829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6" name="Arrow: Right 5">
            <a:extLst>
              <a:ext uri="{FF2B5EF4-FFF2-40B4-BE49-F238E27FC236}">
                <a16:creationId xmlns:a16="http://schemas.microsoft.com/office/drawing/2014/main" id="{F078B4CE-4772-48C7-8BB9-1F17BB825B88}"/>
              </a:ext>
            </a:extLst>
          </p:cNvPr>
          <p:cNvSpPr/>
          <p:nvPr/>
        </p:nvSpPr>
        <p:spPr>
          <a:xfrm rot="900000">
            <a:off x="7470247" y="4746690"/>
            <a:ext cx="1639040" cy="6216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2" name="Slide Number Placeholder 1">
            <a:extLst>
              <a:ext uri="{FF2B5EF4-FFF2-40B4-BE49-F238E27FC236}">
                <a16:creationId xmlns:a16="http://schemas.microsoft.com/office/drawing/2014/main" id="{C5D35F9D-A849-A3C8-77EF-7FF9AF6CC46C}"/>
              </a:ext>
            </a:extLst>
          </p:cNvPr>
          <p:cNvSpPr>
            <a:spLocks noGrp="1"/>
          </p:cNvSpPr>
          <p:nvPr>
            <p:ph type="sldNum" sz="quarter" idx="12"/>
          </p:nvPr>
        </p:nvSpPr>
        <p:spPr/>
        <p:txBody>
          <a:bodyPr/>
          <a:lstStyle/>
          <a:p>
            <a:r>
              <a:rPr lang="en-US"/>
              <a:t>Page </a:t>
            </a:r>
            <a:fld id="{6B1E0480-57EA-4B4D-8E64-F548A057966E}" type="slidenum">
              <a:rPr lang="en-US" smtClean="0"/>
              <a:pPr/>
              <a:t>46</a:t>
            </a:fld>
            <a:endParaRPr lang="en-US" dirty="0"/>
          </a:p>
        </p:txBody>
      </p:sp>
    </p:spTree>
    <p:extLst>
      <p:ext uri="{BB962C8B-B14F-4D97-AF65-F5344CB8AC3E}">
        <p14:creationId xmlns:p14="http://schemas.microsoft.com/office/powerpoint/2010/main" val="15030719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dirty="0"/>
              <a:t>How to submit an application - Step 9</a:t>
            </a:r>
            <a:endParaRPr lang="en-US" sz="3600" dirty="0">
              <a:latin typeface="+mn-lt"/>
            </a:endParaRPr>
          </a:p>
        </p:txBody>
      </p:sp>
      <p:sp>
        <p:nvSpPr>
          <p:cNvPr id="5" name="Content Placeholder 4"/>
          <p:cNvSpPr>
            <a:spLocks noGrp="1"/>
          </p:cNvSpPr>
          <p:nvPr>
            <p:ph idx="1"/>
          </p:nvPr>
        </p:nvSpPr>
        <p:spPr/>
        <p:txBody>
          <a:bodyPr/>
          <a:lstStyle/>
          <a:p>
            <a:r>
              <a:rPr lang="en-US" dirty="0"/>
              <a:t>Make sure that you see this submittal confirmation screen. The </a:t>
            </a:r>
            <a:r>
              <a:rPr lang="en-US" dirty="0" err="1"/>
              <a:t>eProcurement</a:t>
            </a:r>
            <a:r>
              <a:rPr lang="en-US" dirty="0"/>
              <a:t> system will send a confirmation email within 24 hours of your submission. Please call or email me if you desire confirmation prior to then. </a:t>
            </a:r>
          </a:p>
        </p:txBody>
      </p:sp>
      <p:pic>
        <p:nvPicPr>
          <p:cNvPr id="70659" name="Picture 1">
            <a:extLst>
              <a:ext uri="{FF2B5EF4-FFF2-40B4-BE49-F238E27FC236}">
                <a16:creationId xmlns:a16="http://schemas.microsoft.com/office/drawing/2014/main" id="{20B99A4D-2BBC-4872-BB73-5FDB5C3EDB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5342" y="3066295"/>
            <a:ext cx="6420961" cy="3017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D0B5C8E-5BC5-555B-15BA-E564E64EC680}"/>
              </a:ext>
            </a:extLst>
          </p:cNvPr>
          <p:cNvSpPr>
            <a:spLocks noGrp="1"/>
          </p:cNvSpPr>
          <p:nvPr>
            <p:ph type="sldNum" sz="quarter" idx="12"/>
          </p:nvPr>
        </p:nvSpPr>
        <p:spPr/>
        <p:txBody>
          <a:bodyPr/>
          <a:lstStyle/>
          <a:p>
            <a:r>
              <a:rPr lang="en-US"/>
              <a:t>Page </a:t>
            </a:r>
            <a:fld id="{6B1E0480-57EA-4B4D-8E64-F548A057966E}" type="slidenum">
              <a:rPr lang="en-US" smtClean="0"/>
              <a:pPr/>
              <a:t>47</a:t>
            </a:fld>
            <a:endParaRPr lang="en-US" dirty="0"/>
          </a:p>
        </p:txBody>
      </p:sp>
    </p:spTree>
    <p:extLst>
      <p:ext uri="{BB962C8B-B14F-4D97-AF65-F5344CB8AC3E}">
        <p14:creationId xmlns:p14="http://schemas.microsoft.com/office/powerpoint/2010/main" val="13441757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80252" y="4313544"/>
            <a:ext cx="5057936" cy="60157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3" name="Text Placeholder 2"/>
          <p:cNvSpPr>
            <a:spLocks noGrp="1"/>
          </p:cNvSpPr>
          <p:nvPr>
            <p:ph type="body" idx="1"/>
          </p:nvPr>
        </p:nvSpPr>
        <p:spPr>
          <a:xfrm>
            <a:off x="794544" y="2784143"/>
            <a:ext cx="8549640" cy="2351055"/>
          </a:xfrm>
          <a:solidFill>
            <a:schemeClr val="bg1"/>
          </a:solidFill>
          <a:ln>
            <a:solidFill>
              <a:schemeClr val="bg1"/>
            </a:solidFill>
          </a:ln>
        </p:spPr>
        <p:txBody>
          <a:bodyPr anchor="ctr">
            <a:normAutofit/>
          </a:bodyPr>
          <a:lstStyle/>
          <a:p>
            <a:pPr algn="ctr"/>
            <a:r>
              <a:rPr lang="en-US" sz="8000" b="1" dirty="0">
                <a:solidFill>
                  <a:schemeClr val="tx1"/>
                </a:solidFill>
              </a:rPr>
              <a:t>Questions?</a:t>
            </a:r>
            <a:br>
              <a:rPr lang="en-US" sz="4000" b="1" dirty="0">
                <a:solidFill>
                  <a:schemeClr val="tx1"/>
                </a:solidFill>
              </a:rPr>
            </a:br>
            <a:endParaRPr lang="en-US" sz="3600" b="1" i="1" dirty="0">
              <a:solidFill>
                <a:schemeClr val="tx1"/>
              </a:solidFill>
            </a:endParaRPr>
          </a:p>
        </p:txBody>
      </p:sp>
      <p:sp>
        <p:nvSpPr>
          <p:cNvPr id="4" name="Slide Number Placeholder 3"/>
          <p:cNvSpPr>
            <a:spLocks noGrp="1"/>
          </p:cNvSpPr>
          <p:nvPr>
            <p:ph type="sldNum" sz="quarter" idx="12"/>
          </p:nvPr>
        </p:nvSpPr>
        <p:spPr>
          <a:xfrm>
            <a:off x="7711440" y="7358592"/>
            <a:ext cx="2346960" cy="413808"/>
          </a:xfrm>
        </p:spPr>
        <p:txBody>
          <a:bodyPr anchor="b"/>
          <a:lstStyle/>
          <a:p>
            <a:pPr algn="r"/>
            <a:fld id="{A746B785-CA11-4B71-B5A9-4BD5E8C4B301}" type="slidenum">
              <a:rPr lang="en-US" sz="1200" smtClean="0"/>
              <a:pPr algn="r"/>
              <a:t>48</a:t>
            </a:fld>
            <a:endParaRPr lang="en-US" sz="1200" dirty="0"/>
          </a:p>
        </p:txBody>
      </p:sp>
    </p:spTree>
    <p:extLst>
      <p:ext uri="{BB962C8B-B14F-4D97-AF65-F5344CB8AC3E}">
        <p14:creationId xmlns:p14="http://schemas.microsoft.com/office/powerpoint/2010/main" val="1111168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59141" y="1753773"/>
            <a:ext cx="8567506" cy="4150111"/>
          </a:xfrm>
        </p:spPr>
        <p:txBody>
          <a:bodyPr anchor="ctr">
            <a:normAutofit fontScale="47500" lnSpcReduction="20000"/>
          </a:bodyPr>
          <a:lstStyle/>
          <a:p>
            <a:pPr algn="ctr"/>
            <a:r>
              <a:rPr lang="en-US" sz="6600" b="1" dirty="0">
                <a:solidFill>
                  <a:schemeClr val="tx1"/>
                </a:solidFill>
              </a:rPr>
              <a:t> </a:t>
            </a:r>
          </a:p>
          <a:p>
            <a:pPr algn="ctr"/>
            <a:r>
              <a:rPr lang="en-US" sz="7800" b="1" dirty="0">
                <a:solidFill>
                  <a:schemeClr val="tx1"/>
                </a:solidFill>
              </a:rPr>
              <a:t>Program Questions? </a:t>
            </a:r>
          </a:p>
          <a:p>
            <a:pPr algn="ctr"/>
            <a:r>
              <a:rPr lang="en-US" sz="5000" b="1" dirty="0">
                <a:solidFill>
                  <a:schemeClr val="tx1"/>
                </a:solidFill>
              </a:rPr>
              <a:t>Nikki </a:t>
            </a:r>
            <a:r>
              <a:rPr lang="en-US" sz="5000" b="1" dirty="0" err="1">
                <a:solidFill>
                  <a:schemeClr val="tx1"/>
                </a:solidFill>
              </a:rPr>
              <a:t>Garbis</a:t>
            </a:r>
            <a:r>
              <a:rPr lang="en-US" sz="5000" b="1" dirty="0">
                <a:solidFill>
                  <a:schemeClr val="tx1"/>
                </a:solidFill>
              </a:rPr>
              <a:t> </a:t>
            </a:r>
            <a:r>
              <a:rPr lang="en-US" sz="5000" b="1" dirty="0" err="1">
                <a:solidFill>
                  <a:schemeClr val="tx1"/>
                </a:solidFill>
              </a:rPr>
              <a:t>Proutsos</a:t>
            </a:r>
            <a:endParaRPr lang="en-US" sz="5000" b="1" dirty="0">
              <a:solidFill>
                <a:schemeClr val="tx1"/>
              </a:solidFill>
            </a:endParaRPr>
          </a:p>
          <a:p>
            <a:pPr algn="ctr"/>
            <a:r>
              <a:rPr lang="en-US" sz="5000" b="1" dirty="0">
                <a:solidFill>
                  <a:schemeClr val="tx1"/>
                </a:solidFill>
              </a:rPr>
              <a:t>312-743-0178                                                            </a:t>
            </a:r>
            <a:r>
              <a:rPr lang="en-US" sz="5000" b="1" dirty="0">
                <a:solidFill>
                  <a:schemeClr val="tx1"/>
                </a:solidFill>
                <a:hlinkClick r:id="rId2"/>
              </a:rPr>
              <a:t>Nikki.Garbis_Proutsos@cityofchicago.org</a:t>
            </a:r>
            <a:endParaRPr lang="en-US" sz="5000" b="1" dirty="0">
              <a:solidFill>
                <a:schemeClr val="tx1"/>
              </a:solidFill>
            </a:endParaRPr>
          </a:p>
          <a:p>
            <a:pPr algn="ctr"/>
            <a:endParaRPr lang="en-US" sz="5700" b="1" i="1" dirty="0">
              <a:solidFill>
                <a:schemeClr val="tx1"/>
              </a:solidFill>
            </a:endParaRPr>
          </a:p>
          <a:p>
            <a:pPr algn="ctr"/>
            <a:r>
              <a:rPr lang="en-US" sz="7800" b="1" dirty="0">
                <a:solidFill>
                  <a:schemeClr val="tx1"/>
                </a:solidFill>
              </a:rPr>
              <a:t>For non-programmatic questions contact:</a:t>
            </a:r>
          </a:p>
          <a:p>
            <a:pPr algn="ctr"/>
            <a:r>
              <a:rPr lang="en-US" sz="4900" b="1" dirty="0">
                <a:solidFill>
                  <a:schemeClr val="tx1"/>
                </a:solidFill>
              </a:rPr>
              <a:t>Julia Talbot</a:t>
            </a:r>
          </a:p>
          <a:p>
            <a:pPr algn="ctr"/>
            <a:r>
              <a:rPr lang="en-US" sz="4900" b="1" dirty="0">
                <a:solidFill>
                  <a:schemeClr val="tx1"/>
                </a:solidFill>
              </a:rPr>
              <a:t>(312)-743-1679</a:t>
            </a:r>
          </a:p>
          <a:p>
            <a:pPr algn="ctr"/>
            <a:r>
              <a:rPr lang="en-US" sz="4900" b="1" dirty="0">
                <a:solidFill>
                  <a:schemeClr val="tx1"/>
                </a:solidFill>
                <a:hlinkClick r:id="rId3"/>
              </a:rPr>
              <a:t>Julia.Talbot@cityofchicago.org</a:t>
            </a:r>
            <a:endParaRPr lang="en-US" sz="4900" b="1" dirty="0">
              <a:solidFill>
                <a:schemeClr val="tx1"/>
              </a:solidFill>
            </a:endParaRPr>
          </a:p>
          <a:p>
            <a:pPr algn="ctr"/>
            <a:endParaRPr lang="en-US" sz="4900" b="1" i="1" dirty="0">
              <a:solidFill>
                <a:schemeClr val="tx1"/>
              </a:solidFill>
            </a:endParaRPr>
          </a:p>
          <a:p>
            <a:endParaRPr lang="en-US" sz="3600" b="1" i="1" dirty="0">
              <a:solidFill>
                <a:schemeClr val="tx1"/>
              </a:solidFill>
            </a:endParaRPr>
          </a:p>
        </p:txBody>
      </p:sp>
      <p:sp>
        <p:nvSpPr>
          <p:cNvPr id="5" name="Slide Number Placeholder 4">
            <a:extLst>
              <a:ext uri="{FF2B5EF4-FFF2-40B4-BE49-F238E27FC236}">
                <a16:creationId xmlns:a16="http://schemas.microsoft.com/office/drawing/2014/main" id="{737288F7-E47D-4C04-91CE-2CEDE840D763}"/>
              </a:ext>
            </a:extLst>
          </p:cNvPr>
          <p:cNvSpPr>
            <a:spLocks noGrp="1"/>
          </p:cNvSpPr>
          <p:nvPr>
            <p:ph type="sldNum" sz="quarter" idx="12"/>
          </p:nvPr>
        </p:nvSpPr>
        <p:spPr/>
        <p:txBody>
          <a:bodyPr/>
          <a:lstStyle/>
          <a:p>
            <a:pPr>
              <a:defRPr/>
            </a:pPr>
            <a:fld id="{A746B785-CA11-4B71-B5A9-4BD5E8C4B301}" type="slidenum">
              <a:rPr lang="en-US" smtClean="0">
                <a:solidFill>
                  <a:prstClr val="black">
                    <a:tint val="75000"/>
                  </a:prstClr>
                </a:solidFill>
                <a:latin typeface="Calibri"/>
              </a:rPr>
              <a:pPr>
                <a:defRPr/>
              </a:pPr>
              <a:t>49</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38208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0FBFF-7266-7DCF-6311-8CB789FD7FCB}"/>
              </a:ext>
            </a:extLst>
          </p:cNvPr>
          <p:cNvSpPr>
            <a:spLocks noGrp="1"/>
          </p:cNvSpPr>
          <p:nvPr>
            <p:ph type="title"/>
          </p:nvPr>
        </p:nvSpPr>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35F7A173-3EEB-C542-81D6-2784F4D2E5B8}"/>
              </a:ext>
            </a:extLst>
          </p:cNvPr>
          <p:cNvSpPr>
            <a:spLocks noGrp="1"/>
          </p:cNvSpPr>
          <p:nvPr>
            <p:ph idx="1"/>
          </p:nvPr>
        </p:nvSpPr>
        <p:spPr/>
        <p:txBody>
          <a:bodyPr>
            <a:normAutofit/>
          </a:bodyPr>
          <a:lstStyle/>
          <a:p>
            <a:pPr marL="0" indent="0">
              <a:buNone/>
            </a:pPr>
            <a:r>
              <a:rPr lang="en-US" sz="2000" dirty="0"/>
              <a:t>The City of Chicago’s Department of Family and Support Services[DFSS] is the city’s primary social services provider for vulnerable residents of Chicago.</a:t>
            </a:r>
          </a:p>
          <a:p>
            <a:r>
              <a:rPr lang="en-US" sz="2000" u="sng" dirty="0"/>
              <a:t>DFSS’s Mission:</a:t>
            </a:r>
            <a:r>
              <a:rPr lang="en-US" sz="2000" dirty="0"/>
              <a:t>                                                                             </a:t>
            </a:r>
          </a:p>
          <a:p>
            <a:pPr lvl="1"/>
            <a:r>
              <a:rPr lang="en-US" dirty="0"/>
              <a:t>Working with community partners, we connect Chicago residents and families to resources that build stability, support their well-being, and empower them to thrive.</a:t>
            </a:r>
          </a:p>
          <a:p>
            <a:r>
              <a:rPr lang="en-US" sz="2000" u="sng" dirty="0"/>
              <a:t>DFSS’s Priorities:</a:t>
            </a:r>
          </a:p>
          <a:p>
            <a:pPr lvl="1"/>
            <a:r>
              <a:rPr lang="en-US" dirty="0"/>
              <a:t>Deliver and support high quality, innovative, and comprehensive services that empower clients to thrive.</a:t>
            </a:r>
          </a:p>
          <a:p>
            <a:pPr lvl="1"/>
            <a:r>
              <a:rPr lang="en-US" dirty="0"/>
              <a:t>Collaborate with community partners, sister agencies, and public officials on programs and policies that improve Chicagoans’ lives and advance systemic change.</a:t>
            </a:r>
          </a:p>
          <a:p>
            <a:pPr lvl="1"/>
            <a:r>
              <a:rPr lang="en-US" dirty="0"/>
              <a:t>Inform the public of resources available to them through DFSS and its community partners.</a:t>
            </a:r>
          </a:p>
          <a:p>
            <a:pPr lvl="1"/>
            <a:r>
              <a:rPr lang="en-US" dirty="0"/>
              <a:t>Steward DFSS’ resources responsibly and effectively.</a:t>
            </a:r>
          </a:p>
          <a:p>
            <a:pPr marL="509412" lvl="1" indent="0">
              <a:buNone/>
            </a:pPr>
            <a:endParaRPr lang="en-US" dirty="0"/>
          </a:p>
          <a:p>
            <a:pPr marL="509412" lvl="1" indent="0">
              <a:buNone/>
            </a:pPr>
            <a:r>
              <a:rPr lang="en-US" b="1" dirty="0"/>
              <a:t>	For more information, please visit: www.cityofchicago/fss</a:t>
            </a:r>
          </a:p>
        </p:txBody>
      </p:sp>
      <p:sp>
        <p:nvSpPr>
          <p:cNvPr id="4" name="Slide Number Placeholder 3">
            <a:extLst>
              <a:ext uri="{FF2B5EF4-FFF2-40B4-BE49-F238E27FC236}">
                <a16:creationId xmlns:a16="http://schemas.microsoft.com/office/drawing/2014/main" id="{913248E4-EBB0-524C-585D-FFBBB00B68B0}"/>
              </a:ext>
            </a:extLst>
          </p:cNvPr>
          <p:cNvSpPr>
            <a:spLocks noGrp="1"/>
          </p:cNvSpPr>
          <p:nvPr>
            <p:ph type="sldNum" sz="quarter" idx="12"/>
          </p:nvPr>
        </p:nvSpPr>
        <p:spPr/>
        <p:txBody>
          <a:bodyPr/>
          <a:lstStyle/>
          <a:p>
            <a:r>
              <a:rPr lang="en-US"/>
              <a:t>Page </a:t>
            </a:r>
            <a:fld id="{6B1E0480-57EA-4B4D-8E64-F548A057966E}" type="slidenum">
              <a:rPr lang="en-US" smtClean="0"/>
              <a:pPr/>
              <a:t>5</a:t>
            </a:fld>
            <a:endParaRPr lang="en-US" dirty="0"/>
          </a:p>
        </p:txBody>
      </p:sp>
    </p:spTree>
    <p:extLst>
      <p:ext uri="{BB962C8B-B14F-4D97-AF65-F5344CB8AC3E}">
        <p14:creationId xmlns:p14="http://schemas.microsoft.com/office/powerpoint/2010/main" val="1941796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5A33-34B1-C696-1FAF-0A45A6F4CADA}"/>
              </a:ext>
            </a:extLst>
          </p:cNvPr>
          <p:cNvSpPr>
            <a:spLocks noGrp="1"/>
          </p:cNvSpPr>
          <p:nvPr>
            <p:ph type="title"/>
          </p:nvPr>
        </p:nvSpPr>
        <p:spPr/>
        <p:txBody>
          <a:bodyPr>
            <a:normAutofit fontScale="90000"/>
          </a:bodyPr>
          <a:lstStyle/>
          <a:p>
            <a:r>
              <a:rPr lang="en-US" dirty="0"/>
              <a:t>Background</a:t>
            </a:r>
          </a:p>
        </p:txBody>
      </p:sp>
      <p:sp>
        <p:nvSpPr>
          <p:cNvPr id="3" name="Content Placeholder 2">
            <a:extLst>
              <a:ext uri="{FF2B5EF4-FFF2-40B4-BE49-F238E27FC236}">
                <a16:creationId xmlns:a16="http://schemas.microsoft.com/office/drawing/2014/main" id="{CC18D4F9-6619-6943-45F5-6A7131E75E78}"/>
              </a:ext>
            </a:extLst>
          </p:cNvPr>
          <p:cNvSpPr>
            <a:spLocks noGrp="1"/>
          </p:cNvSpPr>
          <p:nvPr>
            <p:ph idx="1"/>
          </p:nvPr>
        </p:nvSpPr>
        <p:spPr/>
        <p:txBody>
          <a:bodyPr>
            <a:normAutofit/>
          </a:bodyPr>
          <a:lstStyle/>
          <a:p>
            <a:r>
              <a:rPr lang="en-US" sz="2000" dirty="0"/>
              <a:t>The DFSS Senior Services Division is the Senior Services Area Agency on Aging[AAA] for the City of Chicago as designated by the Illinois Department on Aging[</a:t>
            </a:r>
            <a:r>
              <a:rPr lang="en-US" sz="2000" dirty="0" err="1"/>
              <a:t>IDoA</a:t>
            </a:r>
            <a:r>
              <a:rPr lang="en-US" sz="2000" dirty="0"/>
              <a:t>].</a:t>
            </a:r>
          </a:p>
          <a:p>
            <a:r>
              <a:rPr lang="en-US" sz="2000" dirty="0"/>
              <a:t>As the Area Agency on Aging [AAA], DFSS- Senior Services provides various programs and services that protect the rights and support the needs of Chicago’s older adult residents.</a:t>
            </a:r>
          </a:p>
          <a:p>
            <a:r>
              <a:rPr lang="en-US" sz="2000" dirty="0"/>
              <a:t>The Congregate Dining Program (Golden Diners) assists older adults, 60 years and older and their spouses, to live independently by promoting better health through improved nutrition and reducing isolation through program socialization and the provision of additional supportive services. </a:t>
            </a:r>
          </a:p>
          <a:p>
            <a:pPr lvl="1"/>
            <a:r>
              <a:rPr lang="en-US" sz="2000" dirty="0"/>
              <a:t>In accordance with the goals of the Older Americans Act, the Congregate Dining Program works to:</a:t>
            </a:r>
          </a:p>
          <a:p>
            <a:pPr lvl="2"/>
            <a:r>
              <a:rPr lang="en-US" sz="2000" dirty="0"/>
              <a:t>Reduce hunger and food insecurity</a:t>
            </a:r>
          </a:p>
          <a:p>
            <a:pPr lvl="2"/>
            <a:r>
              <a:rPr lang="en-US" sz="2000" dirty="0"/>
              <a:t>Reduce social isolation of older individuals</a:t>
            </a:r>
          </a:p>
          <a:p>
            <a:pPr lvl="2"/>
            <a:r>
              <a:rPr lang="en-US" sz="2000" dirty="0"/>
              <a:t>Promote the health and well-being of older individuals</a:t>
            </a:r>
          </a:p>
          <a:p>
            <a:pPr lvl="2"/>
            <a:r>
              <a:rPr lang="en-US" sz="2000" dirty="0"/>
              <a:t>Delay adverse health conditions</a:t>
            </a:r>
          </a:p>
          <a:p>
            <a:pPr lvl="1"/>
            <a:endParaRPr lang="en-US" dirty="0"/>
          </a:p>
          <a:p>
            <a:pPr marL="509412" lvl="1" indent="0">
              <a:buNone/>
            </a:pPr>
            <a:endParaRPr lang="en-US" dirty="0"/>
          </a:p>
        </p:txBody>
      </p:sp>
      <p:sp>
        <p:nvSpPr>
          <p:cNvPr id="4" name="Slide Number Placeholder 3">
            <a:extLst>
              <a:ext uri="{FF2B5EF4-FFF2-40B4-BE49-F238E27FC236}">
                <a16:creationId xmlns:a16="http://schemas.microsoft.com/office/drawing/2014/main" id="{15495EC2-DB0F-8B53-29B8-9E4646D72CBA}"/>
              </a:ext>
            </a:extLst>
          </p:cNvPr>
          <p:cNvSpPr>
            <a:spLocks noGrp="1"/>
          </p:cNvSpPr>
          <p:nvPr>
            <p:ph type="sldNum" sz="quarter" idx="12"/>
          </p:nvPr>
        </p:nvSpPr>
        <p:spPr/>
        <p:txBody>
          <a:bodyPr/>
          <a:lstStyle/>
          <a:p>
            <a:r>
              <a:rPr lang="en-US"/>
              <a:t>Page </a:t>
            </a:r>
            <a:fld id="{6B1E0480-57EA-4B4D-8E64-F548A057966E}" type="slidenum">
              <a:rPr lang="en-US" smtClean="0"/>
              <a:pPr/>
              <a:t>6</a:t>
            </a:fld>
            <a:endParaRPr lang="en-US" dirty="0"/>
          </a:p>
        </p:txBody>
      </p:sp>
    </p:spTree>
    <p:extLst>
      <p:ext uri="{BB962C8B-B14F-4D97-AF65-F5344CB8AC3E}">
        <p14:creationId xmlns:p14="http://schemas.microsoft.com/office/powerpoint/2010/main" val="3007552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E37A-692D-49A0-8CD0-B499FE5A206D}"/>
              </a:ext>
            </a:extLst>
          </p:cNvPr>
          <p:cNvSpPr>
            <a:spLocks noGrp="1"/>
          </p:cNvSpPr>
          <p:nvPr>
            <p:ph type="title"/>
          </p:nvPr>
        </p:nvSpPr>
        <p:spPr/>
        <p:txBody>
          <a:bodyPr>
            <a:normAutofit fontScale="90000"/>
          </a:bodyPr>
          <a:lstStyle/>
          <a:p>
            <a:r>
              <a:rPr lang="en-US" dirty="0"/>
              <a:t>Current State and Priorities for Improvement</a:t>
            </a:r>
          </a:p>
        </p:txBody>
      </p:sp>
      <p:sp>
        <p:nvSpPr>
          <p:cNvPr id="3" name="Content Placeholder 2">
            <a:extLst>
              <a:ext uri="{FF2B5EF4-FFF2-40B4-BE49-F238E27FC236}">
                <a16:creationId xmlns:a16="http://schemas.microsoft.com/office/drawing/2014/main" id="{3F0C97BF-A542-4773-888E-257A1B200282}"/>
              </a:ext>
            </a:extLst>
          </p:cNvPr>
          <p:cNvSpPr>
            <a:spLocks noGrp="1"/>
          </p:cNvSpPr>
          <p:nvPr>
            <p:ph idx="1"/>
          </p:nvPr>
        </p:nvSpPr>
        <p:spPr/>
        <p:txBody>
          <a:bodyPr>
            <a:normAutofit/>
          </a:bodyPr>
          <a:lstStyle/>
          <a:p>
            <a:pPr marL="509412" lvl="1" indent="0">
              <a:buNone/>
            </a:pPr>
            <a:endParaRPr lang="en-US" sz="2000" b="1" dirty="0"/>
          </a:p>
          <a:p>
            <a:r>
              <a:rPr lang="en-US" sz="2400" b="1" dirty="0"/>
              <a:t>Congregate Dining Meal Provision</a:t>
            </a:r>
          </a:p>
          <a:p>
            <a:pPr lvl="1"/>
            <a:r>
              <a:rPr lang="en-US" sz="2000" dirty="0"/>
              <a:t>Before the COVID-19 Pandemic: 800,000 meals were served to over 25,000 older adults annually.</a:t>
            </a:r>
          </a:p>
          <a:p>
            <a:pPr lvl="1"/>
            <a:r>
              <a:rPr lang="en-US" sz="2000" dirty="0"/>
              <a:t>FY 21: 500,000 meals were served to over 13,000 older adults annually. The greater portion of these were meals served as “to go” rather than “dine in”.</a:t>
            </a:r>
          </a:p>
          <a:p>
            <a:r>
              <a:rPr lang="en-US" sz="2400" b="1" dirty="0"/>
              <a:t>Priorities</a:t>
            </a:r>
          </a:p>
          <a:p>
            <a:pPr lvl="1"/>
            <a:r>
              <a:rPr lang="en-US" sz="2000" dirty="0"/>
              <a:t>Improve the provision of culturally appropriate, nutritious, and high-quality meals to help promote the health and well-being of older adults who are experiencing food security.</a:t>
            </a:r>
          </a:p>
          <a:p>
            <a:pPr lvl="1"/>
            <a:r>
              <a:rPr lang="en-US" sz="2000" dirty="0"/>
              <a:t>DFSS encourages submission of service offerings inclusive of and that may be infused with a variety of diverse meals (Latinx, Southern, Caribbean, Italian, Greek, Indian, Halal, etc.)</a:t>
            </a:r>
          </a:p>
          <a:p>
            <a:pPr marL="509412" lvl="1" indent="0">
              <a:buNone/>
            </a:pPr>
            <a:endParaRPr lang="en-US" dirty="0"/>
          </a:p>
        </p:txBody>
      </p:sp>
      <p:sp>
        <p:nvSpPr>
          <p:cNvPr id="4" name="Slide Number Placeholder 3">
            <a:extLst>
              <a:ext uri="{FF2B5EF4-FFF2-40B4-BE49-F238E27FC236}">
                <a16:creationId xmlns:a16="http://schemas.microsoft.com/office/drawing/2014/main" id="{116C33C7-6059-42E6-858A-F76338B299DC}"/>
              </a:ext>
            </a:extLst>
          </p:cNvPr>
          <p:cNvSpPr>
            <a:spLocks noGrp="1"/>
          </p:cNvSpPr>
          <p:nvPr>
            <p:ph type="sldNum" sz="quarter" idx="12"/>
          </p:nvPr>
        </p:nvSpPr>
        <p:spPr/>
        <p:txBody>
          <a:bodyPr/>
          <a:lstStyle/>
          <a:p>
            <a:r>
              <a:rPr lang="en-US"/>
              <a:t>Page </a:t>
            </a:r>
            <a:fld id="{6B1E0480-57EA-4B4D-8E64-F548A057966E}" type="slidenum">
              <a:rPr lang="en-US" smtClean="0"/>
              <a:pPr/>
              <a:t>7</a:t>
            </a:fld>
            <a:endParaRPr lang="en-US" dirty="0"/>
          </a:p>
        </p:txBody>
      </p:sp>
    </p:spTree>
    <p:extLst>
      <p:ext uri="{BB962C8B-B14F-4D97-AF65-F5344CB8AC3E}">
        <p14:creationId xmlns:p14="http://schemas.microsoft.com/office/powerpoint/2010/main" val="172933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dirty="0"/>
              <a:t>Target Population</a:t>
            </a:r>
          </a:p>
        </p:txBody>
      </p:sp>
      <p:sp>
        <p:nvSpPr>
          <p:cNvPr id="3" name="Content Placeholder 2">
            <a:extLst>
              <a:ext uri="{FF2B5EF4-FFF2-40B4-BE49-F238E27FC236}">
                <a16:creationId xmlns:a16="http://schemas.microsoft.com/office/drawing/2014/main" id="{8269E363-4311-4849-A882-80DD9B8CE6DB}"/>
              </a:ext>
            </a:extLst>
          </p:cNvPr>
          <p:cNvSpPr>
            <a:spLocks noGrp="1"/>
          </p:cNvSpPr>
          <p:nvPr>
            <p:ph idx="1"/>
          </p:nvPr>
        </p:nvSpPr>
        <p:spPr/>
        <p:txBody>
          <a:bodyPr>
            <a:normAutofit/>
          </a:bodyPr>
          <a:lstStyle/>
          <a:p>
            <a:r>
              <a:rPr lang="en-US" dirty="0"/>
              <a:t>In accordance with the Older Americans Act (OAA) 306(a)(4)(A), service providers must target older adults:</a:t>
            </a:r>
          </a:p>
          <a:p>
            <a:pPr lvl="1"/>
            <a:r>
              <a:rPr lang="en-US" sz="2000" dirty="0"/>
              <a:t>With the greatest economic and social need;</a:t>
            </a:r>
          </a:p>
          <a:p>
            <a:pPr lvl="1"/>
            <a:r>
              <a:rPr lang="en-US" sz="2000" dirty="0"/>
              <a:t>Who are low-income, minority older adults;</a:t>
            </a:r>
          </a:p>
          <a:p>
            <a:pPr lvl="1"/>
            <a:r>
              <a:rPr lang="en-US" sz="2000" dirty="0"/>
              <a:t>With limited English proficiency.</a:t>
            </a:r>
          </a:p>
          <a:p>
            <a:pPr marL="509412" lvl="1" indent="0">
              <a:buNone/>
            </a:pPr>
            <a:endParaRPr lang="en-US" sz="2000" dirty="0"/>
          </a:p>
          <a:p>
            <a:r>
              <a:rPr lang="en-US" dirty="0"/>
              <a:t>Individuals eligible to receive meals at a Congregate Dining nutrition site includes the following but is not limited to:</a:t>
            </a:r>
          </a:p>
          <a:p>
            <a:pPr lvl="1"/>
            <a:r>
              <a:rPr lang="en-US" sz="2000" dirty="0"/>
              <a:t>Individuals aged 60 years or older and spouses of those individuals, regardless of age, including individuals of same sex who are legally married.</a:t>
            </a:r>
          </a:p>
          <a:p>
            <a:pPr lvl="1"/>
            <a:r>
              <a:rPr lang="en-US" sz="2000" dirty="0"/>
              <a:t>There are no income thresholds or costs to eligible recipients for the meal service; however, clients receiving meals are asked to make a voluntary contribution toward the cost of their meals.</a:t>
            </a:r>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8</a:t>
            </a:fld>
            <a:endParaRPr lang="en-US" dirty="0"/>
          </a:p>
        </p:txBody>
      </p:sp>
    </p:spTree>
    <p:extLst>
      <p:ext uri="{BB962C8B-B14F-4D97-AF65-F5344CB8AC3E}">
        <p14:creationId xmlns:p14="http://schemas.microsoft.com/office/powerpoint/2010/main" val="2159013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dirty="0"/>
              <a:t>Program Requirements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1243012" y="1185864"/>
            <a:ext cx="8312467" cy="5586411"/>
          </a:xfrm>
        </p:spPr>
        <p:txBody>
          <a:bodyPr>
            <a:normAutofit fontScale="77500" lnSpcReduction="20000"/>
          </a:bodyPr>
          <a:lstStyle/>
          <a:p>
            <a:r>
              <a:rPr lang="en-US" sz="2400" dirty="0"/>
              <a:t>All Congregate Meal Providers are required to comply with the requirements of the program as specified in </a:t>
            </a:r>
            <a:r>
              <a:rPr lang="en-US" sz="2400" b="1" dirty="0"/>
              <a:t>Attachment #3 </a:t>
            </a:r>
            <a:r>
              <a:rPr lang="en-US" sz="2400" dirty="0"/>
              <a:t>and within this RFP.</a:t>
            </a:r>
          </a:p>
          <a:p>
            <a:r>
              <a:rPr lang="en-US" sz="2400" dirty="0"/>
              <a:t>All meals must follow the meal pattern developed by the Illinois Department on Aging[</a:t>
            </a:r>
            <a:r>
              <a:rPr lang="en-US" sz="2400" dirty="0" err="1"/>
              <a:t>IDoA</a:t>
            </a:r>
            <a:r>
              <a:rPr lang="en-US" sz="2400" dirty="0"/>
              <a:t>] and all menus must be approved by a registered dietician.</a:t>
            </a:r>
          </a:p>
          <a:p>
            <a:r>
              <a:rPr lang="en-US" sz="2400" dirty="0"/>
              <a:t>In addition to complying with standards, all meals must provide the following:</a:t>
            </a:r>
          </a:p>
          <a:p>
            <a:pPr lvl="2"/>
            <a:r>
              <a:rPr lang="en-US" sz="2300" dirty="0"/>
              <a:t>(1) serving lean meat or meat alternative</a:t>
            </a:r>
          </a:p>
          <a:p>
            <a:pPr lvl="2"/>
            <a:r>
              <a:rPr lang="en-US" sz="2300" dirty="0"/>
              <a:t>(2) servings vegetables</a:t>
            </a:r>
          </a:p>
          <a:p>
            <a:pPr lvl="2"/>
            <a:r>
              <a:rPr lang="en-US" sz="2300" dirty="0"/>
              <a:t>(1) serving fruit</a:t>
            </a:r>
          </a:p>
          <a:p>
            <a:pPr lvl="2"/>
            <a:r>
              <a:rPr lang="en-US" sz="2300" dirty="0"/>
              <a:t>(2) servings grain, bread, or bread alternative</a:t>
            </a:r>
          </a:p>
          <a:p>
            <a:pPr lvl="2"/>
            <a:r>
              <a:rPr lang="en-US" sz="2300" dirty="0"/>
              <a:t>(1) serving fat free or low-fat milk or milk alternative</a:t>
            </a:r>
          </a:p>
          <a:p>
            <a:pPr lvl="2"/>
            <a:r>
              <a:rPr lang="en-US" sz="2300" dirty="0"/>
              <a:t>Coffee( decaf), tea( as requested), margarine ( when rolls are served) must be offered daily as part of the menu for all meal types.</a:t>
            </a:r>
          </a:p>
          <a:p>
            <a:r>
              <a:rPr lang="en-US" sz="2600" u="sng" dirty="0"/>
              <a:t>Meal Unit (Equates to 1 Meal) consists of the following :</a:t>
            </a:r>
          </a:p>
          <a:p>
            <a:pPr lvl="1"/>
            <a:r>
              <a:rPr lang="en-US" sz="2300" dirty="0"/>
              <a:t>The total cost of the specified food, delivery to the site(catered meals), disposable and non-disposable supplies, eating utensils, serving equipment, cleaning supplies(Garbage Bags, Dish Detergent, Vinegar), transport packaging, and other supplies, etc.</a:t>
            </a:r>
          </a:p>
          <a:p>
            <a:pPr lvl="1"/>
            <a:r>
              <a:rPr lang="en-US" sz="2300" dirty="0"/>
              <a:t>Serving Equipment such as steam tables and coffee pots, should be furnished by awarded caterer(s). Please see pgs. 13-14 for more information regarding required food service equipment.</a:t>
            </a:r>
          </a:p>
          <a:p>
            <a:pPr marL="509412" lvl="1" indent="0">
              <a:buNone/>
            </a:pPr>
            <a:endParaRPr lang="en-US" dirty="0"/>
          </a:p>
          <a:p>
            <a:pPr marL="509412" lvl="1" indent="0">
              <a:buNone/>
            </a:pPr>
            <a:endParaRPr lang="en-US" dirty="0"/>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9</a:t>
            </a:fld>
            <a:endParaRPr lang="en-US" dirty="0"/>
          </a:p>
        </p:txBody>
      </p:sp>
    </p:spTree>
    <p:extLst>
      <p:ext uri="{BB962C8B-B14F-4D97-AF65-F5344CB8AC3E}">
        <p14:creationId xmlns:p14="http://schemas.microsoft.com/office/powerpoint/2010/main" val="40845025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FSS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SS 2020" id="{461B3AAC-5866-AD42-BA27-8EF19E77614C}" vid="{2B9BEC71-841B-644C-A582-7FBEDC338614}"/>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17441</TotalTime>
  <Words>4376</Words>
  <Application>Microsoft Office PowerPoint</Application>
  <PresentationFormat>Custom</PresentationFormat>
  <Paragraphs>378</Paragraphs>
  <Slides>49</Slides>
  <Notes>8</Notes>
  <HiddenSlides>0</HiddenSlides>
  <MMClips>0</MMClips>
  <ScaleCrop>false</ScaleCrop>
  <HeadingPairs>
    <vt:vector size="8" baseType="variant">
      <vt:variant>
        <vt:lpstr>Fonts Used</vt:lpstr>
      </vt:variant>
      <vt:variant>
        <vt:i4>6</vt:i4>
      </vt:variant>
      <vt:variant>
        <vt:lpstr>Theme</vt:lpstr>
      </vt:variant>
      <vt:variant>
        <vt:i4>9</vt:i4>
      </vt:variant>
      <vt:variant>
        <vt:lpstr>Embedded OLE Servers</vt:lpstr>
      </vt:variant>
      <vt:variant>
        <vt:i4>1</vt:i4>
      </vt:variant>
      <vt:variant>
        <vt:lpstr>Slide Titles</vt:lpstr>
      </vt:variant>
      <vt:variant>
        <vt:i4>49</vt:i4>
      </vt:variant>
    </vt:vector>
  </HeadingPairs>
  <TitlesOfParts>
    <vt:vector size="65" baseType="lpstr">
      <vt:lpstr>Arial</vt:lpstr>
      <vt:lpstr>Calibri</vt:lpstr>
      <vt:lpstr>Calibri Light</vt:lpstr>
      <vt:lpstr>Lucida Grande</vt:lpstr>
      <vt:lpstr>Verdana</vt:lpstr>
      <vt:lpstr>Wingdings</vt:lpstr>
      <vt:lpstr>1_Custom Design</vt:lpstr>
      <vt:lpstr>Custom Design</vt:lpstr>
      <vt:lpstr>5_Custom Design</vt:lpstr>
      <vt:lpstr>Office Theme</vt:lpstr>
      <vt:lpstr>2_Custom Design</vt:lpstr>
      <vt:lpstr>3_Custom Design</vt:lpstr>
      <vt:lpstr>1_Office Theme</vt:lpstr>
      <vt:lpstr>DFSS 2020</vt:lpstr>
      <vt:lpstr>4_Custom Design</vt:lpstr>
      <vt:lpstr>think-cell Slide</vt:lpstr>
      <vt:lpstr>Department of Family and Support Services  Congregate Dining Meal Services RFP</vt:lpstr>
      <vt:lpstr>House Keeping</vt:lpstr>
      <vt:lpstr>Agenda</vt:lpstr>
      <vt:lpstr>Purpose of the RFP</vt:lpstr>
      <vt:lpstr>Background</vt:lpstr>
      <vt:lpstr>Background</vt:lpstr>
      <vt:lpstr>Current State and Priorities for Improvement</vt:lpstr>
      <vt:lpstr>Target Population</vt:lpstr>
      <vt:lpstr>Program Requirements</vt:lpstr>
      <vt:lpstr>Program Requirements</vt:lpstr>
      <vt:lpstr>Program Requirements</vt:lpstr>
      <vt:lpstr>Program Requirements</vt:lpstr>
      <vt:lpstr>Program Requirements</vt:lpstr>
      <vt:lpstr>Program Requirements</vt:lpstr>
      <vt:lpstr>Performance Goals and Outcomes</vt:lpstr>
      <vt:lpstr>Performance Goals and Outcomes Continued</vt:lpstr>
      <vt:lpstr>Selection Criteria-Basis of Award</vt:lpstr>
      <vt:lpstr>Selection Criteria - Organizational Capacity</vt:lpstr>
      <vt:lpstr>Selection Criteria - Organizational Capacity Continued</vt:lpstr>
      <vt:lpstr>Selection Criteria – Strength of Proposed Program   </vt:lpstr>
      <vt:lpstr>Selection Criteria – Strength of Proposed Program Continued  </vt:lpstr>
      <vt:lpstr>Selection Criteria – Performance Management and  Outcomes</vt:lpstr>
      <vt:lpstr> Selection Criteria – Reasonable costs, Budget justification, and Leverage of funds  </vt:lpstr>
      <vt:lpstr>Selection Criteria- Attachments for Catered Meal             Applicants</vt:lpstr>
      <vt:lpstr>Selection Criteria- Attachments for On-site Meal  Applicants</vt:lpstr>
      <vt:lpstr>Contract Term &amp; Respondent Eligibility</vt:lpstr>
      <vt:lpstr>Selection and Transition Timeline</vt:lpstr>
      <vt:lpstr>Deadline</vt:lpstr>
      <vt:lpstr>Application Tips</vt:lpstr>
      <vt:lpstr>Tips for Working in eProcurement</vt:lpstr>
      <vt:lpstr>Technical Assistance! </vt:lpstr>
      <vt:lpstr>How to accept an amendment   </vt:lpstr>
      <vt:lpstr>How to accept an amendment – Step 1</vt:lpstr>
      <vt:lpstr>How to accept an amendment – Step 2</vt:lpstr>
      <vt:lpstr>How to accept an amendment – Step 3</vt:lpstr>
      <vt:lpstr>How to accept an amendment – Step 4</vt:lpstr>
      <vt:lpstr>How to accept an amendment – Step 5</vt:lpstr>
      <vt:lpstr>How to submit an application   </vt:lpstr>
      <vt:lpstr>How to submit an application  - Step 1</vt:lpstr>
      <vt:lpstr>How to submit an application - Step 2</vt:lpstr>
      <vt:lpstr>How to submit an application - Step 3</vt:lpstr>
      <vt:lpstr>How to submit an application - Step 4</vt:lpstr>
      <vt:lpstr>How to submit an application - Step 5</vt:lpstr>
      <vt:lpstr>How to submit an application - Step 6</vt:lpstr>
      <vt:lpstr>How to submit an application - Step 7</vt:lpstr>
      <vt:lpstr>How to submit an application - Step 8</vt:lpstr>
      <vt:lpstr>How to submit an application - Step 9</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DFSS: Introducing our new approach to RFPs/eval apps/ strategic contracting? (TBD)</dc:title>
  <dc:creator>Lanney, Jessica</dc:creator>
  <cp:lastModifiedBy>Julia Talbot</cp:lastModifiedBy>
  <cp:revision>471</cp:revision>
  <cp:lastPrinted>2018-04-02T17:54:55Z</cp:lastPrinted>
  <dcterms:created xsi:type="dcterms:W3CDTF">2018-03-27T16:08:06Z</dcterms:created>
  <dcterms:modified xsi:type="dcterms:W3CDTF">2022-06-30T15:19:56Z</dcterms:modified>
</cp:coreProperties>
</file>