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6.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media/image47.jpg" ContentType="image/jpeg"/>
  <Override PartName="/ppt/media/image48.jpg" ContentType="image/jpeg"/>
  <Override PartName="/ppt/media/image49.jpg" ContentType="image/jpeg"/>
  <Override PartName="/ppt/notesSlides/notesSlide6.xml" ContentType="application/vnd.openxmlformats-officedocument.presentationml.notesSlide+xml"/>
  <Override PartName="/ppt/media/image53.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45" r:id="rId1"/>
    <p:sldMasterId id="2147484447" r:id="rId2"/>
    <p:sldMasterId id="2147484449" r:id="rId3"/>
    <p:sldMasterId id="2147484451" r:id="rId4"/>
    <p:sldMasterId id="2147484454" r:id="rId5"/>
    <p:sldMasterId id="2147484458" r:id="rId6"/>
    <p:sldMasterId id="2147484463" r:id="rId7"/>
  </p:sldMasterIdLst>
  <p:notesMasterIdLst>
    <p:notesMasterId r:id="rId58"/>
  </p:notesMasterIdLst>
  <p:handoutMasterIdLst>
    <p:handoutMasterId r:id="rId59"/>
  </p:handoutMasterIdLst>
  <p:sldIdLst>
    <p:sldId id="371" r:id="rId8"/>
    <p:sldId id="384" r:id="rId9"/>
    <p:sldId id="446" r:id="rId10"/>
    <p:sldId id="375" r:id="rId11"/>
    <p:sldId id="444" r:id="rId12"/>
    <p:sldId id="421" r:id="rId13"/>
    <p:sldId id="256" r:id="rId14"/>
    <p:sldId id="257" r:id="rId15"/>
    <p:sldId id="258" r:id="rId16"/>
    <p:sldId id="461" r:id="rId17"/>
    <p:sldId id="260" r:id="rId18"/>
    <p:sldId id="261" r:id="rId19"/>
    <p:sldId id="462" r:id="rId20"/>
    <p:sldId id="463" r:id="rId21"/>
    <p:sldId id="464" r:id="rId22"/>
    <p:sldId id="266" r:id="rId23"/>
    <p:sldId id="465" r:id="rId24"/>
    <p:sldId id="466" r:id="rId25"/>
    <p:sldId id="467" r:id="rId26"/>
    <p:sldId id="468" r:id="rId27"/>
    <p:sldId id="469" r:id="rId28"/>
    <p:sldId id="470" r:id="rId29"/>
    <p:sldId id="445" r:id="rId30"/>
    <p:sldId id="435" r:id="rId31"/>
    <p:sldId id="283" r:id="rId32"/>
    <p:sldId id="264" r:id="rId33"/>
    <p:sldId id="272" r:id="rId34"/>
    <p:sldId id="288" r:id="rId35"/>
    <p:sldId id="286" r:id="rId36"/>
    <p:sldId id="287" r:id="rId37"/>
    <p:sldId id="449" r:id="rId38"/>
    <p:sldId id="460" r:id="rId39"/>
    <p:sldId id="263" r:id="rId40"/>
    <p:sldId id="275" r:id="rId41"/>
    <p:sldId id="259" r:id="rId42"/>
    <p:sldId id="268" r:id="rId43"/>
    <p:sldId id="269" r:id="rId44"/>
    <p:sldId id="267" r:id="rId45"/>
    <p:sldId id="262" r:id="rId46"/>
    <p:sldId id="271" r:id="rId47"/>
    <p:sldId id="276" r:id="rId48"/>
    <p:sldId id="282" r:id="rId49"/>
    <p:sldId id="270" r:id="rId50"/>
    <p:sldId id="274" r:id="rId51"/>
    <p:sldId id="285" r:id="rId52"/>
    <p:sldId id="293" r:id="rId53"/>
    <p:sldId id="292" r:id="rId54"/>
    <p:sldId id="373" r:id="rId55"/>
    <p:sldId id="368" r:id="rId56"/>
    <p:sldId id="345" r:id="rId57"/>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ri" initials="S" lastIdx="1" clrIdx="0">
    <p:extLst>
      <p:ext uri="{19B8F6BF-5375-455C-9EA6-DF929625EA0E}">
        <p15:presenceInfo xmlns:p15="http://schemas.microsoft.com/office/powerpoint/2012/main" userId="696d30d8b63f2f4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17385F"/>
    <a:srgbClr val="336699"/>
    <a:srgbClr val="2E5C8A"/>
    <a:srgbClr val="EDF2F9"/>
    <a:srgbClr val="C5D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6" autoAdjust="0"/>
    <p:restoredTop sz="94660"/>
  </p:normalViewPr>
  <p:slideViewPr>
    <p:cSldViewPr>
      <p:cViewPr varScale="1">
        <p:scale>
          <a:sx n="84" d="100"/>
          <a:sy n="84" d="100"/>
        </p:scale>
        <p:origin x="906" y="3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67" d="100"/>
          <a:sy n="67" d="100"/>
        </p:scale>
        <p:origin x="-3154" y="-8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10C51D-9E73-4A1F-B6E5-628B83DCDC9E}"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A6730F48-2CD4-4250-9C9A-E60FB111BB58}">
      <dgm:prSet/>
      <dgm:spPr/>
      <dgm:t>
        <a:bodyPr/>
        <a:lstStyle/>
        <a:p>
          <a:r>
            <a:rPr lang="en-US" b="1" baseline="0" dirty="0"/>
            <a:t>Minority Certification Mentoring Program - Assisting minority contractors in achieving MBE/DBE/WBE status</a:t>
          </a:r>
          <a:endParaRPr lang="en-US" dirty="0"/>
        </a:p>
      </dgm:t>
    </dgm:pt>
    <dgm:pt modelId="{BF9C65DF-62C4-4993-82DF-224953CBE3DE}" type="parTrans" cxnId="{9CD58844-ECC9-45F1-820A-0888BCB94039}">
      <dgm:prSet/>
      <dgm:spPr/>
      <dgm:t>
        <a:bodyPr/>
        <a:lstStyle/>
        <a:p>
          <a:endParaRPr lang="en-US"/>
        </a:p>
      </dgm:t>
    </dgm:pt>
    <dgm:pt modelId="{C447F824-81EC-4CD3-8D4B-F6023E7C2380}" type="sibTrans" cxnId="{9CD58844-ECC9-45F1-820A-0888BCB94039}">
      <dgm:prSet/>
      <dgm:spPr/>
      <dgm:t>
        <a:bodyPr/>
        <a:lstStyle/>
        <a:p>
          <a:endParaRPr lang="en-US"/>
        </a:p>
      </dgm:t>
    </dgm:pt>
    <dgm:pt modelId="{A58BE535-672B-42A2-8B28-C81CD882AAD7}">
      <dgm:prSet/>
      <dgm:spPr/>
      <dgm:t>
        <a:bodyPr/>
        <a:lstStyle/>
        <a:p>
          <a:r>
            <a:rPr lang="en-US" b="1" baseline="0"/>
            <a:t>ETI </a:t>
          </a:r>
          <a:r>
            <a:rPr lang="en-US" b="1" baseline="0" dirty="0"/>
            <a:t>Training Institute of USMCA - Assisting small businesses in business startup, growth and technical assistance</a:t>
          </a:r>
          <a:endParaRPr lang="en-US" dirty="0"/>
        </a:p>
      </dgm:t>
    </dgm:pt>
    <dgm:pt modelId="{9D87637C-FB3B-4A27-8B51-EE8B3AC5913D}" type="parTrans" cxnId="{7E356AD9-CD4D-481A-A4FA-2207E7BAEADE}">
      <dgm:prSet/>
      <dgm:spPr/>
      <dgm:t>
        <a:bodyPr/>
        <a:lstStyle/>
        <a:p>
          <a:endParaRPr lang="en-US"/>
        </a:p>
      </dgm:t>
    </dgm:pt>
    <dgm:pt modelId="{46184D44-9F0D-4E56-A10A-2C5FC9F5AEE8}" type="sibTrans" cxnId="{7E356AD9-CD4D-481A-A4FA-2207E7BAEADE}">
      <dgm:prSet/>
      <dgm:spPr/>
      <dgm:t>
        <a:bodyPr/>
        <a:lstStyle/>
        <a:p>
          <a:endParaRPr lang="en-US"/>
        </a:p>
      </dgm:t>
    </dgm:pt>
    <dgm:pt modelId="{5E57AF10-693E-4051-837A-443BA56278DA}">
      <dgm:prSet/>
      <dgm:spPr/>
      <dgm:t>
        <a:bodyPr/>
        <a:lstStyle/>
        <a:p>
          <a:r>
            <a:rPr lang="en-US" b="1" baseline="0"/>
            <a:t>Advanced business development training with long-term coaching and mentoring assistance-Getting Certified and expanding MBE Certifications</a:t>
          </a:r>
          <a:endParaRPr lang="en-US"/>
        </a:p>
      </dgm:t>
    </dgm:pt>
    <dgm:pt modelId="{FDD0DAAD-026E-495C-BC06-27F328424AC2}" type="parTrans" cxnId="{581734C5-BCE3-453D-B3D9-D5471E5CE5A3}">
      <dgm:prSet/>
      <dgm:spPr/>
      <dgm:t>
        <a:bodyPr/>
        <a:lstStyle/>
        <a:p>
          <a:endParaRPr lang="en-US"/>
        </a:p>
      </dgm:t>
    </dgm:pt>
    <dgm:pt modelId="{0EE9DD6C-4D2A-4891-AFBF-0E495E7D0AA8}" type="sibTrans" cxnId="{581734C5-BCE3-453D-B3D9-D5471E5CE5A3}">
      <dgm:prSet/>
      <dgm:spPr/>
      <dgm:t>
        <a:bodyPr/>
        <a:lstStyle/>
        <a:p>
          <a:endParaRPr lang="en-US"/>
        </a:p>
      </dgm:t>
    </dgm:pt>
    <dgm:pt modelId="{33304C3D-AA06-486A-88C6-2345E22FCE32}">
      <dgm:prSet/>
      <dgm:spPr/>
      <dgm:t>
        <a:bodyPr/>
        <a:lstStyle/>
        <a:p>
          <a:r>
            <a:rPr lang="en-US" b="1" baseline="0"/>
            <a:t>Placement services for unemployed/under-employed minority residents - career resume development</a:t>
          </a:r>
          <a:endParaRPr lang="en-US"/>
        </a:p>
      </dgm:t>
    </dgm:pt>
    <dgm:pt modelId="{8696DE93-84C8-4BE7-A578-5D88E1385B57}" type="parTrans" cxnId="{E96D51BA-6CFD-4E1B-9B9C-CB86FEDB3C55}">
      <dgm:prSet/>
      <dgm:spPr/>
      <dgm:t>
        <a:bodyPr/>
        <a:lstStyle/>
        <a:p>
          <a:endParaRPr lang="en-US"/>
        </a:p>
      </dgm:t>
    </dgm:pt>
    <dgm:pt modelId="{E636CCAD-EAF9-4D9E-AF5B-78AA30479A48}" type="sibTrans" cxnId="{E96D51BA-6CFD-4E1B-9B9C-CB86FEDB3C55}">
      <dgm:prSet/>
      <dgm:spPr/>
      <dgm:t>
        <a:bodyPr/>
        <a:lstStyle/>
        <a:p>
          <a:endParaRPr lang="en-US"/>
        </a:p>
      </dgm:t>
    </dgm:pt>
    <dgm:pt modelId="{BE3F08B4-A3C5-4A43-B8EE-897792BF41E8}" type="pres">
      <dgm:prSet presAssocID="{4B10C51D-9E73-4A1F-B6E5-628B83DCDC9E}" presName="diagram" presStyleCnt="0">
        <dgm:presLayoutVars>
          <dgm:dir/>
          <dgm:resizeHandles val="exact"/>
        </dgm:presLayoutVars>
      </dgm:prSet>
      <dgm:spPr/>
    </dgm:pt>
    <dgm:pt modelId="{56C59EA5-E95E-4A83-9BA6-0591E4BC39B0}" type="pres">
      <dgm:prSet presAssocID="{A6730F48-2CD4-4250-9C9A-E60FB111BB58}" presName="node" presStyleLbl="node1" presStyleIdx="0" presStyleCnt="4">
        <dgm:presLayoutVars>
          <dgm:bulletEnabled val="1"/>
        </dgm:presLayoutVars>
      </dgm:prSet>
      <dgm:spPr/>
    </dgm:pt>
    <dgm:pt modelId="{F40DCB4A-15D3-4802-A3D7-8F8590596FCF}" type="pres">
      <dgm:prSet presAssocID="{C447F824-81EC-4CD3-8D4B-F6023E7C2380}" presName="sibTrans" presStyleLbl="sibTrans2D1" presStyleIdx="0" presStyleCnt="3"/>
      <dgm:spPr/>
    </dgm:pt>
    <dgm:pt modelId="{B9F4071B-8E2E-4D0C-A3A6-85D946DEB16D}" type="pres">
      <dgm:prSet presAssocID="{C447F824-81EC-4CD3-8D4B-F6023E7C2380}" presName="connectorText" presStyleLbl="sibTrans2D1" presStyleIdx="0" presStyleCnt="3"/>
      <dgm:spPr/>
    </dgm:pt>
    <dgm:pt modelId="{138C3D1B-497E-4037-8DB2-963CA3DD6907}" type="pres">
      <dgm:prSet presAssocID="{A58BE535-672B-42A2-8B28-C81CD882AAD7}" presName="node" presStyleLbl="node1" presStyleIdx="1" presStyleCnt="4">
        <dgm:presLayoutVars>
          <dgm:bulletEnabled val="1"/>
        </dgm:presLayoutVars>
      </dgm:prSet>
      <dgm:spPr/>
    </dgm:pt>
    <dgm:pt modelId="{F32ECA3A-A090-4016-B63D-E6E107D732FC}" type="pres">
      <dgm:prSet presAssocID="{46184D44-9F0D-4E56-A10A-2C5FC9F5AEE8}" presName="sibTrans" presStyleLbl="sibTrans2D1" presStyleIdx="1" presStyleCnt="3"/>
      <dgm:spPr/>
    </dgm:pt>
    <dgm:pt modelId="{4FA66EDA-71D4-4484-84A8-E86E2303952A}" type="pres">
      <dgm:prSet presAssocID="{46184D44-9F0D-4E56-A10A-2C5FC9F5AEE8}" presName="connectorText" presStyleLbl="sibTrans2D1" presStyleIdx="1" presStyleCnt="3"/>
      <dgm:spPr/>
    </dgm:pt>
    <dgm:pt modelId="{AC7F2B3B-FA18-4524-87A0-849C7A6D7148}" type="pres">
      <dgm:prSet presAssocID="{5E57AF10-693E-4051-837A-443BA56278DA}" presName="node" presStyleLbl="node1" presStyleIdx="2" presStyleCnt="4">
        <dgm:presLayoutVars>
          <dgm:bulletEnabled val="1"/>
        </dgm:presLayoutVars>
      </dgm:prSet>
      <dgm:spPr/>
    </dgm:pt>
    <dgm:pt modelId="{B8C6AE3C-8FD4-4DDE-96A9-3E58B7EE36FF}" type="pres">
      <dgm:prSet presAssocID="{0EE9DD6C-4D2A-4891-AFBF-0E495E7D0AA8}" presName="sibTrans" presStyleLbl="sibTrans2D1" presStyleIdx="2" presStyleCnt="3"/>
      <dgm:spPr/>
    </dgm:pt>
    <dgm:pt modelId="{A38A61F2-4156-41AD-8B5D-99287DA0C149}" type="pres">
      <dgm:prSet presAssocID="{0EE9DD6C-4D2A-4891-AFBF-0E495E7D0AA8}" presName="connectorText" presStyleLbl="sibTrans2D1" presStyleIdx="2" presStyleCnt="3"/>
      <dgm:spPr/>
    </dgm:pt>
    <dgm:pt modelId="{70C806EC-138B-481F-B387-EFA29B3682D8}" type="pres">
      <dgm:prSet presAssocID="{33304C3D-AA06-486A-88C6-2345E22FCE32}" presName="node" presStyleLbl="node1" presStyleIdx="3" presStyleCnt="4">
        <dgm:presLayoutVars>
          <dgm:bulletEnabled val="1"/>
        </dgm:presLayoutVars>
      </dgm:prSet>
      <dgm:spPr/>
    </dgm:pt>
  </dgm:ptLst>
  <dgm:cxnLst>
    <dgm:cxn modelId="{A86B100C-CBF9-44C2-B246-C2D8490053D5}" type="presOf" srcId="{5E57AF10-693E-4051-837A-443BA56278DA}" destId="{AC7F2B3B-FA18-4524-87A0-849C7A6D7148}" srcOrd="0" destOrd="0" presId="urn:microsoft.com/office/officeart/2005/8/layout/process5"/>
    <dgm:cxn modelId="{D4576230-D737-49A9-877D-C7C62E18EE2F}" type="presOf" srcId="{33304C3D-AA06-486A-88C6-2345E22FCE32}" destId="{70C806EC-138B-481F-B387-EFA29B3682D8}" srcOrd="0" destOrd="0" presId="urn:microsoft.com/office/officeart/2005/8/layout/process5"/>
    <dgm:cxn modelId="{6EE5C55E-5B31-44F6-BECA-8D50CEE6B329}" type="presOf" srcId="{46184D44-9F0D-4E56-A10A-2C5FC9F5AEE8}" destId="{4FA66EDA-71D4-4484-84A8-E86E2303952A}" srcOrd="1" destOrd="0" presId="urn:microsoft.com/office/officeart/2005/8/layout/process5"/>
    <dgm:cxn modelId="{0E88A662-DB87-4D77-90A7-AAA32C3F67A1}" type="presOf" srcId="{A58BE535-672B-42A2-8B28-C81CD882AAD7}" destId="{138C3D1B-497E-4037-8DB2-963CA3DD6907}" srcOrd="0" destOrd="0" presId="urn:microsoft.com/office/officeart/2005/8/layout/process5"/>
    <dgm:cxn modelId="{9CD58844-ECC9-45F1-820A-0888BCB94039}" srcId="{4B10C51D-9E73-4A1F-B6E5-628B83DCDC9E}" destId="{A6730F48-2CD4-4250-9C9A-E60FB111BB58}" srcOrd="0" destOrd="0" parTransId="{BF9C65DF-62C4-4993-82DF-224953CBE3DE}" sibTransId="{C447F824-81EC-4CD3-8D4B-F6023E7C2380}"/>
    <dgm:cxn modelId="{BB3C3370-75B0-4C0A-A363-4537A02E041B}" type="presOf" srcId="{A6730F48-2CD4-4250-9C9A-E60FB111BB58}" destId="{56C59EA5-E95E-4A83-9BA6-0591E4BC39B0}" srcOrd="0" destOrd="0" presId="urn:microsoft.com/office/officeart/2005/8/layout/process5"/>
    <dgm:cxn modelId="{05A87A54-89CE-4132-AEA5-CF9CB5E3364A}" type="presOf" srcId="{0EE9DD6C-4D2A-4891-AFBF-0E495E7D0AA8}" destId="{B8C6AE3C-8FD4-4DDE-96A9-3E58B7EE36FF}" srcOrd="0" destOrd="0" presId="urn:microsoft.com/office/officeart/2005/8/layout/process5"/>
    <dgm:cxn modelId="{72109875-E0D0-4835-AD90-9B7158ECCC08}" type="presOf" srcId="{0EE9DD6C-4D2A-4891-AFBF-0E495E7D0AA8}" destId="{A38A61F2-4156-41AD-8B5D-99287DA0C149}" srcOrd="1" destOrd="0" presId="urn:microsoft.com/office/officeart/2005/8/layout/process5"/>
    <dgm:cxn modelId="{E96D51BA-6CFD-4E1B-9B9C-CB86FEDB3C55}" srcId="{4B10C51D-9E73-4A1F-B6E5-628B83DCDC9E}" destId="{33304C3D-AA06-486A-88C6-2345E22FCE32}" srcOrd="3" destOrd="0" parTransId="{8696DE93-84C8-4BE7-A578-5D88E1385B57}" sibTransId="{E636CCAD-EAF9-4D9E-AF5B-78AA30479A48}"/>
    <dgm:cxn modelId="{581734C5-BCE3-453D-B3D9-D5471E5CE5A3}" srcId="{4B10C51D-9E73-4A1F-B6E5-628B83DCDC9E}" destId="{5E57AF10-693E-4051-837A-443BA56278DA}" srcOrd="2" destOrd="0" parTransId="{FDD0DAAD-026E-495C-BC06-27F328424AC2}" sibTransId="{0EE9DD6C-4D2A-4891-AFBF-0E495E7D0AA8}"/>
    <dgm:cxn modelId="{B5B132D2-DDFE-49EE-9CD0-77A3AF9F4B3E}" type="presOf" srcId="{C447F824-81EC-4CD3-8D4B-F6023E7C2380}" destId="{B9F4071B-8E2E-4D0C-A3A6-85D946DEB16D}" srcOrd="1" destOrd="0" presId="urn:microsoft.com/office/officeart/2005/8/layout/process5"/>
    <dgm:cxn modelId="{7E356AD9-CD4D-481A-A4FA-2207E7BAEADE}" srcId="{4B10C51D-9E73-4A1F-B6E5-628B83DCDC9E}" destId="{A58BE535-672B-42A2-8B28-C81CD882AAD7}" srcOrd="1" destOrd="0" parTransId="{9D87637C-FB3B-4A27-8B51-EE8B3AC5913D}" sibTransId="{46184D44-9F0D-4E56-A10A-2C5FC9F5AEE8}"/>
    <dgm:cxn modelId="{B3F79CEB-DBE5-491D-831F-AB89B9C2F7D5}" type="presOf" srcId="{C447F824-81EC-4CD3-8D4B-F6023E7C2380}" destId="{F40DCB4A-15D3-4802-A3D7-8F8590596FCF}" srcOrd="0" destOrd="0" presId="urn:microsoft.com/office/officeart/2005/8/layout/process5"/>
    <dgm:cxn modelId="{8880D1EE-A13C-4247-A793-5CCF5DF64CCE}" type="presOf" srcId="{4B10C51D-9E73-4A1F-B6E5-628B83DCDC9E}" destId="{BE3F08B4-A3C5-4A43-B8EE-897792BF41E8}" srcOrd="0" destOrd="0" presId="urn:microsoft.com/office/officeart/2005/8/layout/process5"/>
    <dgm:cxn modelId="{14B584FE-1CD0-44C4-A1FD-79D96A627585}" type="presOf" srcId="{46184D44-9F0D-4E56-A10A-2C5FC9F5AEE8}" destId="{F32ECA3A-A090-4016-B63D-E6E107D732FC}" srcOrd="0" destOrd="0" presId="urn:microsoft.com/office/officeart/2005/8/layout/process5"/>
    <dgm:cxn modelId="{DBFFA0BF-24A1-4054-9FE9-6D74E7F8C5C4}" type="presParOf" srcId="{BE3F08B4-A3C5-4A43-B8EE-897792BF41E8}" destId="{56C59EA5-E95E-4A83-9BA6-0591E4BC39B0}" srcOrd="0" destOrd="0" presId="urn:microsoft.com/office/officeart/2005/8/layout/process5"/>
    <dgm:cxn modelId="{33F6915D-40EC-4123-A8F1-23A178F6EB8B}" type="presParOf" srcId="{BE3F08B4-A3C5-4A43-B8EE-897792BF41E8}" destId="{F40DCB4A-15D3-4802-A3D7-8F8590596FCF}" srcOrd="1" destOrd="0" presId="urn:microsoft.com/office/officeart/2005/8/layout/process5"/>
    <dgm:cxn modelId="{46FA8496-75F4-4B54-BB50-D21BA6BACDCB}" type="presParOf" srcId="{F40DCB4A-15D3-4802-A3D7-8F8590596FCF}" destId="{B9F4071B-8E2E-4D0C-A3A6-85D946DEB16D}" srcOrd="0" destOrd="0" presId="urn:microsoft.com/office/officeart/2005/8/layout/process5"/>
    <dgm:cxn modelId="{7BAA4B45-F880-4290-8218-AC4A9CBEFFD9}" type="presParOf" srcId="{BE3F08B4-A3C5-4A43-B8EE-897792BF41E8}" destId="{138C3D1B-497E-4037-8DB2-963CA3DD6907}" srcOrd="2" destOrd="0" presId="urn:microsoft.com/office/officeart/2005/8/layout/process5"/>
    <dgm:cxn modelId="{FAEC4803-EA0E-4A52-A6B0-B8CC28852C66}" type="presParOf" srcId="{BE3F08B4-A3C5-4A43-B8EE-897792BF41E8}" destId="{F32ECA3A-A090-4016-B63D-E6E107D732FC}" srcOrd="3" destOrd="0" presId="urn:microsoft.com/office/officeart/2005/8/layout/process5"/>
    <dgm:cxn modelId="{03B7C383-614B-4AC2-B061-9952A93D82DA}" type="presParOf" srcId="{F32ECA3A-A090-4016-B63D-E6E107D732FC}" destId="{4FA66EDA-71D4-4484-84A8-E86E2303952A}" srcOrd="0" destOrd="0" presId="urn:microsoft.com/office/officeart/2005/8/layout/process5"/>
    <dgm:cxn modelId="{D7D982BD-CB42-4D15-81FE-95372993037B}" type="presParOf" srcId="{BE3F08B4-A3C5-4A43-B8EE-897792BF41E8}" destId="{AC7F2B3B-FA18-4524-87A0-849C7A6D7148}" srcOrd="4" destOrd="0" presId="urn:microsoft.com/office/officeart/2005/8/layout/process5"/>
    <dgm:cxn modelId="{A744A842-51FB-43C2-9DA3-30B2C2AF065E}" type="presParOf" srcId="{BE3F08B4-A3C5-4A43-B8EE-897792BF41E8}" destId="{B8C6AE3C-8FD4-4DDE-96A9-3E58B7EE36FF}" srcOrd="5" destOrd="0" presId="urn:microsoft.com/office/officeart/2005/8/layout/process5"/>
    <dgm:cxn modelId="{BEEC1D27-1684-43F2-B68F-293599B79528}" type="presParOf" srcId="{B8C6AE3C-8FD4-4DDE-96A9-3E58B7EE36FF}" destId="{A38A61F2-4156-41AD-8B5D-99287DA0C149}" srcOrd="0" destOrd="0" presId="urn:microsoft.com/office/officeart/2005/8/layout/process5"/>
    <dgm:cxn modelId="{2D94D8BB-B8B7-400F-A8DE-FC83DA76C59E}" type="presParOf" srcId="{BE3F08B4-A3C5-4A43-B8EE-897792BF41E8}" destId="{70C806EC-138B-481F-B387-EFA29B3682D8}"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59EA5-E95E-4A83-9BA6-0591E4BC39B0}">
      <dsp:nvSpPr>
        <dsp:cNvPr id="0" name=""/>
        <dsp:cNvSpPr/>
      </dsp:nvSpPr>
      <dsp:spPr>
        <a:xfrm>
          <a:off x="965" y="564749"/>
          <a:ext cx="2058161" cy="123489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Minority Certification Mentoring Program - Assisting minority contractors in achieving MBE/DBE/WBE status</a:t>
          </a:r>
          <a:endParaRPr lang="en-US" sz="1200" kern="1200" dirty="0"/>
        </a:p>
      </dsp:txBody>
      <dsp:txXfrm>
        <a:off x="37134" y="600918"/>
        <a:ext cx="1985823" cy="1162558"/>
      </dsp:txXfrm>
    </dsp:sp>
    <dsp:sp modelId="{F40DCB4A-15D3-4802-A3D7-8F8590596FCF}">
      <dsp:nvSpPr>
        <dsp:cNvPr id="0" name=""/>
        <dsp:cNvSpPr/>
      </dsp:nvSpPr>
      <dsp:spPr>
        <a:xfrm>
          <a:off x="2240244" y="926985"/>
          <a:ext cx="436330" cy="51042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240244" y="1029070"/>
        <a:ext cx="305431" cy="306254"/>
      </dsp:txXfrm>
    </dsp:sp>
    <dsp:sp modelId="{138C3D1B-497E-4037-8DB2-963CA3DD6907}">
      <dsp:nvSpPr>
        <dsp:cNvPr id="0" name=""/>
        <dsp:cNvSpPr/>
      </dsp:nvSpPr>
      <dsp:spPr>
        <a:xfrm>
          <a:off x="2882391" y="564749"/>
          <a:ext cx="2058161" cy="12348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ETI </a:t>
          </a:r>
          <a:r>
            <a:rPr lang="en-US" sz="1200" b="1" kern="1200" baseline="0" dirty="0"/>
            <a:t>Training Institute of USMCA - Assisting small businesses in business startup, growth and technical assistance</a:t>
          </a:r>
          <a:endParaRPr lang="en-US" sz="1200" kern="1200" dirty="0"/>
        </a:p>
      </dsp:txBody>
      <dsp:txXfrm>
        <a:off x="2918560" y="600918"/>
        <a:ext cx="1985823" cy="1162558"/>
      </dsp:txXfrm>
    </dsp:sp>
    <dsp:sp modelId="{F32ECA3A-A090-4016-B63D-E6E107D732FC}">
      <dsp:nvSpPr>
        <dsp:cNvPr id="0" name=""/>
        <dsp:cNvSpPr/>
      </dsp:nvSpPr>
      <dsp:spPr>
        <a:xfrm rot="5400000">
          <a:off x="3693306" y="1943717"/>
          <a:ext cx="436330" cy="51042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758345" y="1980764"/>
        <a:ext cx="306254" cy="305431"/>
      </dsp:txXfrm>
    </dsp:sp>
    <dsp:sp modelId="{AC7F2B3B-FA18-4524-87A0-849C7A6D7148}">
      <dsp:nvSpPr>
        <dsp:cNvPr id="0" name=""/>
        <dsp:cNvSpPr/>
      </dsp:nvSpPr>
      <dsp:spPr>
        <a:xfrm>
          <a:off x="2882391" y="2622910"/>
          <a:ext cx="2058161" cy="123489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Advanced business development training with long-term coaching and mentoring assistance-Getting Certified and expanding MBE Certifications</a:t>
          </a:r>
          <a:endParaRPr lang="en-US" sz="1200" kern="1200"/>
        </a:p>
      </dsp:txBody>
      <dsp:txXfrm>
        <a:off x="2918560" y="2659079"/>
        <a:ext cx="1985823" cy="1162558"/>
      </dsp:txXfrm>
    </dsp:sp>
    <dsp:sp modelId="{B8C6AE3C-8FD4-4DDE-96A9-3E58B7EE36FF}">
      <dsp:nvSpPr>
        <dsp:cNvPr id="0" name=""/>
        <dsp:cNvSpPr/>
      </dsp:nvSpPr>
      <dsp:spPr>
        <a:xfrm rot="10800000">
          <a:off x="2264942" y="2985147"/>
          <a:ext cx="436330" cy="51042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395841" y="3087232"/>
        <a:ext cx="305431" cy="306254"/>
      </dsp:txXfrm>
    </dsp:sp>
    <dsp:sp modelId="{70C806EC-138B-481F-B387-EFA29B3682D8}">
      <dsp:nvSpPr>
        <dsp:cNvPr id="0" name=""/>
        <dsp:cNvSpPr/>
      </dsp:nvSpPr>
      <dsp:spPr>
        <a:xfrm>
          <a:off x="965" y="2622910"/>
          <a:ext cx="2058161" cy="12348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a:t>Placement services for unemployed/under-employed minority residents - career resume development</a:t>
          </a:r>
          <a:endParaRPr lang="en-US" sz="1200" kern="1200"/>
        </a:p>
      </dsp:txBody>
      <dsp:txXfrm>
        <a:off x="37134" y="2659079"/>
        <a:ext cx="1985823" cy="116255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wrap="square" lIns="92487" tIns="46244" rIns="92487" bIns="46244" numCol="1" anchor="t"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3" name="Date Placeholder 2"/>
          <p:cNvSpPr>
            <a:spLocks noGrp="1"/>
          </p:cNvSpPr>
          <p:nvPr>
            <p:ph type="dt" sz="quarter" idx="1"/>
          </p:nvPr>
        </p:nvSpPr>
        <p:spPr>
          <a:xfrm>
            <a:off x="3935413" y="0"/>
            <a:ext cx="3013075" cy="461963"/>
          </a:xfrm>
          <a:prstGeom prst="rect">
            <a:avLst/>
          </a:prstGeom>
        </p:spPr>
        <p:txBody>
          <a:bodyPr vert="horz" wrap="square" lIns="92487" tIns="46244" rIns="92487" bIns="46244" numCol="1" anchor="t" anchorCtr="0" compatLnSpc="1">
            <a:prstTxWarp prst="textNoShape">
              <a:avLst/>
            </a:prstTxWarp>
          </a:bodyPr>
          <a:lstStyle>
            <a:lvl1pPr algn="r" eaLnBrk="1" hangingPunct="1">
              <a:defRPr sz="1200">
                <a:cs typeface="Arial" charset="0"/>
              </a:defRPr>
            </a:lvl1pPr>
          </a:lstStyle>
          <a:p>
            <a:pPr>
              <a:defRPr/>
            </a:pPr>
            <a:fld id="{5118E0AC-9F15-4E9F-BB0F-476F9A1BFB99}" type="datetimeFigureOut">
              <a:rPr lang="en-US" altLang="en-US"/>
              <a:pPr>
                <a:defRPr/>
              </a:pPr>
              <a:t>8/11/2021</a:t>
            </a:fld>
            <a:endParaRPr lang="en-US" altLang="en-US"/>
          </a:p>
        </p:txBody>
      </p:sp>
      <p:sp>
        <p:nvSpPr>
          <p:cNvPr id="4" name="Footer Placeholder 3"/>
          <p:cNvSpPr>
            <a:spLocks noGrp="1"/>
          </p:cNvSpPr>
          <p:nvPr>
            <p:ph type="ftr" sz="quarter" idx="2"/>
          </p:nvPr>
        </p:nvSpPr>
        <p:spPr>
          <a:xfrm>
            <a:off x="0" y="8772525"/>
            <a:ext cx="3013075" cy="461963"/>
          </a:xfrm>
          <a:prstGeom prst="rect">
            <a:avLst/>
          </a:prstGeom>
        </p:spPr>
        <p:txBody>
          <a:bodyPr vert="horz" wrap="square" lIns="92487" tIns="46244" rIns="92487" bIns="46244" numCol="1" anchor="b"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5" name="Slide Number Placeholder 4"/>
          <p:cNvSpPr>
            <a:spLocks noGrp="1"/>
          </p:cNvSpPr>
          <p:nvPr>
            <p:ph type="sldNum" sz="quarter" idx="3"/>
          </p:nvPr>
        </p:nvSpPr>
        <p:spPr>
          <a:xfrm>
            <a:off x="3935413" y="8772525"/>
            <a:ext cx="3013075" cy="461963"/>
          </a:xfrm>
          <a:prstGeom prst="rect">
            <a:avLst/>
          </a:prstGeom>
        </p:spPr>
        <p:txBody>
          <a:bodyPr vert="horz" wrap="square" lIns="92487" tIns="46244" rIns="92487" bIns="46244" numCol="1" anchor="b" anchorCtr="0" compatLnSpc="1">
            <a:prstTxWarp prst="textNoShape">
              <a:avLst/>
            </a:prstTxWarp>
          </a:bodyPr>
          <a:lstStyle>
            <a:lvl1pPr algn="r" eaLnBrk="1" hangingPunct="1">
              <a:defRPr sz="1200">
                <a:cs typeface="Arial" charset="0"/>
              </a:defRPr>
            </a:lvl1pPr>
          </a:lstStyle>
          <a:p>
            <a:pPr>
              <a:defRPr/>
            </a:pPr>
            <a:fld id="{BAF46966-2E47-4E5B-B10F-71D521138606}" type="slidenum">
              <a:rPr lang="en-US" altLang="en-US"/>
              <a:pPr>
                <a:defRPr/>
              </a:pPr>
              <a:t>‹#›</a:t>
            </a:fld>
            <a:endParaRPr lang="en-US" altLang="en-US"/>
          </a:p>
        </p:txBody>
      </p:sp>
    </p:spTree>
    <p:extLst>
      <p:ext uri="{BB962C8B-B14F-4D97-AF65-F5344CB8AC3E}">
        <p14:creationId xmlns:p14="http://schemas.microsoft.com/office/powerpoint/2010/main" val="3778765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wrap="square" lIns="90763" tIns="45382" rIns="90763" bIns="45382" numCol="1" anchor="t"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3" name="Date Placeholder 2"/>
          <p:cNvSpPr>
            <a:spLocks noGrp="1"/>
          </p:cNvSpPr>
          <p:nvPr>
            <p:ph type="dt" idx="1"/>
          </p:nvPr>
        </p:nvSpPr>
        <p:spPr>
          <a:xfrm>
            <a:off x="3935413" y="0"/>
            <a:ext cx="3013075" cy="461963"/>
          </a:xfrm>
          <a:prstGeom prst="rect">
            <a:avLst/>
          </a:prstGeom>
        </p:spPr>
        <p:txBody>
          <a:bodyPr vert="horz" wrap="square" lIns="90763" tIns="45382" rIns="90763" bIns="45382" numCol="1" anchor="t" anchorCtr="0" compatLnSpc="1">
            <a:prstTxWarp prst="textNoShape">
              <a:avLst/>
            </a:prstTxWarp>
          </a:bodyPr>
          <a:lstStyle>
            <a:lvl1pPr algn="r" eaLnBrk="1" hangingPunct="1">
              <a:defRPr sz="1200">
                <a:cs typeface="Arial" charset="0"/>
              </a:defRPr>
            </a:lvl1pPr>
          </a:lstStyle>
          <a:p>
            <a:pPr>
              <a:defRPr/>
            </a:pPr>
            <a:fld id="{09B97698-E848-48DD-B1C4-447A6F1A2931}" type="datetimeFigureOut">
              <a:rPr lang="en-US" altLang="en-US"/>
              <a:pPr>
                <a:defRPr/>
              </a:pPr>
              <a:t>8/11/2021</a:t>
            </a:fld>
            <a:endParaRPr lang="en-US" alt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0763" tIns="45382" rIns="90763" bIns="45382" rtlCol="0" anchor="ctr"/>
          <a:lstStyle/>
          <a:p>
            <a:pPr lvl="0"/>
            <a:endParaRPr lang="en-US" noProof="0"/>
          </a:p>
        </p:txBody>
      </p:sp>
      <p:sp>
        <p:nvSpPr>
          <p:cNvPr id="5" name="Notes Placeholder 4"/>
          <p:cNvSpPr>
            <a:spLocks noGrp="1"/>
          </p:cNvSpPr>
          <p:nvPr>
            <p:ph type="body" sz="quarter" idx="3"/>
          </p:nvPr>
        </p:nvSpPr>
        <p:spPr>
          <a:xfrm>
            <a:off x="695325" y="4387850"/>
            <a:ext cx="5559425" cy="4156075"/>
          </a:xfrm>
          <a:prstGeom prst="rect">
            <a:avLst/>
          </a:prstGeom>
        </p:spPr>
        <p:txBody>
          <a:bodyPr vert="horz" lIns="90763" tIns="45382" rIns="90763" bIns="4538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13075" cy="461963"/>
          </a:xfrm>
          <a:prstGeom prst="rect">
            <a:avLst/>
          </a:prstGeom>
        </p:spPr>
        <p:txBody>
          <a:bodyPr vert="horz" wrap="square" lIns="90763" tIns="45382" rIns="90763" bIns="45382" numCol="1" anchor="b"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7" name="Slide Number Placeholder 6"/>
          <p:cNvSpPr>
            <a:spLocks noGrp="1"/>
          </p:cNvSpPr>
          <p:nvPr>
            <p:ph type="sldNum" sz="quarter" idx="5"/>
          </p:nvPr>
        </p:nvSpPr>
        <p:spPr>
          <a:xfrm>
            <a:off x="3935413" y="8772525"/>
            <a:ext cx="3013075" cy="461963"/>
          </a:xfrm>
          <a:prstGeom prst="rect">
            <a:avLst/>
          </a:prstGeom>
        </p:spPr>
        <p:txBody>
          <a:bodyPr vert="horz" wrap="square" lIns="90763" tIns="45382" rIns="90763" bIns="45382" numCol="1" anchor="b" anchorCtr="0" compatLnSpc="1">
            <a:prstTxWarp prst="textNoShape">
              <a:avLst/>
            </a:prstTxWarp>
          </a:bodyPr>
          <a:lstStyle>
            <a:lvl1pPr algn="r" eaLnBrk="1" hangingPunct="1">
              <a:defRPr sz="1200">
                <a:cs typeface="Arial" charset="0"/>
              </a:defRPr>
            </a:lvl1pPr>
          </a:lstStyle>
          <a:p>
            <a:pPr>
              <a:defRPr/>
            </a:pPr>
            <a:fld id="{DB93FE46-5841-476F-95AD-5DEBE5CD5519}" type="slidenum">
              <a:rPr lang="en-US" altLang="en-US"/>
              <a:pPr>
                <a:defRPr/>
              </a:pPr>
              <a:t>‹#›</a:t>
            </a:fld>
            <a:endParaRPr lang="en-US" altLang="en-US"/>
          </a:p>
        </p:txBody>
      </p:sp>
    </p:spTree>
    <p:extLst>
      <p:ext uri="{BB962C8B-B14F-4D97-AF65-F5344CB8AC3E}">
        <p14:creationId xmlns:p14="http://schemas.microsoft.com/office/powerpoint/2010/main" val="18635652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a:t>
            </a:r>
            <a:endParaRPr lang="en-US" dirty="0"/>
          </a:p>
        </p:txBody>
      </p:sp>
      <p:sp>
        <p:nvSpPr>
          <p:cNvPr id="4" name="Slide Number Placeholder 3"/>
          <p:cNvSpPr>
            <a:spLocks noGrp="1"/>
          </p:cNvSpPr>
          <p:nvPr>
            <p:ph type="sldNum" sz="quarter" idx="5"/>
          </p:nvPr>
        </p:nvSpPr>
        <p:spPr/>
        <p:txBody>
          <a:bodyPr/>
          <a:lstStyle/>
          <a:p>
            <a:pPr>
              <a:defRPr/>
            </a:pPr>
            <a:fld id="{DB93FE46-5841-476F-95AD-5DEBE5CD5519}" type="slidenum">
              <a:rPr lang="en-US" altLang="en-US" smtClean="0"/>
              <a:pPr>
                <a:defRPr/>
              </a:pPr>
              <a:t>6</a:t>
            </a:fld>
            <a:endParaRPr lang="en-US" altLang="en-US"/>
          </a:p>
        </p:txBody>
      </p:sp>
    </p:spTree>
    <p:extLst>
      <p:ext uri="{BB962C8B-B14F-4D97-AF65-F5344CB8AC3E}">
        <p14:creationId xmlns:p14="http://schemas.microsoft.com/office/powerpoint/2010/main" val="74260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 Fee percentage based on industry averages - https://www.topechelon.com/blog/placement-process/typical-placement-recruitment-fees-average/ </a:t>
            </a:r>
          </a:p>
        </p:txBody>
      </p:sp>
      <p:sp>
        <p:nvSpPr>
          <p:cNvPr id="4" name="Slide Number Placeholder 3"/>
          <p:cNvSpPr>
            <a:spLocks noGrp="1"/>
          </p:cNvSpPr>
          <p:nvPr>
            <p:ph type="sldNum" sz="quarter" idx="5"/>
          </p:nvPr>
        </p:nvSpPr>
        <p:spPr/>
        <p:txBody>
          <a:bodyPr/>
          <a:lstStyle/>
          <a:p>
            <a:pPr marL="0" marR="0" lvl="0" indent="0" algn="r" defTabSz="457139" rtl="0" eaLnBrk="1" fontAlgn="auto" latinLnBrk="0" hangingPunct="1">
              <a:lnSpc>
                <a:spcPct val="100000"/>
              </a:lnSpc>
              <a:spcBef>
                <a:spcPts val="0"/>
              </a:spcBef>
              <a:spcAft>
                <a:spcPts val="0"/>
              </a:spcAft>
              <a:buClrTx/>
              <a:buSzTx/>
              <a:buFontTx/>
              <a:buNone/>
              <a:tabLst/>
              <a:defRPr/>
            </a:pPr>
            <a:fld id="{96C961A9-862A-42F4-8D82-370EE148F5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9"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482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 Fee percentage based on industry averages - https://www.topechelon.com/blog/placement-process/typical-placement-recruitment-fees-average/ </a:t>
            </a:r>
          </a:p>
        </p:txBody>
      </p:sp>
      <p:sp>
        <p:nvSpPr>
          <p:cNvPr id="4" name="Slide Number Placeholder 3"/>
          <p:cNvSpPr>
            <a:spLocks noGrp="1"/>
          </p:cNvSpPr>
          <p:nvPr>
            <p:ph type="sldNum" sz="quarter" idx="5"/>
          </p:nvPr>
        </p:nvSpPr>
        <p:spPr/>
        <p:txBody>
          <a:bodyPr/>
          <a:lstStyle/>
          <a:p>
            <a:pPr marL="0" marR="0" lvl="0" indent="0" algn="r" defTabSz="457139" rtl="0" eaLnBrk="1" fontAlgn="auto" latinLnBrk="0" hangingPunct="1">
              <a:lnSpc>
                <a:spcPct val="100000"/>
              </a:lnSpc>
              <a:spcBef>
                <a:spcPts val="0"/>
              </a:spcBef>
              <a:spcAft>
                <a:spcPts val="0"/>
              </a:spcAft>
              <a:buClrTx/>
              <a:buSzTx/>
              <a:buFontTx/>
              <a:buNone/>
              <a:tabLst/>
              <a:defRPr/>
            </a:pPr>
            <a:fld id="{96C961A9-862A-42F4-8D82-370EE148F5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9"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98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21A7813-D6FF-4097-913E-F831AC7E2F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7000BC71-1A6E-47DF-AEEF-65CE96142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851E7647-5A5F-4F48-BEFC-B16894EF8A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C25973-9DFB-4FB7-89D0-724B2EC26F4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0914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6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387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3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3FE46-5841-476F-95AD-5DEBE5CD5519}"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77974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 Fee percentage based on industry averages - https://www.topechelon.com/blog/placement-process/typical-placement-recruitment-fees-average/ </a:t>
            </a:r>
          </a:p>
        </p:txBody>
      </p:sp>
      <p:sp>
        <p:nvSpPr>
          <p:cNvPr id="4" name="Slide Number Placeholder 3"/>
          <p:cNvSpPr>
            <a:spLocks noGrp="1"/>
          </p:cNvSpPr>
          <p:nvPr>
            <p:ph type="sldNum" sz="quarter" idx="5"/>
          </p:nvPr>
        </p:nvSpPr>
        <p:spPr/>
        <p:txBody>
          <a:bodyPr/>
          <a:lstStyle/>
          <a:p>
            <a:pPr marL="0" marR="0" lvl="0" indent="0" algn="r" defTabSz="457139" rtl="0" eaLnBrk="1" fontAlgn="auto" latinLnBrk="0" hangingPunct="1">
              <a:lnSpc>
                <a:spcPct val="100000"/>
              </a:lnSpc>
              <a:spcBef>
                <a:spcPts val="0"/>
              </a:spcBef>
              <a:spcAft>
                <a:spcPts val="0"/>
              </a:spcAft>
              <a:buClrTx/>
              <a:buSzTx/>
              <a:buFontTx/>
              <a:buNone/>
              <a:tabLst/>
              <a:defRPr/>
            </a:pPr>
            <a:fld id="{96C961A9-862A-42F4-8D82-370EE148F5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9"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48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 Fee percentage based on industry averages - https://www.topechelon.com/blog/placement-process/typical-placement-recruitment-fees-average/ </a:t>
            </a:r>
          </a:p>
        </p:txBody>
      </p:sp>
      <p:sp>
        <p:nvSpPr>
          <p:cNvPr id="4" name="Slide Number Placeholder 3"/>
          <p:cNvSpPr>
            <a:spLocks noGrp="1"/>
          </p:cNvSpPr>
          <p:nvPr>
            <p:ph type="sldNum" sz="quarter" idx="5"/>
          </p:nvPr>
        </p:nvSpPr>
        <p:spPr/>
        <p:txBody>
          <a:bodyPr/>
          <a:lstStyle/>
          <a:p>
            <a:pPr marL="0" marR="0" lvl="0" indent="0" algn="r" defTabSz="457139" rtl="0" eaLnBrk="1" fontAlgn="auto" latinLnBrk="0" hangingPunct="1">
              <a:lnSpc>
                <a:spcPct val="100000"/>
              </a:lnSpc>
              <a:spcBef>
                <a:spcPts val="0"/>
              </a:spcBef>
              <a:spcAft>
                <a:spcPts val="0"/>
              </a:spcAft>
              <a:buClrTx/>
              <a:buSzTx/>
              <a:buFontTx/>
              <a:buNone/>
              <a:tabLst/>
              <a:defRPr/>
            </a:pPr>
            <a:fld id="{96C961A9-862A-42F4-8D82-370EE148F5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9"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117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 Fee percentage based on industry averages - https://www.topechelon.com/blog/placement-process/typical-placement-recruitment-fees-average/ </a:t>
            </a:r>
          </a:p>
        </p:txBody>
      </p:sp>
      <p:sp>
        <p:nvSpPr>
          <p:cNvPr id="4" name="Slide Number Placeholder 3"/>
          <p:cNvSpPr>
            <a:spLocks noGrp="1"/>
          </p:cNvSpPr>
          <p:nvPr>
            <p:ph type="sldNum" sz="quarter" idx="5"/>
          </p:nvPr>
        </p:nvSpPr>
        <p:spPr/>
        <p:txBody>
          <a:bodyPr/>
          <a:lstStyle/>
          <a:p>
            <a:pPr marL="0" marR="0" lvl="0" indent="0" algn="r" defTabSz="457139" rtl="0" eaLnBrk="1" fontAlgn="auto" latinLnBrk="0" hangingPunct="1">
              <a:lnSpc>
                <a:spcPct val="100000"/>
              </a:lnSpc>
              <a:spcBef>
                <a:spcPts val="0"/>
              </a:spcBef>
              <a:spcAft>
                <a:spcPts val="0"/>
              </a:spcAft>
              <a:buClrTx/>
              <a:buSzTx/>
              <a:buFontTx/>
              <a:buNone/>
              <a:tabLst/>
              <a:defRPr/>
            </a:pPr>
            <a:fld id="{96C961A9-862A-42F4-8D82-370EE148F5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9"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914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 Fee percentage based on industry averages - https://www.topechelon.com/blog/placement-process/typical-placement-recruitment-fees-average/ </a:t>
            </a:r>
          </a:p>
        </p:txBody>
      </p:sp>
      <p:sp>
        <p:nvSpPr>
          <p:cNvPr id="4" name="Slide Number Placeholder 3"/>
          <p:cNvSpPr>
            <a:spLocks noGrp="1"/>
          </p:cNvSpPr>
          <p:nvPr>
            <p:ph type="sldNum" sz="quarter" idx="5"/>
          </p:nvPr>
        </p:nvSpPr>
        <p:spPr/>
        <p:txBody>
          <a:bodyPr/>
          <a:lstStyle/>
          <a:p>
            <a:pPr marL="0" marR="0" lvl="0" indent="0" algn="r" defTabSz="457139" rtl="0" eaLnBrk="1" fontAlgn="auto" latinLnBrk="0" hangingPunct="1">
              <a:lnSpc>
                <a:spcPct val="100000"/>
              </a:lnSpc>
              <a:spcBef>
                <a:spcPts val="0"/>
              </a:spcBef>
              <a:spcAft>
                <a:spcPts val="0"/>
              </a:spcAft>
              <a:buClrTx/>
              <a:buSzTx/>
              <a:buFontTx/>
              <a:buNone/>
              <a:tabLst/>
              <a:defRPr/>
            </a:pPr>
            <a:fld id="{96C961A9-862A-42F4-8D82-370EE148F5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9"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7042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89462"/>
          </a:xfrm>
          <a:solidFill>
            <a:srgbClr val="003366"/>
          </a:solidFill>
        </p:spPr>
        <p:txBody>
          <a:bodyPr/>
          <a:lstStyle>
            <a:lvl1pPr>
              <a:defRPr>
                <a:solidFill>
                  <a:schemeClr val="bg1"/>
                </a:solidFill>
                <a:highlight>
                  <a:srgbClr val="003366"/>
                </a:highlight>
              </a:defRPr>
            </a:lvl1pPr>
          </a:lstStyle>
          <a:p>
            <a:r>
              <a:rPr lang="en-US"/>
              <a:t>Click to edit Master title style</a:t>
            </a:r>
          </a:p>
        </p:txBody>
      </p:sp>
    </p:spTree>
    <p:extLst>
      <p:ext uri="{BB962C8B-B14F-4D97-AF65-F5344CB8AC3E}">
        <p14:creationId xmlns:p14="http://schemas.microsoft.com/office/powerpoint/2010/main" val="144979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gital Product">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482338" y="-519717"/>
            <a:ext cx="5832863"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1691" y="454055"/>
            <a:ext cx="4522071"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pPr defTabSz="342900" eaLnBrk="1" fontAlgn="auto" hangingPunct="1">
              <a:spcBef>
                <a:spcPts val="0"/>
              </a:spcBef>
              <a:spcAft>
                <a:spcPts val="0"/>
              </a:spcAft>
            </a:pPr>
            <a:endParaRPr lang="en-US" dirty="0">
              <a:solidFill>
                <a:prstClr val="black">
                  <a:tint val="75000"/>
                </a:prstClr>
              </a:solidFill>
              <a:latin typeface="Calibri" panose="020F0502020204030204"/>
              <a:cs typeface="+mn-cs"/>
            </a:endParaRPr>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pPr defTabSz="342900" eaLnBrk="1" fontAlgn="auto" hangingPunct="1">
              <a:spcBef>
                <a:spcPts val="0"/>
              </a:spcBef>
              <a:spcAft>
                <a:spcPts val="0"/>
              </a:spcAft>
            </a:pPr>
            <a:fld id="{B67B645E-C5E5-4727-B977-D372A0AA71D9}" type="slidenum">
              <a:rPr lang="en-US" smtClean="0">
                <a:solidFill>
                  <a:prstClr val="black">
                    <a:tint val="75000"/>
                  </a:prstClr>
                </a:solidFill>
                <a:latin typeface="Calibri" panose="020F0502020204030204"/>
                <a:cs typeface="+mn-cs"/>
              </a:rPr>
              <a:pPr defTabSz="342900" eaLnBrk="1" fontAlgn="auto" hangingPunct="1">
                <a:spcBef>
                  <a:spcPts val="0"/>
                </a:spcBef>
                <a:spcAft>
                  <a:spcPts val="0"/>
                </a:spcAft>
              </a:pPr>
              <a:t>‹#›</a:t>
            </a:fld>
            <a:endParaRPr lang="en-US" dirty="0">
              <a:solidFill>
                <a:prstClr val="black">
                  <a:tint val="75000"/>
                </a:prstClr>
              </a:solidFill>
              <a:latin typeface="Calibri" panose="020F0502020204030204"/>
              <a:cs typeface="+mn-cs"/>
            </a:endParaRPr>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5683707" y="3429000"/>
            <a:ext cx="2897416" cy="720000"/>
          </a:xfrm>
        </p:spPr>
        <p:txBody>
          <a:bodyPr anchor="b"/>
          <a:lstStyle>
            <a:lvl1pPr algn="r">
              <a:defRPr sz="3375">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5683707" y="4362629"/>
            <a:ext cx="2897416" cy="1415429"/>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8066431" y="6359430"/>
            <a:ext cx="660890"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457201"/>
            <a:ext cx="8029375"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4277917"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825" i="1">
                <a:solidFill>
                  <a:schemeClr val="tx1">
                    <a:lumMod val="50000"/>
                    <a:lumOff val="50000"/>
                  </a:schemeClr>
                </a:solidFill>
                <a:latin typeface="+mn-lt"/>
                <a:cs typeface="Times New Roman" panose="02020603050405020304" pitchFamily="18" charset="0"/>
              </a:defRPr>
            </a:lvl1pPr>
          </a:lstStyle>
          <a:p>
            <a:pPr marL="200025" lvl="0" indent="-200025" algn="ctr"/>
            <a:r>
              <a:rPr lang="en-US" noProof="0" dirty="0"/>
              <a:t>Insert or Drag and Drop your Screen Design here</a:t>
            </a:r>
          </a:p>
        </p:txBody>
      </p:sp>
    </p:spTree>
    <p:extLst>
      <p:ext uri="{BB962C8B-B14F-4D97-AF65-F5344CB8AC3E}">
        <p14:creationId xmlns:p14="http://schemas.microsoft.com/office/powerpoint/2010/main" val="33691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551295" y="-1"/>
            <a:ext cx="6745553"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323999" y="1728000"/>
            <a:ext cx="243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323999" y="2448000"/>
            <a:ext cx="2430000" cy="3631338"/>
          </a:xfrm>
          <a:solidFill>
            <a:schemeClr val="bg1"/>
          </a:solidFill>
          <a:ln>
            <a:solidFill>
              <a:schemeClr val="bg1">
                <a:lumMod val="85000"/>
              </a:schemeClr>
            </a:solidFill>
          </a:ln>
        </p:spPr>
        <p:txBody>
          <a:bodyPr lIns="136800" tIns="252000" rIns="13680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3357374" y="1728000"/>
            <a:ext cx="243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3357374" y="2448000"/>
            <a:ext cx="2430000" cy="3631338"/>
          </a:xfrm>
          <a:solidFill>
            <a:schemeClr val="bg1"/>
          </a:solidFill>
          <a:ln>
            <a:solidFill>
              <a:schemeClr val="bg1">
                <a:lumMod val="85000"/>
              </a:schemeClr>
            </a:solidFill>
          </a:ln>
        </p:spPr>
        <p:txBody>
          <a:bodyPr lIns="136800" tIns="252000" rIns="13680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6390749" y="1728000"/>
            <a:ext cx="243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6390749" y="2448000"/>
            <a:ext cx="2430000" cy="3631338"/>
          </a:xfrm>
          <a:solidFill>
            <a:schemeClr val="bg1"/>
          </a:solidFill>
          <a:ln>
            <a:solidFill>
              <a:schemeClr val="bg1">
                <a:lumMod val="85000"/>
              </a:schemeClr>
            </a:solidFill>
          </a:ln>
        </p:spPr>
        <p:txBody>
          <a:bodyPr lIns="136800" tIns="252000" rIns="13680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pPr defTabSz="342900" eaLnBrk="1" fontAlgn="auto" hangingPunct="1">
              <a:spcBef>
                <a:spcPts val="0"/>
              </a:spcBef>
              <a:spcAft>
                <a:spcPts val="0"/>
              </a:spcAft>
            </a:pPr>
            <a:endParaRPr lang="en-US" dirty="0">
              <a:solidFill>
                <a:prstClr val="black">
                  <a:tint val="75000"/>
                </a:prstClr>
              </a:solidFill>
              <a:latin typeface="Calibri" panose="020F0502020204030204"/>
              <a:cs typeface="+mn-cs"/>
            </a:endParaRPr>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pPr defTabSz="342900" eaLnBrk="1" fontAlgn="auto" hangingPunct="1">
              <a:spcBef>
                <a:spcPts val="0"/>
              </a:spcBef>
              <a:spcAft>
                <a:spcPts val="0"/>
              </a:spcAft>
            </a:pPr>
            <a:fld id="{B67B645E-C5E5-4727-B977-D372A0AA71D9}" type="slidenum">
              <a:rPr lang="en-US" smtClean="0">
                <a:solidFill>
                  <a:prstClr val="black">
                    <a:tint val="75000"/>
                  </a:prstClr>
                </a:solidFill>
                <a:latin typeface="Calibri" panose="020F0502020204030204"/>
                <a:cs typeface="+mn-cs"/>
              </a:rPr>
              <a:pPr defTabSz="342900" eaLnBrk="1" fontAlgn="auto" hangingPunct="1">
                <a:spcBef>
                  <a:spcPts val="0"/>
                </a:spcBef>
                <a:spcAft>
                  <a:spcPts val="0"/>
                </a:spcAft>
              </a:pPr>
              <a:t>‹#›</a:t>
            </a:fld>
            <a:endParaRPr lang="en-US" dirty="0">
              <a:solidFill>
                <a:prstClr val="black">
                  <a:tint val="75000"/>
                </a:prstClr>
              </a:solidFill>
              <a:latin typeface="Calibri" panose="020F0502020204030204"/>
              <a:cs typeface="+mn-cs"/>
            </a:endParaRPr>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323849" y="1008000"/>
            <a:ext cx="8496900"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2788974" y="3559389"/>
            <a:ext cx="533428"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2915193" y="3863630"/>
            <a:ext cx="280988"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5822348" y="3559389"/>
            <a:ext cx="533428"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5948567" y="3863630"/>
            <a:ext cx="280988"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201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482338" y="-519717"/>
            <a:ext cx="5832863"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1691" y="454055"/>
            <a:ext cx="4522071"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378000" y="1673489"/>
            <a:ext cx="3595286" cy="2078699"/>
          </a:xfrm>
        </p:spPr>
        <p:txBody>
          <a:bodyPr anchor="b"/>
          <a:lstStyle>
            <a:lvl1pPr algn="l" defTabSz="685800" rtl="0" eaLnBrk="1" latinLnBrk="0" hangingPunct="1">
              <a:lnSpc>
                <a:spcPts val="3750"/>
              </a:lnSpc>
              <a:spcBef>
                <a:spcPct val="0"/>
              </a:spcBef>
              <a:buNone/>
              <a:defRPr lang="en-ZA" sz="3300" b="1" kern="1200" cap="all" spc="-113"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378000" y="3968188"/>
            <a:ext cx="3595286" cy="1047600"/>
          </a:xfrm>
        </p:spPr>
        <p:txBody>
          <a:bodyPr/>
          <a:lstStyle>
            <a:lvl1pPr marL="0" indent="0" algn="l" defTabSz="685800" rtl="0" eaLnBrk="1" latinLnBrk="0" hangingPunct="1">
              <a:lnSpc>
                <a:spcPct val="90000"/>
              </a:lnSpc>
              <a:spcBef>
                <a:spcPts val="750"/>
              </a:spcBef>
              <a:buFont typeface="Arial" panose="020B0604020202020204" pitchFamily="34" charset="0"/>
              <a:buNone/>
              <a:defRPr lang="en-US" sz="1500" b="1" kern="1200" cap="all" baseline="0" dirty="0">
                <a:solidFill>
                  <a:schemeClr val="bg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378000" y="6365893"/>
            <a:ext cx="3086100" cy="226714"/>
          </a:xfrm>
        </p:spPr>
        <p:txBody>
          <a:bodyPr/>
          <a:lstStyle>
            <a:lvl1pPr>
              <a:defRPr>
                <a:solidFill>
                  <a:schemeClr val="bg1"/>
                </a:solidFill>
              </a:defRPr>
            </a:lvl1pPr>
          </a:lstStyle>
          <a:p>
            <a:pPr defTabSz="342900" eaLnBrk="1" fontAlgn="auto" hangingPunct="1">
              <a:spcBef>
                <a:spcPts val="0"/>
              </a:spcBef>
              <a:spcAft>
                <a:spcPts val="0"/>
              </a:spcAft>
            </a:pPr>
            <a:endParaRPr lang="en-US" dirty="0">
              <a:solidFill>
                <a:prstClr val="white"/>
              </a:solidFill>
              <a:latin typeface="Calibri" panose="020F0502020204030204"/>
              <a:cs typeface="+mn-cs"/>
            </a:endParaRPr>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defTabSz="342900" eaLnBrk="1" fontAlgn="auto" hangingPunct="1">
              <a:spcBef>
                <a:spcPts val="0"/>
              </a:spcBef>
              <a:spcAft>
                <a:spcPts val="0"/>
              </a:spcAft>
            </a:pPr>
            <a:fld id="{B67B645E-C5E5-4727-B977-D372A0AA71D9}" type="slidenum">
              <a:rPr lang="en-US" smtClean="0">
                <a:solidFill>
                  <a:prstClr val="black"/>
                </a:solidFill>
                <a:latin typeface="Calibri" panose="020F0502020204030204"/>
                <a:cs typeface="+mn-cs"/>
              </a:rPr>
              <a:pPr algn="ctr" defTabSz="342900" eaLnBrk="1" fontAlgn="auto" hangingPunct="1">
                <a:spcBef>
                  <a:spcPts val="0"/>
                </a:spcBef>
                <a:spcAft>
                  <a:spcPts val="0"/>
                </a:spcAft>
              </a:pPr>
              <a:t>‹#›</a:t>
            </a:fld>
            <a:endParaRPr lang="en-US" dirty="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01DD7AB4-FC84-443E-AF8E-E275716A961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8066431" y="6359430"/>
            <a:ext cx="660890" cy="339985"/>
          </a:xfrm>
          <a:prstGeom prst="rect">
            <a:avLst/>
          </a:prstGeom>
        </p:spPr>
      </p:pic>
    </p:spTree>
    <p:extLst>
      <p:ext uri="{BB962C8B-B14F-4D97-AF65-F5344CB8AC3E}">
        <p14:creationId xmlns:p14="http://schemas.microsoft.com/office/powerpoint/2010/main" val="3129742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2331720" y="6377941"/>
            <a:ext cx="2194560" cy="207749"/>
          </a:xfrm>
        </p:spPr>
        <p:txBody>
          <a:bodyPr lIns="0" tIns="0" rIns="0" bIns="0"/>
          <a:lstStyle>
            <a:lvl1pPr algn="ctr">
              <a:defRPr>
                <a:solidFill>
                  <a:schemeClr val="tx1">
                    <a:tint val="75000"/>
                  </a:schemeClr>
                </a:solidFill>
              </a:defRPr>
            </a:lvl1pPr>
          </a:lstStyle>
          <a:p>
            <a:pPr defTabSz="685800" eaLnBrk="1" fontAlgn="auto" hangingPunct="1">
              <a:spcBef>
                <a:spcPts val="0"/>
              </a:spcBef>
              <a:spcAft>
                <a:spcPts val="0"/>
              </a:spcAft>
            </a:pPr>
            <a:endParaRPr lang="en-US" sz="1350">
              <a:solidFill>
                <a:prstClr val="black">
                  <a:tint val="75000"/>
                </a:prstClr>
              </a:solidFill>
              <a:latin typeface="Calibri"/>
              <a:cs typeface="+mn-cs"/>
            </a:endParaRPr>
          </a:p>
        </p:txBody>
      </p:sp>
      <p:sp>
        <p:nvSpPr>
          <p:cNvPr id="3" name="Holder 3"/>
          <p:cNvSpPr>
            <a:spLocks noGrp="1"/>
          </p:cNvSpPr>
          <p:nvPr>
            <p:ph type="dt" sz="half" idx="6"/>
          </p:nvPr>
        </p:nvSpPr>
        <p:spPr>
          <a:xfrm>
            <a:off x="342900" y="6377941"/>
            <a:ext cx="1577340" cy="207749"/>
          </a:xfrm>
        </p:spPr>
        <p:txBody>
          <a:bodyPr lIns="0" tIns="0" rIns="0" bIns="0"/>
          <a:lstStyle>
            <a:lvl1pPr algn="l">
              <a:defRPr>
                <a:solidFill>
                  <a:schemeClr val="tx1">
                    <a:tint val="75000"/>
                  </a:schemeClr>
                </a:solidFill>
              </a:defRPr>
            </a:lvl1pPr>
          </a:lstStyle>
          <a:p>
            <a:pPr defTabSz="685800"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cs typeface="+mn-cs"/>
              </a:rPr>
              <a:pPr defTabSz="685800" eaLnBrk="1" fontAlgn="auto" hangingPunct="1">
                <a:spcBef>
                  <a:spcPts val="0"/>
                </a:spcBef>
                <a:spcAft>
                  <a:spcPts val="0"/>
                </a:spcAft>
              </a:pPr>
              <a:t>8/11/2021</a:t>
            </a:fld>
            <a:endParaRPr lang="en-US" sz="1350">
              <a:solidFill>
                <a:prstClr val="black">
                  <a:tint val="75000"/>
                </a:prstClr>
              </a:solidFill>
              <a:latin typeface="Calibri"/>
              <a:cs typeface="+mn-cs"/>
            </a:endParaRPr>
          </a:p>
        </p:txBody>
      </p:sp>
      <p:sp>
        <p:nvSpPr>
          <p:cNvPr id="4" name="Holder 4"/>
          <p:cNvSpPr>
            <a:spLocks noGrp="1"/>
          </p:cNvSpPr>
          <p:nvPr>
            <p:ph type="sldNum" sz="quarter" idx="7"/>
          </p:nvPr>
        </p:nvSpPr>
        <p:spPr/>
        <p:txBody>
          <a:bodyPr lIns="0" tIns="0" rIns="0" bIns="0"/>
          <a:lstStyle>
            <a:lvl1pPr>
              <a:defRPr sz="1800" b="0" i="0">
                <a:solidFill>
                  <a:srgbClr val="DC763C"/>
                </a:solidFill>
                <a:latin typeface="Sitka Banner"/>
                <a:cs typeface="Sitka Banner"/>
              </a:defRPr>
            </a:lvl1pPr>
          </a:lstStyle>
          <a:p>
            <a:pPr marL="28575" defTabSz="685800" eaLnBrk="1" fontAlgn="auto" hangingPunct="1">
              <a:lnSpc>
                <a:spcPts val="1800"/>
              </a:lnSpc>
              <a:spcBef>
                <a:spcPts val="0"/>
              </a:spcBef>
              <a:spcAft>
                <a:spcPts val="0"/>
              </a:spcAft>
            </a:pPr>
            <a:fld id="{81D60167-4931-47E6-BA6A-407CBD079E47}" type="slidenum">
              <a:rPr lang="en-US" smtClean="0"/>
              <a:pPr marL="28575" defTabSz="685800" eaLnBrk="1" fontAlgn="auto" hangingPunct="1">
                <a:lnSpc>
                  <a:spcPts val="1800"/>
                </a:lnSpc>
                <a:spcBef>
                  <a:spcPts val="0"/>
                </a:spcBef>
                <a:spcAft>
                  <a:spcPts val="0"/>
                </a:spcAft>
              </a:pPr>
              <a:t>‹#›</a:t>
            </a:fld>
            <a:endParaRPr lang="en-US" dirty="0"/>
          </a:p>
        </p:txBody>
      </p:sp>
    </p:spTree>
    <p:extLst>
      <p:ext uri="{BB962C8B-B14F-4D97-AF65-F5344CB8AC3E}">
        <p14:creationId xmlns:p14="http://schemas.microsoft.com/office/powerpoint/2010/main" val="3657092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4241" y="315213"/>
            <a:ext cx="4266724" cy="323165"/>
          </a:xfrm>
        </p:spPr>
        <p:txBody>
          <a:bodyPr lIns="0" tIns="0" rIns="0" bIns="0"/>
          <a:lstStyle>
            <a:lvl1pPr>
              <a:defRPr sz="2100" b="1" i="0">
                <a:solidFill>
                  <a:schemeClr val="bg1"/>
                </a:solidFill>
                <a:latin typeface="Georgia"/>
                <a:cs typeface="Georgia"/>
              </a:defRPr>
            </a:lvl1pPr>
          </a:lstStyle>
          <a:p>
            <a:endParaRPr/>
          </a:p>
        </p:txBody>
      </p:sp>
      <p:sp>
        <p:nvSpPr>
          <p:cNvPr id="3" name="Holder 3"/>
          <p:cNvSpPr>
            <a:spLocks noGrp="1"/>
          </p:cNvSpPr>
          <p:nvPr>
            <p:ph type="body" idx="1"/>
          </p:nvPr>
        </p:nvSpPr>
        <p:spPr>
          <a:xfrm>
            <a:off x="401956" y="1475994"/>
            <a:ext cx="8340089" cy="207749"/>
          </a:xfrm>
        </p:spPr>
        <p:txBody>
          <a:bodyPr lIns="0" tIns="0" rIns="0" bIns="0"/>
          <a:lstStyle>
            <a:lvl1pPr>
              <a:defRPr sz="1350" b="0" i="0">
                <a:solidFill>
                  <a:schemeClr val="tx1"/>
                </a:solidFill>
                <a:latin typeface="Georgia"/>
                <a:cs typeface="Georgia"/>
              </a:defRPr>
            </a:lvl1pPr>
          </a:lstStyle>
          <a:p>
            <a:endParaRPr/>
          </a:p>
        </p:txBody>
      </p:sp>
      <p:sp>
        <p:nvSpPr>
          <p:cNvPr id="4" name="Holder 4"/>
          <p:cNvSpPr>
            <a:spLocks noGrp="1"/>
          </p:cNvSpPr>
          <p:nvPr>
            <p:ph type="ftr" sz="quarter" idx="5"/>
          </p:nvPr>
        </p:nvSpPr>
        <p:spPr>
          <a:xfrm>
            <a:off x="2331720" y="6377941"/>
            <a:ext cx="2194560" cy="207749"/>
          </a:xfrm>
        </p:spPr>
        <p:txBody>
          <a:bodyPr lIns="0" tIns="0" rIns="0" bIns="0"/>
          <a:lstStyle>
            <a:lvl1pPr algn="ctr">
              <a:defRPr>
                <a:solidFill>
                  <a:schemeClr val="tx1">
                    <a:tint val="75000"/>
                  </a:schemeClr>
                </a:solidFill>
              </a:defRPr>
            </a:lvl1pPr>
          </a:lstStyle>
          <a:p>
            <a:pPr defTabSz="685800" eaLnBrk="1" fontAlgn="auto" hangingPunct="1">
              <a:spcBef>
                <a:spcPts val="0"/>
              </a:spcBef>
              <a:spcAft>
                <a:spcPts val="0"/>
              </a:spcAft>
            </a:pPr>
            <a:endParaRPr lang="en-US" sz="1350">
              <a:solidFill>
                <a:prstClr val="black">
                  <a:tint val="75000"/>
                </a:prstClr>
              </a:solidFill>
              <a:latin typeface="Calibri"/>
              <a:cs typeface="+mn-cs"/>
            </a:endParaRPr>
          </a:p>
        </p:txBody>
      </p:sp>
      <p:sp>
        <p:nvSpPr>
          <p:cNvPr id="5" name="Holder 5"/>
          <p:cNvSpPr>
            <a:spLocks noGrp="1"/>
          </p:cNvSpPr>
          <p:nvPr>
            <p:ph type="dt" sz="half" idx="6"/>
          </p:nvPr>
        </p:nvSpPr>
        <p:spPr>
          <a:xfrm>
            <a:off x="342900" y="6377941"/>
            <a:ext cx="1577340" cy="207749"/>
          </a:xfrm>
        </p:spPr>
        <p:txBody>
          <a:bodyPr lIns="0" tIns="0" rIns="0" bIns="0"/>
          <a:lstStyle>
            <a:lvl1pPr algn="l">
              <a:defRPr>
                <a:solidFill>
                  <a:schemeClr val="tx1">
                    <a:tint val="75000"/>
                  </a:schemeClr>
                </a:solidFill>
              </a:defRPr>
            </a:lvl1pPr>
          </a:lstStyle>
          <a:p>
            <a:pPr defTabSz="685800"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cs typeface="+mn-cs"/>
              </a:rPr>
              <a:pPr defTabSz="685800" eaLnBrk="1" fontAlgn="auto" hangingPunct="1">
                <a:spcBef>
                  <a:spcPts val="0"/>
                </a:spcBef>
                <a:spcAft>
                  <a:spcPts val="0"/>
                </a:spcAft>
              </a:pPr>
              <a:t>8/11/2021</a:t>
            </a:fld>
            <a:endParaRPr lang="en-US" sz="1350">
              <a:solidFill>
                <a:prstClr val="black">
                  <a:tint val="75000"/>
                </a:prstClr>
              </a:solidFill>
              <a:latin typeface="Calibri"/>
              <a:cs typeface="+mn-cs"/>
            </a:endParaRPr>
          </a:p>
        </p:txBody>
      </p:sp>
      <p:sp>
        <p:nvSpPr>
          <p:cNvPr id="6" name="Holder 6"/>
          <p:cNvSpPr>
            <a:spLocks noGrp="1"/>
          </p:cNvSpPr>
          <p:nvPr>
            <p:ph type="sldNum" sz="quarter" idx="7"/>
          </p:nvPr>
        </p:nvSpPr>
        <p:spPr/>
        <p:txBody>
          <a:bodyPr lIns="0" tIns="0" rIns="0" bIns="0"/>
          <a:lstStyle>
            <a:lvl1pPr>
              <a:defRPr sz="1800" b="0" i="0">
                <a:solidFill>
                  <a:srgbClr val="DC763C"/>
                </a:solidFill>
                <a:latin typeface="Sitka Banner"/>
                <a:cs typeface="Sitka Banner"/>
              </a:defRPr>
            </a:lvl1pPr>
          </a:lstStyle>
          <a:p>
            <a:pPr marL="28575" defTabSz="685800" eaLnBrk="1" fontAlgn="auto" hangingPunct="1">
              <a:lnSpc>
                <a:spcPts val="1800"/>
              </a:lnSpc>
              <a:spcBef>
                <a:spcPts val="0"/>
              </a:spcBef>
              <a:spcAft>
                <a:spcPts val="0"/>
              </a:spcAft>
            </a:pPr>
            <a:fld id="{81D60167-4931-47E6-BA6A-407CBD079E47}" type="slidenum">
              <a:rPr lang="en-US" smtClean="0"/>
              <a:pPr marL="28575" defTabSz="685800" eaLnBrk="1" fontAlgn="auto" hangingPunct="1">
                <a:lnSpc>
                  <a:spcPts val="1800"/>
                </a:lnSpc>
                <a:spcBef>
                  <a:spcPts val="0"/>
                </a:spcBef>
                <a:spcAft>
                  <a:spcPts val="0"/>
                </a:spcAft>
              </a:pPr>
              <a:t>‹#›</a:t>
            </a:fld>
            <a:endParaRPr lang="en-US" dirty="0"/>
          </a:p>
        </p:txBody>
      </p:sp>
    </p:spTree>
    <p:extLst>
      <p:ext uri="{BB962C8B-B14F-4D97-AF65-F5344CB8AC3E}">
        <p14:creationId xmlns:p14="http://schemas.microsoft.com/office/powerpoint/2010/main" val="4002271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04241" y="315213"/>
            <a:ext cx="4266724" cy="323165"/>
          </a:xfrm>
        </p:spPr>
        <p:txBody>
          <a:bodyPr lIns="0" tIns="0" rIns="0" bIns="0"/>
          <a:lstStyle>
            <a:lvl1pPr>
              <a:defRPr sz="2100" b="1" i="0">
                <a:solidFill>
                  <a:schemeClr val="bg1"/>
                </a:solidFill>
                <a:latin typeface="Georgia"/>
                <a:cs typeface="Georgia"/>
              </a:defRPr>
            </a:lvl1pPr>
          </a:lstStyle>
          <a:p>
            <a:endParaRPr/>
          </a:p>
        </p:txBody>
      </p:sp>
      <p:sp>
        <p:nvSpPr>
          <p:cNvPr id="3" name="Holder 3"/>
          <p:cNvSpPr>
            <a:spLocks noGrp="1"/>
          </p:cNvSpPr>
          <p:nvPr>
            <p:ph type="ftr" sz="quarter" idx="5"/>
          </p:nvPr>
        </p:nvSpPr>
        <p:spPr>
          <a:xfrm>
            <a:off x="2331720" y="6377941"/>
            <a:ext cx="2194560" cy="207749"/>
          </a:xfrm>
        </p:spPr>
        <p:txBody>
          <a:bodyPr lIns="0" tIns="0" rIns="0" bIns="0"/>
          <a:lstStyle>
            <a:lvl1pPr algn="ctr">
              <a:defRPr>
                <a:solidFill>
                  <a:schemeClr val="tx1">
                    <a:tint val="75000"/>
                  </a:schemeClr>
                </a:solidFill>
              </a:defRPr>
            </a:lvl1pPr>
          </a:lstStyle>
          <a:p>
            <a:pPr defTabSz="685800" eaLnBrk="1" fontAlgn="auto" hangingPunct="1">
              <a:spcBef>
                <a:spcPts val="0"/>
              </a:spcBef>
              <a:spcAft>
                <a:spcPts val="0"/>
              </a:spcAft>
            </a:pPr>
            <a:endParaRPr lang="en-US" sz="1350">
              <a:solidFill>
                <a:prstClr val="black">
                  <a:tint val="75000"/>
                </a:prstClr>
              </a:solidFill>
              <a:latin typeface="Calibri"/>
              <a:cs typeface="+mn-cs"/>
            </a:endParaRPr>
          </a:p>
        </p:txBody>
      </p:sp>
      <p:sp>
        <p:nvSpPr>
          <p:cNvPr id="4" name="Holder 4"/>
          <p:cNvSpPr>
            <a:spLocks noGrp="1"/>
          </p:cNvSpPr>
          <p:nvPr>
            <p:ph type="dt" sz="half" idx="6"/>
          </p:nvPr>
        </p:nvSpPr>
        <p:spPr>
          <a:xfrm>
            <a:off x="342900" y="6377941"/>
            <a:ext cx="1577340" cy="207749"/>
          </a:xfrm>
        </p:spPr>
        <p:txBody>
          <a:bodyPr lIns="0" tIns="0" rIns="0" bIns="0"/>
          <a:lstStyle>
            <a:lvl1pPr algn="l">
              <a:defRPr>
                <a:solidFill>
                  <a:schemeClr val="tx1">
                    <a:tint val="75000"/>
                  </a:schemeClr>
                </a:solidFill>
              </a:defRPr>
            </a:lvl1pPr>
          </a:lstStyle>
          <a:p>
            <a:pPr defTabSz="685800"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cs typeface="+mn-cs"/>
              </a:rPr>
              <a:pPr defTabSz="685800" eaLnBrk="1" fontAlgn="auto" hangingPunct="1">
                <a:spcBef>
                  <a:spcPts val="0"/>
                </a:spcBef>
                <a:spcAft>
                  <a:spcPts val="0"/>
                </a:spcAft>
              </a:pPr>
              <a:t>8/11/2021</a:t>
            </a:fld>
            <a:endParaRPr lang="en-US" sz="1350">
              <a:solidFill>
                <a:prstClr val="black">
                  <a:tint val="75000"/>
                </a:prstClr>
              </a:solidFill>
              <a:latin typeface="Calibri"/>
              <a:cs typeface="+mn-cs"/>
            </a:endParaRPr>
          </a:p>
        </p:txBody>
      </p:sp>
      <p:sp>
        <p:nvSpPr>
          <p:cNvPr id="5" name="Holder 5"/>
          <p:cNvSpPr>
            <a:spLocks noGrp="1"/>
          </p:cNvSpPr>
          <p:nvPr>
            <p:ph type="sldNum" sz="quarter" idx="7"/>
          </p:nvPr>
        </p:nvSpPr>
        <p:spPr/>
        <p:txBody>
          <a:bodyPr lIns="0" tIns="0" rIns="0" bIns="0"/>
          <a:lstStyle>
            <a:lvl1pPr>
              <a:defRPr sz="1800" b="0" i="0">
                <a:solidFill>
                  <a:srgbClr val="DC763C"/>
                </a:solidFill>
                <a:latin typeface="Sitka Banner"/>
                <a:cs typeface="Sitka Banner"/>
              </a:defRPr>
            </a:lvl1pPr>
          </a:lstStyle>
          <a:p>
            <a:pPr marL="28575" defTabSz="685800" eaLnBrk="1" fontAlgn="auto" hangingPunct="1">
              <a:lnSpc>
                <a:spcPts val="1800"/>
              </a:lnSpc>
              <a:spcBef>
                <a:spcPts val="0"/>
              </a:spcBef>
              <a:spcAft>
                <a:spcPts val="0"/>
              </a:spcAft>
            </a:pPr>
            <a:fld id="{81D60167-4931-47E6-BA6A-407CBD079E47}" type="slidenum">
              <a:rPr lang="en-US" smtClean="0"/>
              <a:pPr marL="28575" defTabSz="685800" eaLnBrk="1" fontAlgn="auto" hangingPunct="1">
                <a:lnSpc>
                  <a:spcPts val="1800"/>
                </a:lnSpc>
                <a:spcBef>
                  <a:spcPts val="0"/>
                </a:spcBef>
                <a:spcAft>
                  <a:spcPts val="0"/>
                </a:spcAft>
              </a:pPr>
              <a:t>‹#›</a:t>
            </a:fld>
            <a:endParaRPr lang="en-US" dirty="0"/>
          </a:p>
        </p:txBody>
      </p:sp>
    </p:spTree>
    <p:extLst>
      <p:ext uri="{BB962C8B-B14F-4D97-AF65-F5344CB8AC3E}">
        <p14:creationId xmlns:p14="http://schemas.microsoft.com/office/powerpoint/2010/main" val="1601155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89462"/>
          </a:xfrm>
          <a:solidFill>
            <a:srgbClr val="003366"/>
          </a:solidFill>
        </p:spPr>
        <p:txBody>
          <a:bodyPr/>
          <a:lstStyle>
            <a:lvl1pPr>
              <a:defRPr>
                <a:solidFill>
                  <a:schemeClr val="bg1"/>
                </a:solidFill>
                <a:highlight>
                  <a:srgbClr val="003366"/>
                </a:highlight>
              </a:defRPr>
            </a:lvl1pPr>
          </a:lstStyle>
          <a:p>
            <a:r>
              <a:rPr lang="en-US"/>
              <a:t>Click to edit Master title style</a:t>
            </a:r>
          </a:p>
        </p:txBody>
      </p:sp>
    </p:spTree>
    <p:extLst>
      <p:ext uri="{BB962C8B-B14F-4D97-AF65-F5344CB8AC3E}">
        <p14:creationId xmlns:p14="http://schemas.microsoft.com/office/powerpoint/2010/main" val="1795222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64B76A-D339-4B34-A216-46CBCE63EAAC}"/>
              </a:ext>
            </a:extLst>
          </p:cNvPr>
          <p:cNvSpPr/>
          <p:nvPr userDrawn="1"/>
        </p:nvSpPr>
        <p:spPr>
          <a:xfrm>
            <a:off x="0" y="0"/>
            <a:ext cx="9144000" cy="6858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sp>
        <p:nvSpPr>
          <p:cNvPr id="2" name="Title 1"/>
          <p:cNvSpPr>
            <a:spLocks noGrp="1"/>
          </p:cNvSpPr>
          <p:nvPr>
            <p:ph type="ctrTitle"/>
          </p:nvPr>
        </p:nvSpPr>
        <p:spPr>
          <a:xfrm>
            <a:off x="685800" y="1122363"/>
            <a:ext cx="7772400" cy="2387600"/>
          </a:xfrm>
        </p:spPr>
        <p:txBody>
          <a:bodyPr anchor="b"/>
          <a:lstStyle>
            <a:lvl1pPr algn="ctr">
              <a:defRPr sz="6000">
                <a:solidFill>
                  <a:schemeClr val="bg1"/>
                </a:solidFill>
                <a:latin typeface="Avenir LT Std 55 Roman" panose="020B05030202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latin typeface="Avenir LT Std 55 Roman"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7A43EF15-62EF-4BB1-A7F9-94186804A949}"/>
              </a:ext>
            </a:extLst>
          </p:cNvPr>
          <p:cNvSpPr>
            <a:spLocks noGrp="1"/>
          </p:cNvSpPr>
          <p:nvPr>
            <p:ph type="dt" sz="half" idx="10"/>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38572F2-655E-474B-8C71-187D9200E180}" type="datetimeFigureOut">
              <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8/11/2021</a:t>
            </a:fld>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6" name="Footer Placeholder 4">
            <a:extLst>
              <a:ext uri="{FF2B5EF4-FFF2-40B4-BE49-F238E27FC236}">
                <a16:creationId xmlns:a16="http://schemas.microsoft.com/office/drawing/2014/main" id="{DB555C75-409B-4973-94E6-84354B6C882B}"/>
              </a:ext>
            </a:extLst>
          </p:cNvPr>
          <p:cNvSpPr>
            <a:spLocks noGrp="1"/>
          </p:cNvSpPr>
          <p:nvPr>
            <p:ph type="ftr" sz="quarter" idx="11"/>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7" name="Slide Number Placeholder 5">
            <a:extLst>
              <a:ext uri="{FF2B5EF4-FFF2-40B4-BE49-F238E27FC236}">
                <a16:creationId xmlns:a16="http://schemas.microsoft.com/office/drawing/2014/main" id="{3439A26F-CCE8-4AA2-A16D-1EB0BD3DBCA5}"/>
              </a:ext>
            </a:extLst>
          </p:cNvPr>
          <p:cNvSpPr>
            <a:spLocks noGrp="1"/>
          </p:cNvSpPr>
          <p:nvPr>
            <p:ph type="sldNum" sz="quarter" idx="12"/>
          </p:nvPr>
        </p:nvSpPr>
        <p:spPr/>
        <p:txBody>
          <a:bodyPr/>
          <a:lstStyle>
            <a:lvl1pPr defTabSz="457200" eaLnBrk="1" hangingPunct="1">
              <a:defRPr>
                <a:latin typeface="Avenir LT Std 55 Roman"/>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55E27DE-6456-4051-9CD0-1E4CB2205002}" type="slidenum">
              <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endParaRPr>
          </a:p>
        </p:txBody>
      </p:sp>
    </p:spTree>
    <p:extLst>
      <p:ext uri="{BB962C8B-B14F-4D97-AF65-F5344CB8AC3E}">
        <p14:creationId xmlns:p14="http://schemas.microsoft.com/office/powerpoint/2010/main" val="560377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BF8F47F-53A5-4262-912F-BE10A97BB859}"/>
              </a:ext>
            </a:extLst>
          </p:cNvPr>
          <p:cNvSpPr>
            <a:spLocks noGrp="1"/>
          </p:cNvSpPr>
          <p:nvPr>
            <p:ph type="dt" sz="half" idx="10"/>
          </p:nvPr>
        </p:nvSpPr>
        <p:spPr/>
        <p:txBody>
          <a:bodyPr/>
          <a:lstStyle>
            <a:lvl1pPr defTabSz="457200" eaLnBrk="1" fontAlgn="auto" hangingPunct="1">
              <a:spcBef>
                <a:spcPts val="0"/>
              </a:spcBef>
              <a:spcAft>
                <a:spcPts val="0"/>
              </a:spcAft>
              <a:defRPr>
                <a:solidFill>
                  <a:prstClr val="black">
                    <a:tint val="75000"/>
                  </a:prstClr>
                </a:solidFill>
                <a:latin typeface="Avenir LT Std 55 Roman"/>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44568C-0962-4F9B-B6F4-3A8995409362}" type="datetimeFigureOut">
              <a:rPr kumimoji="0" lang="en-US" sz="1200" b="0" i="0" u="none" strike="noStrike" kern="1200" cap="none" spc="0" normalizeH="0" baseline="0" noProof="0">
                <a:ln>
                  <a:noFill/>
                </a:ln>
                <a:solidFill>
                  <a:prstClr val="black">
                    <a:tint val="75000"/>
                  </a:prstClr>
                </a:solidFill>
                <a:effectLst/>
                <a:uLnTx/>
                <a:uFillTx/>
                <a:latin typeface="Avenir LT Std 55 Roman"/>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8/11/2021</a:t>
            </a:fld>
            <a:endParaRPr kumimoji="0" lang="en-US" sz="1200" b="0" i="0" u="none" strike="noStrike" kern="1200" cap="none" spc="0" normalizeH="0" baseline="0" noProof="0">
              <a:ln>
                <a:noFill/>
              </a:ln>
              <a:solidFill>
                <a:prstClr val="black">
                  <a:tint val="75000"/>
                </a:prstClr>
              </a:solidFill>
              <a:effectLst/>
              <a:uLnTx/>
              <a:uFillTx/>
              <a:latin typeface="Avenir LT Std 55 Roman"/>
              <a:ea typeface="+mn-ea"/>
              <a:cs typeface="+mn-cs"/>
            </a:endParaRPr>
          </a:p>
        </p:txBody>
      </p:sp>
      <p:sp>
        <p:nvSpPr>
          <p:cNvPr id="5" name="Footer Placeholder 4">
            <a:extLst>
              <a:ext uri="{FF2B5EF4-FFF2-40B4-BE49-F238E27FC236}">
                <a16:creationId xmlns:a16="http://schemas.microsoft.com/office/drawing/2014/main" id="{E4988061-F3CE-45AC-8EAA-C02B0B61F85A}"/>
              </a:ext>
            </a:extLst>
          </p:cNvPr>
          <p:cNvSpPr>
            <a:spLocks noGrp="1"/>
          </p:cNvSpPr>
          <p:nvPr>
            <p:ph type="ftr" sz="quarter" idx="11"/>
          </p:nvPr>
        </p:nvSpPr>
        <p:spPr/>
        <p:txBody>
          <a:bodyPr/>
          <a:lstStyle>
            <a:lvl1pPr defTabSz="457200" eaLnBrk="1" fontAlgn="auto" hangingPunct="1">
              <a:spcBef>
                <a:spcPts val="0"/>
              </a:spcBef>
              <a:spcAft>
                <a:spcPts val="0"/>
              </a:spcAft>
              <a:defRPr>
                <a:solidFill>
                  <a:prstClr val="black">
                    <a:tint val="75000"/>
                  </a:prstClr>
                </a:solidFill>
                <a:latin typeface="Avenir LT Std 55 Roman"/>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venir LT Std 55 Roman"/>
              <a:ea typeface="+mn-ea"/>
              <a:cs typeface="+mn-cs"/>
            </a:endParaRPr>
          </a:p>
        </p:txBody>
      </p:sp>
      <p:sp>
        <p:nvSpPr>
          <p:cNvPr id="6" name="Slide Number Placeholder 5">
            <a:extLst>
              <a:ext uri="{FF2B5EF4-FFF2-40B4-BE49-F238E27FC236}">
                <a16:creationId xmlns:a16="http://schemas.microsoft.com/office/drawing/2014/main" id="{40A4E5B2-32CF-4EC3-B2B3-A9EEFAA79F2E}"/>
              </a:ext>
            </a:extLst>
          </p:cNvPr>
          <p:cNvSpPr>
            <a:spLocks noGrp="1"/>
          </p:cNvSpPr>
          <p:nvPr>
            <p:ph type="sldNum" sz="quarter" idx="12"/>
          </p:nvPr>
        </p:nvSpPr>
        <p:spPr/>
        <p:txBody>
          <a:bodyPr/>
          <a:lstStyle>
            <a:lvl1pPr defTabSz="457200" eaLnBrk="1" hangingPunct="1">
              <a:defRPr>
                <a:latin typeface="Avenir LT Std 55 Roman"/>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E972A05-24FE-4C53-94A7-14FA281E0A0E}" type="slidenum">
              <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endParaRPr>
          </a:p>
        </p:txBody>
      </p:sp>
    </p:spTree>
    <p:extLst>
      <p:ext uri="{BB962C8B-B14F-4D97-AF65-F5344CB8AC3E}">
        <p14:creationId xmlns:p14="http://schemas.microsoft.com/office/powerpoint/2010/main" val="214980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28A051-8D07-43C7-B68F-8B44141AFFB7}"/>
              </a:ext>
            </a:extLst>
          </p:cNvPr>
          <p:cNvSpPr/>
          <p:nvPr userDrawn="1"/>
        </p:nvSpPr>
        <p:spPr>
          <a:xfrm>
            <a:off x="0" y="0"/>
            <a:ext cx="9144000" cy="6858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sp>
        <p:nvSpPr>
          <p:cNvPr id="2" name="Title 1"/>
          <p:cNvSpPr>
            <a:spLocks noGrp="1"/>
          </p:cNvSpPr>
          <p:nvPr>
            <p:ph type="ctrTitle"/>
          </p:nvPr>
        </p:nvSpPr>
        <p:spPr>
          <a:xfrm>
            <a:off x="685800" y="1122363"/>
            <a:ext cx="7772400" cy="2387600"/>
          </a:xfrm>
        </p:spPr>
        <p:txBody>
          <a:bodyPr anchor="b"/>
          <a:lstStyle>
            <a:lvl1pPr algn="ctr">
              <a:defRPr sz="6000">
                <a:solidFill>
                  <a:schemeClr val="bg1"/>
                </a:solidFill>
                <a:latin typeface="Avenir LT Std 55 Roman" panose="020B05030202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latin typeface="Avenir LT Std 55 Roman"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1A515B87-47D5-49AA-AACA-3306E03AC326}"/>
              </a:ext>
            </a:extLst>
          </p:cNvPr>
          <p:cNvSpPr>
            <a:spLocks noGrp="1"/>
          </p:cNvSpPr>
          <p:nvPr>
            <p:ph type="dt" sz="half" idx="10"/>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A3A0E69-5E59-446B-9B8C-2B57376280E0}" type="datetimeFigureOut">
              <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8/11/2021</a:t>
            </a:fld>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6" name="Footer Placeholder 4">
            <a:extLst>
              <a:ext uri="{FF2B5EF4-FFF2-40B4-BE49-F238E27FC236}">
                <a16:creationId xmlns:a16="http://schemas.microsoft.com/office/drawing/2014/main" id="{6F3B8E8A-F14C-499B-BAEA-6D5CA52B87EC}"/>
              </a:ext>
            </a:extLst>
          </p:cNvPr>
          <p:cNvSpPr>
            <a:spLocks noGrp="1"/>
          </p:cNvSpPr>
          <p:nvPr>
            <p:ph type="ftr" sz="quarter" idx="11"/>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7" name="Slide Number Placeholder 5">
            <a:extLst>
              <a:ext uri="{FF2B5EF4-FFF2-40B4-BE49-F238E27FC236}">
                <a16:creationId xmlns:a16="http://schemas.microsoft.com/office/drawing/2014/main" id="{A02E6CF2-75D2-442B-B517-1C2338B1C515}"/>
              </a:ext>
            </a:extLst>
          </p:cNvPr>
          <p:cNvSpPr>
            <a:spLocks noGrp="1"/>
          </p:cNvSpPr>
          <p:nvPr>
            <p:ph type="sldNum" sz="quarter" idx="12"/>
          </p:nvPr>
        </p:nvSpPr>
        <p:spPr/>
        <p:txBody>
          <a:bodyPr/>
          <a:lstStyle>
            <a:lvl1pPr defTabSz="457200" eaLnBrk="1" hangingPunct="1">
              <a:defRPr>
                <a:latin typeface="Avenir LT Std 55 Roman"/>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2DC8C25-D5C4-4AF7-B0CD-CD85F08A3CB8}" type="slidenum">
              <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endParaRPr>
          </a:p>
        </p:txBody>
      </p:sp>
    </p:spTree>
    <p:extLst>
      <p:ext uri="{BB962C8B-B14F-4D97-AF65-F5344CB8AC3E}">
        <p14:creationId xmlns:p14="http://schemas.microsoft.com/office/powerpoint/2010/main" val="2478009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4" y="5141978"/>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7" y="3043914"/>
            <a:ext cx="8272211" cy="1497507"/>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7" y="4541417"/>
            <a:ext cx="8272211" cy="600556"/>
          </a:xfrm>
        </p:spPr>
        <p:txBody>
          <a:bodyPr anchor="t">
            <a:normAutofit/>
          </a:bodyPr>
          <a:lstStyle>
            <a:lvl1pPr marL="0" indent="0" algn="l">
              <a:buNone/>
              <a:defRPr sz="1350" cap="all">
                <a:solidFill>
                  <a:schemeClr val="accent2"/>
                </a:solidFill>
              </a:defRPr>
            </a:lvl1pPr>
            <a:lvl2pPr marL="342854" indent="0">
              <a:buNone/>
              <a:defRPr sz="1350">
                <a:solidFill>
                  <a:schemeClr val="tx1">
                    <a:tint val="75000"/>
                  </a:schemeClr>
                </a:solidFill>
              </a:defRPr>
            </a:lvl2pPr>
            <a:lvl3pPr marL="685709" indent="0">
              <a:buNone/>
              <a:defRPr sz="1200">
                <a:solidFill>
                  <a:schemeClr val="tx1">
                    <a:tint val="75000"/>
                  </a:schemeClr>
                </a:solidFill>
              </a:defRPr>
            </a:lvl3pPr>
            <a:lvl4pPr marL="1028562" indent="0">
              <a:buNone/>
              <a:defRPr sz="1050">
                <a:solidFill>
                  <a:schemeClr val="tx1">
                    <a:tint val="75000"/>
                  </a:schemeClr>
                </a:solidFill>
              </a:defRPr>
            </a:lvl4pPr>
            <a:lvl5pPr marL="1371416" indent="0">
              <a:buNone/>
              <a:defRPr sz="1050">
                <a:solidFill>
                  <a:schemeClr val="tx1">
                    <a:tint val="75000"/>
                  </a:schemeClr>
                </a:solidFill>
              </a:defRPr>
            </a:lvl5pPr>
            <a:lvl6pPr marL="1714271" indent="0">
              <a:buNone/>
              <a:defRPr sz="1050">
                <a:solidFill>
                  <a:schemeClr val="tx1">
                    <a:tint val="75000"/>
                  </a:schemeClr>
                </a:solidFill>
              </a:defRPr>
            </a:lvl6pPr>
            <a:lvl7pPr marL="2057126" indent="0">
              <a:buNone/>
              <a:defRPr sz="1050">
                <a:solidFill>
                  <a:schemeClr val="tx1">
                    <a:tint val="75000"/>
                  </a:schemeClr>
                </a:solidFill>
              </a:defRPr>
            </a:lvl7pPr>
            <a:lvl8pPr marL="2399980" indent="0">
              <a:buNone/>
              <a:defRPr sz="1050">
                <a:solidFill>
                  <a:schemeClr val="tx1">
                    <a:tint val="75000"/>
                  </a:schemeClr>
                </a:solidFill>
              </a:defRPr>
            </a:lvl8pPr>
            <a:lvl9pPr marL="2742833"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defTabSz="342854" eaLnBrk="1" fontAlgn="auto" hangingPunct="1">
              <a:spcBef>
                <a:spcPts val="0"/>
              </a:spcBef>
              <a:spcAft>
                <a:spcPts val="0"/>
              </a:spcAft>
            </a:pPr>
            <a:fld id="{D622AD29-6A1E-3442-8427-3505DEB56B18}" type="datetime1">
              <a:rPr lang="en-US" smtClean="0">
                <a:solidFill>
                  <a:srgbClr val="465359">
                    <a:lumMod val="75000"/>
                    <a:lumOff val="25000"/>
                  </a:srgbClr>
                </a:solidFill>
                <a:latin typeface="Gill Sans MT"/>
                <a:cs typeface="+mn-cs"/>
              </a:rPr>
              <a:pPr defTabSz="342854" eaLnBrk="1" fontAlgn="auto" hangingPunct="1">
                <a:spcBef>
                  <a:spcPts val="0"/>
                </a:spcBef>
                <a:spcAft>
                  <a:spcPts val="0"/>
                </a:spcAft>
              </a:pPr>
              <a:t>8/11/2021</a:t>
            </a:fld>
            <a:endParaRPr lang="en-US" dirty="0">
              <a:solidFill>
                <a:srgbClr val="465359">
                  <a:lumMod val="75000"/>
                  <a:lumOff val="25000"/>
                </a:srgbClr>
              </a:solidFill>
              <a:latin typeface="Gill Sans MT"/>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defTabSz="342854" eaLnBrk="1" fontAlgn="auto" hangingPunct="1">
              <a:spcBef>
                <a:spcPts val="0"/>
              </a:spcBef>
              <a:spcAft>
                <a:spcPts val="0"/>
              </a:spcAft>
            </a:pPr>
            <a:r>
              <a:rPr lang="en-US">
                <a:solidFill>
                  <a:srgbClr val="465359">
                    <a:lumMod val="75000"/>
                    <a:lumOff val="25000"/>
                  </a:srgbClr>
                </a:solidFill>
                <a:latin typeface="Gill Sans MT"/>
                <a:cs typeface="+mn-cs"/>
              </a:rPr>
              <a:t>Copyright </a:t>
            </a:r>
            <a:endParaRPr lang="en-US" dirty="0">
              <a:solidFill>
                <a:srgbClr val="465359">
                  <a:lumMod val="75000"/>
                  <a:lumOff val="25000"/>
                </a:srgbClr>
              </a:solidFill>
              <a:latin typeface="Gill Sans MT"/>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defTabSz="342854" eaLnBrk="1" fontAlgn="auto" hangingPunct="1">
              <a:spcBef>
                <a:spcPts val="0"/>
              </a:spcBef>
              <a:spcAft>
                <a:spcPts val="0"/>
              </a:spcAft>
            </a:pPr>
            <a:fld id="{D57F1E4F-1CFF-5643-939E-217C01CDF565}" type="slidenum">
              <a:rPr lang="en-US" smtClean="0">
                <a:solidFill>
                  <a:srgbClr val="465359">
                    <a:lumMod val="75000"/>
                    <a:lumOff val="25000"/>
                  </a:srgbClr>
                </a:solidFill>
                <a:latin typeface="Gill Sans MT"/>
                <a:cs typeface="+mn-cs"/>
              </a:rPr>
              <a:pPr defTabSz="342854" eaLnBrk="1" fontAlgn="auto" hangingPunct="1">
                <a:spcBef>
                  <a:spcPts val="0"/>
                </a:spcBef>
                <a:spcAft>
                  <a:spcPts val="0"/>
                </a:spcAft>
              </a:pPr>
              <a:t>‹#›</a:t>
            </a:fld>
            <a:endParaRPr lang="en-US" dirty="0">
              <a:solidFill>
                <a:srgbClr val="465359">
                  <a:lumMod val="75000"/>
                  <a:lumOff val="25000"/>
                </a:srgbClr>
              </a:solidFill>
              <a:latin typeface="Gill Sans MT"/>
              <a:cs typeface="+mn-cs"/>
            </a:endParaRPr>
          </a:p>
        </p:txBody>
      </p:sp>
    </p:spTree>
    <p:extLst>
      <p:ext uri="{BB962C8B-B14F-4D97-AF65-F5344CB8AC3E}">
        <p14:creationId xmlns:p14="http://schemas.microsoft.com/office/powerpoint/2010/main" val="420657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330514" y="606558"/>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2" y="729658"/>
            <a:ext cx="8272212"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854" eaLnBrk="1" fontAlgn="auto" hangingPunct="1">
              <a:spcBef>
                <a:spcPts val="0"/>
              </a:spcBef>
              <a:spcAft>
                <a:spcPts val="0"/>
              </a:spcAft>
            </a:pPr>
            <a:fld id="{141BCB89-3A51-4D4D-B958-398EF6DF8390}" type="datetime1">
              <a:rPr lang="en-US" smtClean="0">
                <a:solidFill>
                  <a:srgbClr val="ED8428"/>
                </a:solidFill>
                <a:latin typeface="Gill Sans MT"/>
                <a:cs typeface="+mn-cs"/>
              </a:rPr>
              <a:pPr defTabSz="342854" eaLnBrk="1" fontAlgn="auto" hangingPunct="1">
                <a:spcBef>
                  <a:spcPts val="0"/>
                </a:spcBef>
                <a:spcAft>
                  <a:spcPts val="0"/>
                </a:spcAft>
              </a:pPr>
              <a:t>8/11/2021</a:t>
            </a:fld>
            <a:endParaRPr lang="en-US" dirty="0">
              <a:solidFill>
                <a:srgbClr val="ED8428"/>
              </a:solidFill>
              <a:latin typeface="Gill Sans MT"/>
              <a:cs typeface="+mn-cs"/>
            </a:endParaRPr>
          </a:p>
        </p:txBody>
      </p:sp>
      <p:sp>
        <p:nvSpPr>
          <p:cNvPr id="4" name="Footer Placeholder 3"/>
          <p:cNvSpPr>
            <a:spLocks noGrp="1"/>
          </p:cNvSpPr>
          <p:nvPr>
            <p:ph type="ftr" sz="quarter" idx="11"/>
          </p:nvPr>
        </p:nvSpPr>
        <p:spPr/>
        <p:txBody>
          <a:bodyPr/>
          <a:lstStyle/>
          <a:p>
            <a:pPr defTabSz="342854" eaLnBrk="1" fontAlgn="auto" hangingPunct="1">
              <a:spcBef>
                <a:spcPts val="0"/>
              </a:spcBef>
              <a:spcAft>
                <a:spcPts val="0"/>
              </a:spcAft>
            </a:pPr>
            <a:r>
              <a:rPr lang="en-US">
                <a:solidFill>
                  <a:srgbClr val="ED8428"/>
                </a:solidFill>
                <a:latin typeface="Gill Sans MT"/>
                <a:cs typeface="+mn-cs"/>
              </a:rPr>
              <a:t>Copyright </a:t>
            </a:r>
            <a:endParaRPr lang="en-US" dirty="0">
              <a:solidFill>
                <a:srgbClr val="ED8428"/>
              </a:solidFill>
              <a:latin typeface="Gill Sans MT"/>
              <a:cs typeface="+mn-cs"/>
            </a:endParaRPr>
          </a:p>
        </p:txBody>
      </p:sp>
      <p:sp>
        <p:nvSpPr>
          <p:cNvPr id="5" name="Slide Number Placeholder 4"/>
          <p:cNvSpPr>
            <a:spLocks noGrp="1"/>
          </p:cNvSpPr>
          <p:nvPr>
            <p:ph type="sldNum" sz="quarter" idx="12"/>
          </p:nvPr>
        </p:nvSpPr>
        <p:spPr/>
        <p:txBody>
          <a:bodyPr/>
          <a:lstStyle/>
          <a:p>
            <a:pPr defTabSz="342854" eaLnBrk="1" fontAlgn="auto" hangingPunct="1">
              <a:spcBef>
                <a:spcPts val="0"/>
              </a:spcBef>
              <a:spcAft>
                <a:spcPts val="0"/>
              </a:spcAft>
            </a:pPr>
            <a:fld id="{D57F1E4F-1CFF-5643-939E-217C01CDF565}" type="slidenum">
              <a:rPr lang="en-US" smtClean="0">
                <a:solidFill>
                  <a:srgbClr val="ED8428"/>
                </a:solidFill>
                <a:latin typeface="Gill Sans MT"/>
                <a:cs typeface="+mn-cs"/>
              </a:rPr>
              <a:pPr defTabSz="342854" eaLnBrk="1" fontAlgn="auto" hangingPunct="1">
                <a:spcBef>
                  <a:spcPts val="0"/>
                </a:spcBef>
                <a:spcAft>
                  <a:spcPts val="0"/>
                </a:spcAft>
              </a:pPr>
              <a:t>‹#›</a:t>
            </a:fld>
            <a:endParaRPr lang="en-US" dirty="0">
              <a:solidFill>
                <a:srgbClr val="ED8428"/>
              </a:solidFill>
              <a:latin typeface="Gill Sans MT"/>
              <a:cs typeface="+mn-cs"/>
            </a:endParaRPr>
          </a:p>
        </p:txBody>
      </p:sp>
    </p:spTree>
    <p:extLst>
      <p:ext uri="{BB962C8B-B14F-4D97-AF65-F5344CB8AC3E}">
        <p14:creationId xmlns:p14="http://schemas.microsoft.com/office/powerpoint/2010/main" val="419717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9" y="606558"/>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6" y="2250895"/>
            <a:ext cx="3815306" cy="536005"/>
          </a:xfrm>
        </p:spPr>
        <p:txBody>
          <a:bodyPr anchor="b">
            <a:noAutofit/>
          </a:bodyPr>
          <a:lstStyle>
            <a:lvl1pPr marL="0" indent="0">
              <a:buNone/>
              <a:defRPr sz="1575" b="0">
                <a:solidFill>
                  <a:schemeClr val="accent2"/>
                </a:solidFill>
              </a:defRPr>
            </a:lvl1pPr>
            <a:lvl2pPr marL="342854" indent="0">
              <a:buNone/>
              <a:defRPr sz="1500" b="1"/>
            </a:lvl2pPr>
            <a:lvl3pPr marL="685709" indent="0">
              <a:buNone/>
              <a:defRPr sz="1350" b="1"/>
            </a:lvl3pPr>
            <a:lvl4pPr marL="1028562" indent="0">
              <a:buNone/>
              <a:defRPr sz="1200" b="1"/>
            </a:lvl4pPr>
            <a:lvl5pPr marL="1371416" indent="0">
              <a:buNone/>
              <a:defRPr sz="1200" b="1"/>
            </a:lvl5pPr>
            <a:lvl6pPr marL="1714271" indent="0">
              <a:buNone/>
              <a:defRPr sz="1200" b="1"/>
            </a:lvl6pPr>
            <a:lvl7pPr marL="2057126" indent="0">
              <a:buNone/>
              <a:defRPr sz="1200" b="1"/>
            </a:lvl7pPr>
            <a:lvl8pPr marL="2399980" indent="0">
              <a:buNone/>
              <a:defRPr sz="1200" b="1"/>
            </a:lvl8pPr>
            <a:lvl9pPr marL="2742833" indent="0">
              <a:buNone/>
              <a:defRPr sz="1200" b="1"/>
            </a:lvl9pPr>
          </a:lstStyle>
          <a:p>
            <a:pPr lvl="0"/>
            <a:r>
              <a:rPr lang="en-US"/>
              <a:t>Edit Master text styles</a:t>
            </a:r>
          </a:p>
        </p:txBody>
      </p:sp>
      <p:sp>
        <p:nvSpPr>
          <p:cNvPr id="4" name="Content Placeholder 3"/>
          <p:cNvSpPr>
            <a:spLocks noGrp="1"/>
          </p:cNvSpPr>
          <p:nvPr>
            <p:ph sz="half" idx="2"/>
          </p:nvPr>
        </p:nvSpPr>
        <p:spPr>
          <a:xfrm>
            <a:off x="435898" y="2926055"/>
            <a:ext cx="4044825"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3" y="2250895"/>
            <a:ext cx="3815305" cy="553373"/>
          </a:xfrm>
        </p:spPr>
        <p:txBody>
          <a:bodyPr anchor="b">
            <a:noAutofit/>
          </a:bodyPr>
          <a:lstStyle>
            <a:lvl1pPr marL="0" indent="0">
              <a:buNone/>
              <a:defRPr sz="1575" b="0">
                <a:solidFill>
                  <a:schemeClr val="accent2"/>
                </a:solidFill>
              </a:defRPr>
            </a:lvl1pPr>
            <a:lvl2pPr marL="342854" indent="0">
              <a:buNone/>
              <a:defRPr sz="1500" b="1"/>
            </a:lvl2pPr>
            <a:lvl3pPr marL="685709" indent="0">
              <a:buNone/>
              <a:defRPr sz="1350" b="1"/>
            </a:lvl3pPr>
            <a:lvl4pPr marL="1028562" indent="0">
              <a:buNone/>
              <a:defRPr sz="1200" b="1"/>
            </a:lvl4pPr>
            <a:lvl5pPr marL="1371416" indent="0">
              <a:buNone/>
              <a:defRPr sz="1200" b="1"/>
            </a:lvl5pPr>
            <a:lvl6pPr marL="1714271" indent="0">
              <a:buNone/>
              <a:defRPr sz="1200" b="1"/>
            </a:lvl6pPr>
            <a:lvl7pPr marL="2057126" indent="0">
              <a:buNone/>
              <a:defRPr sz="1200" b="1"/>
            </a:lvl7pPr>
            <a:lvl8pPr marL="2399980" indent="0">
              <a:buNone/>
              <a:defRPr sz="1200" b="1"/>
            </a:lvl8pPr>
            <a:lvl9pPr marL="2742833" indent="0">
              <a:buNone/>
              <a:defRPr sz="1200" b="1"/>
            </a:lvl9pPr>
          </a:lstStyle>
          <a:p>
            <a:pPr lvl="0"/>
            <a:r>
              <a:rPr lang="en-US"/>
              <a:t>Edit Master text styles</a:t>
            </a:r>
          </a:p>
        </p:txBody>
      </p:sp>
      <p:sp>
        <p:nvSpPr>
          <p:cNvPr id="6" name="Content Placeholder 5"/>
          <p:cNvSpPr>
            <a:spLocks noGrp="1"/>
          </p:cNvSpPr>
          <p:nvPr>
            <p:ph sz="quarter" idx="4"/>
          </p:nvPr>
        </p:nvSpPr>
        <p:spPr>
          <a:xfrm>
            <a:off x="4663283" y="2926055"/>
            <a:ext cx="4044825"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854" eaLnBrk="1" fontAlgn="auto" hangingPunct="1">
              <a:spcBef>
                <a:spcPts val="0"/>
              </a:spcBef>
              <a:spcAft>
                <a:spcPts val="0"/>
              </a:spcAft>
            </a:pPr>
            <a:fld id="{EF9D6CD6-DB12-2E44-A34B-B5BB248A27D0}" type="datetime1">
              <a:rPr lang="en-US" smtClean="0">
                <a:solidFill>
                  <a:srgbClr val="ED8428"/>
                </a:solidFill>
                <a:latin typeface="Gill Sans MT"/>
                <a:cs typeface="+mn-cs"/>
              </a:rPr>
              <a:pPr defTabSz="342854" eaLnBrk="1" fontAlgn="auto" hangingPunct="1">
                <a:spcBef>
                  <a:spcPts val="0"/>
                </a:spcBef>
                <a:spcAft>
                  <a:spcPts val="0"/>
                </a:spcAft>
              </a:pPr>
              <a:t>8/11/2021</a:t>
            </a:fld>
            <a:endParaRPr lang="en-US" dirty="0">
              <a:solidFill>
                <a:srgbClr val="ED8428"/>
              </a:solidFill>
              <a:latin typeface="Gill Sans MT"/>
              <a:cs typeface="+mn-cs"/>
            </a:endParaRPr>
          </a:p>
        </p:txBody>
      </p:sp>
      <p:sp>
        <p:nvSpPr>
          <p:cNvPr id="8" name="Footer Placeholder 7"/>
          <p:cNvSpPr>
            <a:spLocks noGrp="1"/>
          </p:cNvSpPr>
          <p:nvPr>
            <p:ph type="ftr" sz="quarter" idx="11"/>
          </p:nvPr>
        </p:nvSpPr>
        <p:spPr/>
        <p:txBody>
          <a:bodyPr/>
          <a:lstStyle/>
          <a:p>
            <a:pPr defTabSz="342854" eaLnBrk="1" fontAlgn="auto" hangingPunct="1">
              <a:spcBef>
                <a:spcPts val="0"/>
              </a:spcBef>
              <a:spcAft>
                <a:spcPts val="0"/>
              </a:spcAft>
            </a:pPr>
            <a:r>
              <a:rPr lang="en-US">
                <a:solidFill>
                  <a:srgbClr val="ED8428"/>
                </a:solidFill>
                <a:latin typeface="Gill Sans MT"/>
                <a:cs typeface="+mn-cs"/>
              </a:rPr>
              <a:t>Copyright </a:t>
            </a:r>
            <a:endParaRPr lang="en-US" dirty="0">
              <a:solidFill>
                <a:srgbClr val="ED8428"/>
              </a:solidFill>
              <a:latin typeface="Gill Sans MT"/>
              <a:cs typeface="+mn-cs"/>
            </a:endParaRPr>
          </a:p>
        </p:txBody>
      </p:sp>
      <p:sp>
        <p:nvSpPr>
          <p:cNvPr id="9" name="Slide Number Placeholder 8"/>
          <p:cNvSpPr>
            <a:spLocks noGrp="1"/>
          </p:cNvSpPr>
          <p:nvPr>
            <p:ph type="sldNum" sz="quarter" idx="12"/>
          </p:nvPr>
        </p:nvSpPr>
        <p:spPr/>
        <p:txBody>
          <a:bodyPr/>
          <a:lstStyle/>
          <a:p>
            <a:pPr defTabSz="342854" eaLnBrk="1" fontAlgn="auto" hangingPunct="1">
              <a:spcBef>
                <a:spcPts val="0"/>
              </a:spcBef>
              <a:spcAft>
                <a:spcPts val="0"/>
              </a:spcAft>
            </a:pPr>
            <a:fld id="{D57F1E4F-1CFF-5643-939E-217C01CDF565}" type="slidenum">
              <a:rPr lang="en-US" smtClean="0">
                <a:solidFill>
                  <a:srgbClr val="ED8428"/>
                </a:solidFill>
                <a:latin typeface="Gill Sans MT"/>
                <a:cs typeface="+mn-cs"/>
              </a:rPr>
              <a:pPr defTabSz="342854" eaLnBrk="1" fontAlgn="auto" hangingPunct="1">
                <a:spcBef>
                  <a:spcPts val="0"/>
                </a:spcBef>
                <a:spcAft>
                  <a:spcPts val="0"/>
                </a:spcAft>
              </a:pPr>
              <a:t>‹#›</a:t>
            </a:fld>
            <a:endParaRPr lang="en-US" dirty="0">
              <a:solidFill>
                <a:srgbClr val="ED8428"/>
              </a:solidFill>
              <a:latin typeface="Gill Sans MT"/>
              <a:cs typeface="+mn-cs"/>
            </a:endParaRPr>
          </a:p>
        </p:txBody>
      </p:sp>
    </p:spTree>
    <p:extLst>
      <p:ext uri="{BB962C8B-B14F-4D97-AF65-F5344CB8AC3E}">
        <p14:creationId xmlns:p14="http://schemas.microsoft.com/office/powerpoint/2010/main" val="15965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181646" y="54131"/>
            <a:ext cx="5129976"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5378297" y="3133725"/>
            <a:ext cx="3074390" cy="2078700"/>
          </a:xfrm>
        </p:spPr>
        <p:txBody>
          <a:bodyPr anchor="b"/>
          <a:lstStyle>
            <a:lvl1pPr algn="r">
              <a:lnSpc>
                <a:spcPts val="3750"/>
              </a:lnSpc>
              <a:defRPr sz="33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5378297" y="5428424"/>
            <a:ext cx="3074390" cy="1048939"/>
          </a:xfrm>
        </p:spPr>
        <p:txBody>
          <a:bodyPr/>
          <a:lstStyle>
            <a:lvl1pPr marL="0" indent="0" algn="r">
              <a:buNone/>
              <a:defRPr sz="15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856884" y="842713"/>
            <a:ext cx="3779500"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273275481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C78F21B-C6A8-4B01-81B6-887C12F5E145}"/>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D9B2CBA5-4901-45C7-99AC-C642685A26C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825BFB-FA62-4119-98EC-B97842FCED7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3B2DBC7-BA3C-42D0-9E9E-912C43FAB64B}" type="datetimeFigureOut">
              <a:rPr lang="en-US"/>
              <a:pPr>
                <a:defRPr/>
              </a:pPr>
              <a:t>8/11/2021</a:t>
            </a:fld>
            <a:endParaRPr lang="en-US"/>
          </a:p>
        </p:txBody>
      </p:sp>
      <p:sp>
        <p:nvSpPr>
          <p:cNvPr id="5" name="Footer Placeholder 4">
            <a:extLst>
              <a:ext uri="{FF2B5EF4-FFF2-40B4-BE49-F238E27FC236}">
                <a16:creationId xmlns:a16="http://schemas.microsoft.com/office/drawing/2014/main" id="{C9547373-EFFF-4EB6-9449-F02A256301D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085A4EDC-DB47-446B-BD07-339681E10981}"/>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F7F7435-6396-4712-A66E-50609EB4705C}" type="slidenum">
              <a:rPr lang="en-US" altLang="en-US"/>
              <a:pPr>
                <a:defRPr/>
              </a:pPr>
              <a:t>‹#›</a:t>
            </a:fld>
            <a:endParaRPr lang="en-US" altLang="en-US"/>
          </a:p>
        </p:txBody>
      </p:sp>
    </p:spTree>
    <p:extLst>
      <p:ext uri="{BB962C8B-B14F-4D97-AF65-F5344CB8AC3E}">
        <p14:creationId xmlns:p14="http://schemas.microsoft.com/office/powerpoint/2010/main" val="2474663826"/>
      </p:ext>
    </p:extLst>
  </p:cSld>
  <p:clrMap bg1="lt1" tx1="dk1" bg2="lt2" tx2="dk2" accent1="accent1" accent2="accent2" accent3="accent3" accent4="accent4" accent5="accent5" accent6="accent6" hlink="hlink" folHlink="folHlink"/>
  <p:sldLayoutIdLst>
    <p:sldLayoutId id="214748444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7073BBCA-2E1B-42E6-A37E-5DB254156C5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67868327-40FE-47DA-A4F9-9042E071EFD6}"/>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BF82FC-4435-48FF-9482-819E1334BDC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4AA97A5-EBFB-4956-A7F2-16F89345322C}" type="datetimeFigureOut">
              <a:rPr lang="en-US"/>
              <a:pPr>
                <a:defRPr/>
              </a:pPr>
              <a:t>8/11/2021</a:t>
            </a:fld>
            <a:endParaRPr lang="en-US"/>
          </a:p>
        </p:txBody>
      </p:sp>
      <p:sp>
        <p:nvSpPr>
          <p:cNvPr id="5" name="Footer Placeholder 4">
            <a:extLst>
              <a:ext uri="{FF2B5EF4-FFF2-40B4-BE49-F238E27FC236}">
                <a16:creationId xmlns:a16="http://schemas.microsoft.com/office/drawing/2014/main" id="{3028A877-64C0-4829-A1DD-643799E783E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52C949B-ED34-4BF7-85E1-A75BF615EC3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E9F837EC-9714-4507-A552-12E342A2FEA2}" type="slidenum">
              <a:rPr lang="en-US" altLang="en-US"/>
              <a:pPr>
                <a:defRPr/>
              </a:pPr>
              <a:t>‹#›</a:t>
            </a:fld>
            <a:endParaRPr lang="en-US" altLang="en-US"/>
          </a:p>
        </p:txBody>
      </p:sp>
    </p:spTree>
    <p:extLst>
      <p:ext uri="{BB962C8B-B14F-4D97-AF65-F5344CB8AC3E}">
        <p14:creationId xmlns:p14="http://schemas.microsoft.com/office/powerpoint/2010/main" val="3241032121"/>
      </p:ext>
    </p:extLst>
  </p:cSld>
  <p:clrMap bg1="lt1" tx1="dk1" bg2="lt2" tx2="dk2" accent1="accent1" accent2="accent2" accent3="accent3" accent4="accent4" accent5="accent5" accent6="accent6" hlink="hlink" folHlink="folHlink"/>
  <p:sldLayoutIdLst>
    <p:sldLayoutId id="214748444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DE8165B-3343-4882-8E57-33A78F1DA32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1C0F28D4-452D-4E17-BC07-461360439B6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B99913-6213-4F20-A8A5-644B43670E7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97BD9AE-318A-460C-B5AE-6575A7062F53}" type="datetimeFigureOut">
              <a:rPr lang="en-US"/>
              <a:pPr>
                <a:defRPr/>
              </a:pPr>
              <a:t>8/11/2021</a:t>
            </a:fld>
            <a:endParaRPr lang="en-US"/>
          </a:p>
        </p:txBody>
      </p:sp>
      <p:sp>
        <p:nvSpPr>
          <p:cNvPr id="5" name="Footer Placeholder 4">
            <a:extLst>
              <a:ext uri="{FF2B5EF4-FFF2-40B4-BE49-F238E27FC236}">
                <a16:creationId xmlns:a16="http://schemas.microsoft.com/office/drawing/2014/main" id="{D7202029-A969-4564-8B2E-1B6066B61F3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D483A3F-128F-44DF-95E2-56E97122D8EB}"/>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F75F215-49FB-42BB-99C8-A8D229D4A847}" type="slidenum">
              <a:rPr lang="en-US" altLang="en-US"/>
              <a:pPr>
                <a:defRPr/>
              </a:pPr>
              <a:t>‹#›</a:t>
            </a:fld>
            <a:endParaRPr lang="en-US" altLang="en-US"/>
          </a:p>
        </p:txBody>
      </p:sp>
    </p:spTree>
    <p:extLst>
      <p:ext uri="{BB962C8B-B14F-4D97-AF65-F5344CB8AC3E}">
        <p14:creationId xmlns:p14="http://schemas.microsoft.com/office/powerpoint/2010/main" val="702199146"/>
      </p:ext>
    </p:extLst>
  </p:cSld>
  <p:clrMap bg1="lt1" tx1="dk1" bg2="lt2" tx2="dk2" accent1="accent1" accent2="accent2" accent3="accent3" accent4="accent4" accent5="accent5" accent6="accent6" hlink="hlink" folHlink="folHlink"/>
  <p:sldLayoutIdLst>
    <p:sldLayoutId id="2147484450"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102C7ED-5396-4060-9006-BAD368CFC5A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39023FD5-B333-49A7-AD01-E23D90B8A637}"/>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EE805BB-5410-424E-9637-F8CBD08C002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C734B05-EAB5-4C25-B800-3B92B842CD43}" type="datetimeFigureOut">
              <a:rPr lang="en-US"/>
              <a:pPr>
                <a:defRPr/>
              </a:pPr>
              <a:t>8/11/2021</a:t>
            </a:fld>
            <a:endParaRPr lang="en-US"/>
          </a:p>
        </p:txBody>
      </p:sp>
      <p:sp>
        <p:nvSpPr>
          <p:cNvPr id="5" name="Footer Placeholder 4">
            <a:extLst>
              <a:ext uri="{FF2B5EF4-FFF2-40B4-BE49-F238E27FC236}">
                <a16:creationId xmlns:a16="http://schemas.microsoft.com/office/drawing/2014/main" id="{E2852727-42B2-417C-B3AE-9A2FC504EB8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70E6D50-0CCA-4D2C-9297-949F6B580120}"/>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650B04C-97AE-45EB-84BC-D10323D9E0A0}" type="slidenum">
              <a:rPr lang="en-US" altLang="en-US"/>
              <a:pPr>
                <a:defRPr/>
              </a:pPr>
              <a:t>‹#›</a:t>
            </a:fld>
            <a:endParaRPr lang="en-US" altLang="en-US"/>
          </a:p>
        </p:txBody>
      </p:sp>
    </p:spTree>
    <p:extLst>
      <p:ext uri="{BB962C8B-B14F-4D97-AF65-F5344CB8AC3E}">
        <p14:creationId xmlns:p14="http://schemas.microsoft.com/office/powerpoint/2010/main" val="3710992248"/>
      </p:ext>
    </p:extLst>
  </p:cSld>
  <p:clrMap bg1="lt1" tx1="dk1" bg2="lt2" tx2="dk2" accent1="accent1" accent2="accent2" accent3="accent3" accent4="accent4" accent5="accent5" accent6="accent6" hlink="hlink" folHlink="folHlink"/>
  <p:sldLayoutIdLst>
    <p:sldLayoutId id="2147484452" r:id="rId1"/>
    <p:sldLayoutId id="2147484453"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5" y="705124"/>
            <a:ext cx="8272212" cy="1189554"/>
          </a:xfrm>
          <a:prstGeom prst="rect">
            <a:avLst/>
          </a:prstGeom>
        </p:spPr>
        <p:txBody>
          <a:bodyPr vert="horz" lIns="91428" tIns="45714" rIns="91428" bIns="45714"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5" y="2336003"/>
            <a:ext cx="8272212" cy="3522794"/>
          </a:xfrm>
          <a:prstGeom prst="rect">
            <a:avLst/>
          </a:prstGeom>
        </p:spPr>
        <p:txBody>
          <a:bodyPr vert="horz" lIns="91428" tIns="45714" rIns="91428" bIns="45714"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6" y="5956141"/>
            <a:ext cx="2133599" cy="365125"/>
          </a:xfrm>
          <a:prstGeom prst="rect">
            <a:avLst/>
          </a:prstGeom>
        </p:spPr>
        <p:txBody>
          <a:bodyPr vert="horz" lIns="91428" tIns="45714" rIns="91428" bIns="45714" rtlCol="0" anchor="ctr"/>
          <a:lstStyle>
            <a:lvl1pPr algn="r">
              <a:defRPr sz="675">
                <a:solidFill>
                  <a:schemeClr val="accent2"/>
                </a:solidFill>
              </a:defRPr>
            </a:lvl1pPr>
          </a:lstStyle>
          <a:p>
            <a:fld id="{523A4972-4FDD-C446-928B-E99C21C279D0}" type="datetime1">
              <a:rPr lang="en-US" smtClean="0"/>
              <a:t>8/11/2021</a:t>
            </a:fld>
            <a:endParaRPr lang="en-US" dirty="0"/>
          </a:p>
        </p:txBody>
      </p:sp>
      <p:sp>
        <p:nvSpPr>
          <p:cNvPr id="5" name="Footer Placeholder 4"/>
          <p:cNvSpPr>
            <a:spLocks noGrp="1"/>
          </p:cNvSpPr>
          <p:nvPr>
            <p:ph type="ftr" sz="quarter" idx="3"/>
          </p:nvPr>
        </p:nvSpPr>
        <p:spPr>
          <a:xfrm>
            <a:off x="435895" y="5951815"/>
            <a:ext cx="5187908" cy="365125"/>
          </a:xfrm>
          <a:prstGeom prst="rect">
            <a:avLst/>
          </a:prstGeom>
        </p:spPr>
        <p:txBody>
          <a:bodyPr vert="horz" lIns="91428" tIns="45714" rIns="91428" bIns="45714" rtlCol="0" anchor="ctr"/>
          <a:lstStyle>
            <a:lvl1pPr algn="l">
              <a:defRPr sz="675" cap="all">
                <a:solidFill>
                  <a:schemeClr val="accent2"/>
                </a:solidFill>
              </a:defRPr>
            </a:lvl1pPr>
          </a:lstStyle>
          <a:p>
            <a:r>
              <a:rPr lang="en-US"/>
              <a:t>Copyright </a:t>
            </a:r>
            <a:endParaRPr lang="en-US" dirty="0"/>
          </a:p>
        </p:txBody>
      </p:sp>
      <p:sp>
        <p:nvSpPr>
          <p:cNvPr id="6" name="Slide Number Placeholder 5"/>
          <p:cNvSpPr>
            <a:spLocks noGrp="1"/>
          </p:cNvSpPr>
          <p:nvPr>
            <p:ph type="sldNum" sz="quarter" idx="4"/>
          </p:nvPr>
        </p:nvSpPr>
        <p:spPr>
          <a:xfrm>
            <a:off x="7918727" y="5956141"/>
            <a:ext cx="789383" cy="365125"/>
          </a:xfrm>
          <a:prstGeom prst="rect">
            <a:avLst/>
          </a:prstGeom>
        </p:spPr>
        <p:txBody>
          <a:bodyPr vert="horz" lIns="91428" tIns="45714" rIns="91428" bIns="45714" rtlCol="0" anchor="ctr"/>
          <a:lstStyle>
            <a:lvl1pPr algn="r">
              <a:defRPr sz="675">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334902" y="457203"/>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80362989"/>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Lst>
  <p:hf sldNum="0" hdr="0" dt="0"/>
  <p:txStyles>
    <p:titleStyle>
      <a:lvl1pPr algn="l" defTabSz="342854"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470" indent="-229470" algn="l" defTabSz="342854"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437" indent="-229470" algn="l" defTabSz="342854"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4910" indent="-202473" algn="l" defTabSz="342854"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376" indent="-175476" algn="l" defTabSz="342854"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340" indent="-175476" algn="l" defTabSz="342854"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4810" indent="-171427" algn="l" defTabSz="342854"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49780" indent="-171427" algn="l" defTabSz="342854"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4750" indent="-171427" algn="l" defTabSz="342854"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099720" indent="-171427" algn="l" defTabSz="342854"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854" rtl="0" eaLnBrk="1" latinLnBrk="0" hangingPunct="1">
        <a:defRPr sz="1350" kern="1200">
          <a:solidFill>
            <a:schemeClr val="tx1"/>
          </a:solidFill>
          <a:latin typeface="+mn-lt"/>
          <a:ea typeface="+mn-ea"/>
          <a:cs typeface="+mn-cs"/>
        </a:defRPr>
      </a:lvl1pPr>
      <a:lvl2pPr marL="342854" algn="l" defTabSz="342854" rtl="0" eaLnBrk="1" latinLnBrk="0" hangingPunct="1">
        <a:defRPr sz="1350" kern="1200">
          <a:solidFill>
            <a:schemeClr val="tx1"/>
          </a:solidFill>
          <a:latin typeface="+mn-lt"/>
          <a:ea typeface="+mn-ea"/>
          <a:cs typeface="+mn-cs"/>
        </a:defRPr>
      </a:lvl2pPr>
      <a:lvl3pPr marL="685709" algn="l" defTabSz="342854" rtl="0" eaLnBrk="1" latinLnBrk="0" hangingPunct="1">
        <a:defRPr sz="1350" kern="1200">
          <a:solidFill>
            <a:schemeClr val="tx1"/>
          </a:solidFill>
          <a:latin typeface="+mn-lt"/>
          <a:ea typeface="+mn-ea"/>
          <a:cs typeface="+mn-cs"/>
        </a:defRPr>
      </a:lvl3pPr>
      <a:lvl4pPr marL="1028562" algn="l" defTabSz="342854" rtl="0" eaLnBrk="1" latinLnBrk="0" hangingPunct="1">
        <a:defRPr sz="1350" kern="1200">
          <a:solidFill>
            <a:schemeClr val="tx1"/>
          </a:solidFill>
          <a:latin typeface="+mn-lt"/>
          <a:ea typeface="+mn-ea"/>
          <a:cs typeface="+mn-cs"/>
        </a:defRPr>
      </a:lvl4pPr>
      <a:lvl5pPr marL="1371416" algn="l" defTabSz="342854" rtl="0" eaLnBrk="1" latinLnBrk="0" hangingPunct="1">
        <a:defRPr sz="1350" kern="1200">
          <a:solidFill>
            <a:schemeClr val="tx1"/>
          </a:solidFill>
          <a:latin typeface="+mn-lt"/>
          <a:ea typeface="+mn-ea"/>
          <a:cs typeface="+mn-cs"/>
        </a:defRPr>
      </a:lvl5pPr>
      <a:lvl6pPr marL="1714271" algn="l" defTabSz="342854" rtl="0" eaLnBrk="1" latinLnBrk="0" hangingPunct="1">
        <a:defRPr sz="1350" kern="1200">
          <a:solidFill>
            <a:schemeClr val="tx1"/>
          </a:solidFill>
          <a:latin typeface="+mn-lt"/>
          <a:ea typeface="+mn-ea"/>
          <a:cs typeface="+mn-cs"/>
        </a:defRPr>
      </a:lvl6pPr>
      <a:lvl7pPr marL="2057126" algn="l" defTabSz="342854" rtl="0" eaLnBrk="1" latinLnBrk="0" hangingPunct="1">
        <a:defRPr sz="1350" kern="1200">
          <a:solidFill>
            <a:schemeClr val="tx1"/>
          </a:solidFill>
          <a:latin typeface="+mn-lt"/>
          <a:ea typeface="+mn-ea"/>
          <a:cs typeface="+mn-cs"/>
        </a:defRPr>
      </a:lvl7pPr>
      <a:lvl8pPr marL="2399980" algn="l" defTabSz="342854" rtl="0" eaLnBrk="1" latinLnBrk="0" hangingPunct="1">
        <a:defRPr sz="1350" kern="1200">
          <a:solidFill>
            <a:schemeClr val="tx1"/>
          </a:solidFill>
          <a:latin typeface="+mn-lt"/>
          <a:ea typeface="+mn-ea"/>
          <a:cs typeface="+mn-cs"/>
        </a:defRPr>
      </a:lvl8pPr>
      <a:lvl9pPr marL="2742833" algn="l" defTabSz="342854"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F40A09-8354-410F-96E0-5EAE01C5140E}" type="datetimeFigureOut">
              <a:rPr lang="en-US" smtClean="0"/>
              <a:t>8/11/2021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7B645E-C5E5-4727-B977-D372A0AA71D9}" type="slidenum">
              <a:rPr lang="en-US" noProof="0" smtClean="0"/>
              <a:pPr/>
              <a:t>‹#›</a:t>
            </a:fld>
            <a:endParaRPr lang="en-US" noProof="0" dirty="0"/>
          </a:p>
        </p:txBody>
      </p:sp>
      <p:pic>
        <p:nvPicPr>
          <p:cNvPr id="7" name="Picture 6">
            <a:extLst>
              <a:ext uri="{FF2B5EF4-FFF2-40B4-BE49-F238E27FC236}">
                <a16:creationId xmlns:a16="http://schemas.microsoft.com/office/drawing/2014/main" id="{C74F37C5-BC28-461A-9266-D8C7C01D1F24}"/>
              </a:ext>
            </a:extLst>
          </p:cNvPr>
          <p:cNvPicPr>
            <a:picLocks noChangeAspect="1"/>
          </p:cNvPicPr>
          <p:nvPr userDrawn="1"/>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66431" y="6359431"/>
            <a:ext cx="660887" cy="339985"/>
          </a:xfrm>
          <a:prstGeom prst="rect">
            <a:avLst/>
          </a:prstGeom>
        </p:spPr>
      </p:pic>
    </p:spTree>
    <p:extLst>
      <p:ext uri="{BB962C8B-B14F-4D97-AF65-F5344CB8AC3E}">
        <p14:creationId xmlns:p14="http://schemas.microsoft.com/office/powerpoint/2010/main" val="2422550899"/>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4313654"/>
            <a:ext cx="3425330" cy="2535201"/>
          </a:xfrm>
          <a:prstGeom prst="rect">
            <a:avLst/>
          </a:prstGeom>
          <a:blipFill>
            <a:blip r:embed="rId5" cstate="print"/>
            <a:stretch>
              <a:fillRect/>
            </a:stretch>
          </a:blipFill>
        </p:spPr>
        <p:txBody>
          <a:bodyPr wrap="square" lIns="0" tIns="0" rIns="0" bIns="0" rtlCol="0"/>
          <a:lstStyle/>
          <a:p>
            <a:endParaRPr/>
          </a:p>
        </p:txBody>
      </p:sp>
      <p:sp>
        <p:nvSpPr>
          <p:cNvPr id="17" name="bk object 17"/>
          <p:cNvSpPr/>
          <p:nvPr/>
        </p:nvSpPr>
        <p:spPr>
          <a:xfrm>
            <a:off x="0" y="6309359"/>
            <a:ext cx="2378869" cy="0"/>
          </a:xfrm>
          <a:custGeom>
            <a:avLst/>
            <a:gdLst/>
            <a:ahLst/>
            <a:cxnLst/>
            <a:rect l="l" t="t" r="r" b="b"/>
            <a:pathLst>
              <a:path w="3171825">
                <a:moveTo>
                  <a:pt x="0" y="0"/>
                </a:moveTo>
                <a:lnTo>
                  <a:pt x="3171444" y="0"/>
                </a:lnTo>
              </a:path>
            </a:pathLst>
          </a:custGeom>
          <a:ln w="57912">
            <a:solidFill>
              <a:srgbClr val="949397"/>
            </a:solidFill>
          </a:ln>
        </p:spPr>
        <p:txBody>
          <a:bodyPr wrap="square" lIns="0" tIns="0" rIns="0" bIns="0" rtlCol="0"/>
          <a:lstStyle/>
          <a:p>
            <a:endParaRPr/>
          </a:p>
        </p:txBody>
      </p:sp>
      <p:sp>
        <p:nvSpPr>
          <p:cNvPr id="18" name="bk object 18"/>
          <p:cNvSpPr/>
          <p:nvPr/>
        </p:nvSpPr>
        <p:spPr>
          <a:xfrm>
            <a:off x="2378584" y="6309359"/>
            <a:ext cx="2305526" cy="0"/>
          </a:xfrm>
          <a:custGeom>
            <a:avLst/>
            <a:gdLst/>
            <a:ahLst/>
            <a:cxnLst/>
            <a:rect l="l" t="t" r="r" b="b"/>
            <a:pathLst>
              <a:path w="3074035">
                <a:moveTo>
                  <a:pt x="0" y="0"/>
                </a:moveTo>
                <a:lnTo>
                  <a:pt x="3073908" y="0"/>
                </a:lnTo>
              </a:path>
            </a:pathLst>
          </a:custGeom>
          <a:ln w="57912">
            <a:solidFill>
              <a:srgbClr val="FBCF40"/>
            </a:solidFill>
          </a:ln>
        </p:spPr>
        <p:txBody>
          <a:bodyPr wrap="square" lIns="0" tIns="0" rIns="0" bIns="0" rtlCol="0"/>
          <a:lstStyle/>
          <a:p>
            <a:endParaRPr/>
          </a:p>
        </p:txBody>
      </p:sp>
      <p:sp>
        <p:nvSpPr>
          <p:cNvPr id="19" name="bk object 19"/>
          <p:cNvSpPr/>
          <p:nvPr/>
        </p:nvSpPr>
        <p:spPr>
          <a:xfrm>
            <a:off x="4684015" y="6309359"/>
            <a:ext cx="3528536" cy="0"/>
          </a:xfrm>
          <a:custGeom>
            <a:avLst/>
            <a:gdLst/>
            <a:ahLst/>
            <a:cxnLst/>
            <a:rect l="l" t="t" r="r" b="b"/>
            <a:pathLst>
              <a:path w="4704715">
                <a:moveTo>
                  <a:pt x="0" y="0"/>
                </a:moveTo>
                <a:lnTo>
                  <a:pt x="4704588" y="0"/>
                </a:lnTo>
              </a:path>
            </a:pathLst>
          </a:custGeom>
          <a:ln w="57912">
            <a:solidFill>
              <a:srgbClr val="DC763C"/>
            </a:solidFill>
          </a:ln>
        </p:spPr>
        <p:txBody>
          <a:bodyPr wrap="square" lIns="0" tIns="0" rIns="0" bIns="0" rtlCol="0"/>
          <a:lstStyle/>
          <a:p>
            <a:endParaRPr/>
          </a:p>
        </p:txBody>
      </p:sp>
      <p:sp>
        <p:nvSpPr>
          <p:cNvPr id="20" name="bk object 20"/>
          <p:cNvSpPr/>
          <p:nvPr/>
        </p:nvSpPr>
        <p:spPr>
          <a:xfrm>
            <a:off x="8084440" y="5794246"/>
            <a:ext cx="1014983" cy="970788"/>
          </a:xfrm>
          <a:prstGeom prst="rect">
            <a:avLst/>
          </a:prstGeom>
          <a:blipFill>
            <a:blip r:embed="rId6" cstate="print"/>
            <a:stretch>
              <a:fillRect/>
            </a:stretch>
          </a:blipFill>
        </p:spPr>
        <p:txBody>
          <a:bodyPr wrap="square" lIns="0" tIns="0" rIns="0" bIns="0" rtlCol="0"/>
          <a:lstStyle/>
          <a:p>
            <a:endParaRPr/>
          </a:p>
        </p:txBody>
      </p:sp>
      <p:sp>
        <p:nvSpPr>
          <p:cNvPr id="21" name="bk object 21"/>
          <p:cNvSpPr/>
          <p:nvPr/>
        </p:nvSpPr>
        <p:spPr>
          <a:xfrm>
            <a:off x="8427340" y="1"/>
            <a:ext cx="716756" cy="6859905"/>
          </a:xfrm>
          <a:custGeom>
            <a:avLst/>
            <a:gdLst/>
            <a:ahLst/>
            <a:cxnLst/>
            <a:rect l="l" t="t" r="r" b="b"/>
            <a:pathLst>
              <a:path w="955675" h="6859905">
                <a:moveTo>
                  <a:pt x="955548" y="0"/>
                </a:moveTo>
                <a:lnTo>
                  <a:pt x="0" y="0"/>
                </a:lnTo>
                <a:lnTo>
                  <a:pt x="955548" y="6859524"/>
                </a:lnTo>
                <a:lnTo>
                  <a:pt x="955548" y="0"/>
                </a:lnTo>
                <a:close/>
              </a:path>
            </a:pathLst>
          </a:custGeom>
          <a:solidFill>
            <a:srgbClr val="949397"/>
          </a:solidFill>
        </p:spPr>
        <p:txBody>
          <a:bodyPr wrap="square" lIns="0" tIns="0" rIns="0" bIns="0" rtlCol="0"/>
          <a:lstStyle/>
          <a:p>
            <a:endParaRPr/>
          </a:p>
        </p:txBody>
      </p:sp>
      <p:sp>
        <p:nvSpPr>
          <p:cNvPr id="22" name="bk object 22"/>
          <p:cNvSpPr/>
          <p:nvPr/>
        </p:nvSpPr>
        <p:spPr>
          <a:xfrm>
            <a:off x="8658225" y="1524"/>
            <a:ext cx="485775" cy="6745605"/>
          </a:xfrm>
          <a:custGeom>
            <a:avLst/>
            <a:gdLst/>
            <a:ahLst/>
            <a:cxnLst/>
            <a:rect l="l" t="t" r="r" b="b"/>
            <a:pathLst>
              <a:path w="647700" h="6745605">
                <a:moveTo>
                  <a:pt x="647699" y="0"/>
                </a:moveTo>
                <a:lnTo>
                  <a:pt x="0" y="0"/>
                </a:lnTo>
                <a:lnTo>
                  <a:pt x="647699" y="6745372"/>
                </a:lnTo>
                <a:lnTo>
                  <a:pt x="647699" y="0"/>
                </a:lnTo>
                <a:close/>
              </a:path>
            </a:pathLst>
          </a:custGeom>
          <a:solidFill>
            <a:srgbClr val="FFFF00"/>
          </a:solidFill>
        </p:spPr>
        <p:txBody>
          <a:bodyPr wrap="square" lIns="0" tIns="0" rIns="0" bIns="0" rtlCol="0"/>
          <a:lstStyle/>
          <a:p>
            <a:endParaRPr/>
          </a:p>
        </p:txBody>
      </p:sp>
      <p:sp>
        <p:nvSpPr>
          <p:cNvPr id="23" name="bk object 23"/>
          <p:cNvSpPr/>
          <p:nvPr/>
        </p:nvSpPr>
        <p:spPr>
          <a:xfrm>
            <a:off x="8873109" y="1"/>
            <a:ext cx="270986" cy="6501765"/>
          </a:xfrm>
          <a:custGeom>
            <a:avLst/>
            <a:gdLst/>
            <a:ahLst/>
            <a:cxnLst/>
            <a:rect l="l" t="t" r="r" b="b"/>
            <a:pathLst>
              <a:path w="361315" h="6501765">
                <a:moveTo>
                  <a:pt x="361188" y="0"/>
                </a:moveTo>
                <a:lnTo>
                  <a:pt x="0" y="0"/>
                </a:lnTo>
                <a:lnTo>
                  <a:pt x="361188" y="6501384"/>
                </a:lnTo>
                <a:lnTo>
                  <a:pt x="361188" y="0"/>
                </a:lnTo>
                <a:close/>
              </a:path>
            </a:pathLst>
          </a:custGeom>
          <a:solidFill>
            <a:srgbClr val="DC763C"/>
          </a:solidFill>
        </p:spPr>
        <p:txBody>
          <a:bodyPr wrap="square" lIns="0" tIns="0" rIns="0" bIns="0" rtlCol="0"/>
          <a:lstStyle/>
          <a:p>
            <a:endParaRPr/>
          </a:p>
        </p:txBody>
      </p:sp>
      <p:sp>
        <p:nvSpPr>
          <p:cNvPr id="2" name="Holder 2"/>
          <p:cNvSpPr>
            <a:spLocks noGrp="1"/>
          </p:cNvSpPr>
          <p:nvPr>
            <p:ph type="title"/>
          </p:nvPr>
        </p:nvSpPr>
        <p:spPr>
          <a:xfrm>
            <a:off x="404241" y="315213"/>
            <a:ext cx="4266724" cy="430887"/>
          </a:xfrm>
          <a:prstGeom prst="rect">
            <a:avLst/>
          </a:prstGeom>
        </p:spPr>
        <p:txBody>
          <a:bodyPr wrap="square" lIns="0" tIns="0" rIns="0" bIns="0">
            <a:spAutoFit/>
          </a:bodyPr>
          <a:lstStyle>
            <a:lvl1pPr>
              <a:defRPr sz="2800" b="1" i="0">
                <a:solidFill>
                  <a:schemeClr val="bg1"/>
                </a:solidFill>
                <a:latin typeface="Georgia"/>
                <a:cs typeface="Georgia"/>
              </a:defRPr>
            </a:lvl1pPr>
          </a:lstStyle>
          <a:p>
            <a:endParaRPr/>
          </a:p>
        </p:txBody>
      </p:sp>
      <p:sp>
        <p:nvSpPr>
          <p:cNvPr id="3" name="Holder 3"/>
          <p:cNvSpPr>
            <a:spLocks noGrp="1"/>
          </p:cNvSpPr>
          <p:nvPr>
            <p:ph type="body" idx="1"/>
          </p:nvPr>
        </p:nvSpPr>
        <p:spPr>
          <a:xfrm>
            <a:off x="401956" y="1475994"/>
            <a:ext cx="8340089" cy="276999"/>
          </a:xfrm>
          <a:prstGeom prst="rect">
            <a:avLst/>
          </a:prstGeom>
        </p:spPr>
        <p:txBody>
          <a:bodyPr wrap="square" lIns="0" tIns="0" rIns="0" bIns="0">
            <a:spAutoFit/>
          </a:bodyPr>
          <a:lstStyle>
            <a:lvl1pPr>
              <a:defRPr sz="1800" b="0" i="0">
                <a:solidFill>
                  <a:schemeClr val="tx1"/>
                </a:solidFill>
                <a:latin typeface="Georgia"/>
                <a:cs typeface="Georgia"/>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8/11/2021</a:t>
            </a:fld>
            <a:endParaRPr lang="en-US"/>
          </a:p>
        </p:txBody>
      </p:sp>
      <p:sp>
        <p:nvSpPr>
          <p:cNvPr id="6" name="Holder 6"/>
          <p:cNvSpPr>
            <a:spLocks noGrp="1"/>
          </p:cNvSpPr>
          <p:nvPr>
            <p:ph type="sldNum" sz="quarter" idx="7"/>
          </p:nvPr>
        </p:nvSpPr>
        <p:spPr>
          <a:xfrm>
            <a:off x="197967" y="6461665"/>
            <a:ext cx="173355" cy="692497"/>
          </a:xfrm>
          <a:prstGeom prst="rect">
            <a:avLst/>
          </a:prstGeom>
        </p:spPr>
        <p:txBody>
          <a:bodyPr wrap="square" lIns="0" tIns="0" rIns="0" bIns="0">
            <a:spAutoFit/>
          </a:bodyPr>
          <a:lstStyle>
            <a:lvl1pPr>
              <a:defRPr sz="1800" b="0" i="0">
                <a:solidFill>
                  <a:srgbClr val="DC763C"/>
                </a:solidFill>
                <a:latin typeface="Sitka Banner"/>
                <a:cs typeface="Sitka Banner"/>
              </a:defRPr>
            </a:lvl1pPr>
          </a:lstStyle>
          <a:p>
            <a:pPr marL="28575">
              <a:lnSpc>
                <a:spcPts val="1800"/>
              </a:lnSpc>
            </a:pPr>
            <a:fld id="{81D60167-4931-47E6-BA6A-407CBD079E47}" type="slidenum">
              <a:rPr lang="en-US" smtClean="0"/>
              <a:pPr marL="28575">
                <a:lnSpc>
                  <a:spcPts val="1800"/>
                </a:lnSpc>
              </a:pPr>
              <a:t>‹#›</a:t>
            </a:fld>
            <a:endParaRPr lang="en-US" dirty="0"/>
          </a:p>
        </p:txBody>
      </p:sp>
    </p:spTree>
    <p:extLst>
      <p:ext uri="{BB962C8B-B14F-4D97-AF65-F5344CB8AC3E}">
        <p14:creationId xmlns:p14="http://schemas.microsoft.com/office/powerpoint/2010/main" val="1016071045"/>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www.linkedin.com/company/chicagodps" TargetMode="External"/><Relationship Id="rId2" Type="http://schemas.openxmlformats.org/officeDocument/2006/relationships/hyperlink" Target="http://www.chicago.gov/dps" TargetMode="External"/><Relationship Id="rId1" Type="http://schemas.openxmlformats.org/officeDocument/2006/relationships/slideLayout" Target="../slideLayouts/slideLayout1.xml"/><Relationship Id="rId4" Type="http://schemas.openxmlformats.org/officeDocument/2006/relationships/hyperlink" Target="http://www.youtube.com/ChicagoDP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hyperlink" Target="mailto:cjordan@chicagomsdc.org" TargetMode="External"/><Relationship Id="rId3" Type="http://schemas.openxmlformats.org/officeDocument/2006/relationships/hyperlink" Target="mailto:jrobles-michelena@chicagomsdc.org" TargetMode="External"/><Relationship Id="rId7" Type="http://schemas.openxmlformats.org/officeDocument/2006/relationships/hyperlink" Target="mailto:nsharp@chicagomsdc.org" TargetMode="External"/><Relationship Id="rId2" Type="http://schemas.openxmlformats.org/officeDocument/2006/relationships/hyperlink" Target="mailto:vwilliams@chicagomsdc.org" TargetMode="External"/><Relationship Id="rId1" Type="http://schemas.openxmlformats.org/officeDocument/2006/relationships/slideLayout" Target="../slideLayouts/slideLayout14.xml"/><Relationship Id="rId6" Type="http://schemas.openxmlformats.org/officeDocument/2006/relationships/hyperlink" Target="mailto:Sfuller@ChicagoMSDC.org" TargetMode="External"/><Relationship Id="rId5" Type="http://schemas.openxmlformats.org/officeDocument/2006/relationships/image" Target="../media/image34.jpg"/><Relationship Id="rId4" Type="http://schemas.openxmlformats.org/officeDocument/2006/relationships/hyperlink" Target="mailto:swatsonwilson@chicagomsdc.org" TargetMode="External"/><Relationship Id="rId9" Type="http://schemas.openxmlformats.org/officeDocument/2006/relationships/hyperlink" Target="http://www.chicagomsdc.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INFO@USMINORITYCONTRACTORS.ORG" TargetMode="Externa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facebook.com/AAIPipeline/" TargetMode="External"/><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hyperlink" Target="https://twitter.com/aaipipeline" TargetMode="External"/><Relationship Id="rId4" Type="http://schemas.openxmlformats.org/officeDocument/2006/relationships/hyperlink" Target="https://www.instagram.com/aerostaravion/?hl=en"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www.cityofchicago.org/dps" TargetMode="External"/><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818275-416C-4675-A02F-946C78A55A8A}"/>
              </a:ext>
            </a:extLst>
          </p:cNvPr>
          <p:cNvSpPr/>
          <p:nvPr/>
        </p:nvSpPr>
        <p:spPr>
          <a:xfrm>
            <a:off x="-11113" y="306388"/>
            <a:ext cx="9144001" cy="919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LT Std 55 Roman"/>
              <a:ea typeface="+mn-ea"/>
              <a:cs typeface="+mn-cs"/>
            </a:endParaRPr>
          </a:p>
        </p:txBody>
      </p:sp>
      <p:pic>
        <p:nvPicPr>
          <p:cNvPr id="14339" name="Picture 2" descr="Photoxpress_3177617">
            <a:extLst>
              <a:ext uri="{FF2B5EF4-FFF2-40B4-BE49-F238E27FC236}">
                <a16:creationId xmlns:a16="http://schemas.microsoft.com/office/drawing/2014/main" id="{04F2F387-8374-4F80-A42E-D93A707A1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34" b="31042"/>
          <a:stretch>
            <a:fillRect/>
          </a:stretch>
        </p:blipFill>
        <p:spPr bwMode="auto">
          <a:xfrm>
            <a:off x="0" y="2246313"/>
            <a:ext cx="9144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FF8769-549C-4F3C-88B8-F87BD57FB16D}"/>
              </a:ext>
            </a:extLst>
          </p:cNvPr>
          <p:cNvSpPr/>
          <p:nvPr/>
        </p:nvSpPr>
        <p:spPr>
          <a:xfrm>
            <a:off x="0" y="1371600"/>
            <a:ext cx="798949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WORKING WITH ASSIST AGENCIES</a:t>
            </a:r>
          </a:p>
        </p:txBody>
      </p:sp>
      <p:sp>
        <p:nvSpPr>
          <p:cNvPr id="14341" name="TextBox 3">
            <a:extLst>
              <a:ext uri="{FF2B5EF4-FFF2-40B4-BE49-F238E27FC236}">
                <a16:creationId xmlns:a16="http://schemas.microsoft.com/office/drawing/2014/main" id="{D051F0C0-7B91-4A33-A618-F5AA0CF67DA7}"/>
              </a:ext>
            </a:extLst>
          </p:cNvPr>
          <p:cNvSpPr txBox="1">
            <a:spLocks noChangeArrowheads="1"/>
          </p:cNvSpPr>
          <p:nvPr/>
        </p:nvSpPr>
        <p:spPr bwMode="auto">
          <a:xfrm>
            <a:off x="838200" y="5029200"/>
            <a:ext cx="72358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venir LT Std 55 Roman"/>
                <a:ea typeface="+mn-ea"/>
                <a:cs typeface="Arial" panose="020B0604020202020204" pitchFamily="34" charset="0"/>
              </a:rPr>
              <a:t>Presented By: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Chicago Minority Supplier Development Council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U. S. Minority Contractors Association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The </a:t>
            </a:r>
            <a:r>
              <a:rPr kumimoji="0" lang="en-US" altLang="en-US" sz="2400" b="0" i="0" u="none" strike="noStrike" kern="1200" cap="none" spc="0" normalizeH="0" baseline="0" noProof="0" dirty="0" err="1">
                <a:ln>
                  <a:noFill/>
                </a:ln>
                <a:solidFill>
                  <a:schemeClr val="accent4"/>
                </a:solidFill>
                <a:effectLst/>
                <a:uLnTx/>
                <a:uFillTx/>
                <a:latin typeface="Avenir LT Std 55 Roman"/>
                <a:ea typeface="+mn-ea"/>
                <a:cs typeface="Arial" panose="020B0604020202020204" pitchFamily="34" charset="0"/>
              </a:rPr>
              <a:t>AeroStar</a:t>
            </a:r>
            <a:r>
              <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 Avion Institute</a:t>
            </a:r>
          </a:p>
        </p:txBody>
      </p:sp>
      <p:pic>
        <p:nvPicPr>
          <p:cNvPr id="14342" name="Picture 3">
            <a:extLst>
              <a:ext uri="{FF2B5EF4-FFF2-40B4-BE49-F238E27FC236}">
                <a16:creationId xmlns:a16="http://schemas.microsoft.com/office/drawing/2014/main" id="{D630C37E-755E-4962-859E-6A6459F245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3" y="330200"/>
            <a:ext cx="31797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235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0417"/>
            <a:ext cx="5497830" cy="607219"/>
          </a:xfrm>
          <a:custGeom>
            <a:avLst/>
            <a:gdLst/>
            <a:ahLst/>
            <a:cxnLst/>
            <a:rect l="l" t="t" r="r" b="b"/>
            <a:pathLst>
              <a:path w="7330440" h="809625">
                <a:moveTo>
                  <a:pt x="0" y="0"/>
                </a:moveTo>
                <a:lnTo>
                  <a:pt x="0" y="809244"/>
                </a:lnTo>
                <a:lnTo>
                  <a:pt x="6975221" y="791210"/>
                </a:lnTo>
                <a:lnTo>
                  <a:pt x="7330440" y="35941"/>
                </a:lnTo>
                <a:lnTo>
                  <a:pt x="0" y="0"/>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3" name="object 3"/>
          <p:cNvSpPr txBox="1">
            <a:spLocks noGrp="1"/>
          </p:cNvSpPr>
          <p:nvPr>
            <p:ph type="title"/>
          </p:nvPr>
        </p:nvSpPr>
        <p:spPr>
          <a:xfrm>
            <a:off x="447217" y="961357"/>
            <a:ext cx="3748088" cy="425116"/>
          </a:xfrm>
          <a:prstGeom prst="rect">
            <a:avLst/>
          </a:prstGeom>
        </p:spPr>
        <p:txBody>
          <a:bodyPr vert="horz" wrap="square" lIns="0" tIns="9525" rIns="0" bIns="0" rtlCol="0">
            <a:spAutoFit/>
          </a:bodyPr>
          <a:lstStyle/>
          <a:p>
            <a:pPr marL="9525">
              <a:spcBef>
                <a:spcPts val="75"/>
              </a:spcBef>
            </a:pPr>
            <a:r>
              <a:rPr sz="2700" spc="-4" dirty="0"/>
              <a:t>Membership</a:t>
            </a:r>
            <a:r>
              <a:rPr sz="2700" spc="-56" dirty="0"/>
              <a:t> </a:t>
            </a:r>
            <a:r>
              <a:rPr sz="2700" dirty="0"/>
              <a:t>Options</a:t>
            </a:r>
            <a:endParaRPr sz="2700"/>
          </a:p>
        </p:txBody>
      </p:sp>
      <p:sp>
        <p:nvSpPr>
          <p:cNvPr id="13" name="object 13"/>
          <p:cNvSpPr txBox="1">
            <a:spLocks noGrp="1"/>
          </p:cNvSpPr>
          <p:nvPr>
            <p:ph type="sldNum" sz="quarter" idx="7"/>
          </p:nvPr>
        </p:nvSpPr>
        <p:spPr>
          <a:xfrm>
            <a:off x="148476" y="5703499"/>
            <a:ext cx="130016"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fld id="{81D60167-4931-47E6-BA6A-407CBD079E47}" type="slidenum">
              <a:rPr dirty="0"/>
              <a:pPr marL="28575" defTabSz="685800" eaLnBrk="1" fontAlgn="auto" hangingPunct="1">
                <a:lnSpc>
                  <a:spcPts val="1800"/>
                </a:lnSpc>
                <a:spcBef>
                  <a:spcPts val="0"/>
                </a:spcBef>
                <a:spcAft>
                  <a:spcPts val="0"/>
                </a:spcAft>
              </a:pPr>
              <a:t>10</a:t>
            </a:fld>
            <a:endParaRPr dirty="0"/>
          </a:p>
        </p:txBody>
      </p:sp>
      <p:sp>
        <p:nvSpPr>
          <p:cNvPr id="4" name="object 4"/>
          <p:cNvSpPr txBox="1"/>
          <p:nvPr/>
        </p:nvSpPr>
        <p:spPr>
          <a:xfrm>
            <a:off x="4572761" y="3097815"/>
            <a:ext cx="2907983" cy="171681"/>
          </a:xfrm>
          <a:prstGeom prst="rect">
            <a:avLst/>
          </a:prstGeom>
        </p:spPr>
        <p:txBody>
          <a:bodyPr vert="horz" wrap="square" lIns="0" tIns="10001" rIns="0" bIns="0" rtlCol="0">
            <a:spAutoFit/>
          </a:bodyPr>
          <a:lstStyle/>
          <a:p>
            <a:pPr marL="224314" indent="-215265" defTabSz="685800" eaLnBrk="1" fontAlgn="auto" hangingPunct="1">
              <a:spcBef>
                <a:spcPts val="79"/>
              </a:spcBef>
              <a:spcAft>
                <a:spcPts val="0"/>
              </a:spcAft>
              <a:buFont typeface="Arial"/>
              <a:buChar char="•"/>
              <a:tabLst>
                <a:tab pos="224314" algn="l"/>
                <a:tab pos="224790" algn="l"/>
              </a:tabLst>
            </a:pPr>
            <a:r>
              <a:rPr sz="1050" dirty="0">
                <a:solidFill>
                  <a:prstClr val="black"/>
                </a:solidFill>
                <a:latin typeface="Georgia"/>
                <a:cs typeface="Georgia"/>
              </a:rPr>
              <a:t>Standardized </a:t>
            </a:r>
            <a:r>
              <a:rPr sz="1050" spc="-4" dirty="0">
                <a:solidFill>
                  <a:prstClr val="black"/>
                </a:solidFill>
                <a:latin typeface="Georgia"/>
                <a:cs typeface="Georgia"/>
              </a:rPr>
              <a:t>platform for delivery of</a:t>
            </a:r>
            <a:r>
              <a:rPr sz="1050" spc="-71" dirty="0">
                <a:solidFill>
                  <a:prstClr val="black"/>
                </a:solidFill>
                <a:latin typeface="Georgia"/>
                <a:cs typeface="Georgia"/>
              </a:rPr>
              <a:t> </a:t>
            </a:r>
            <a:r>
              <a:rPr sz="1050" dirty="0">
                <a:solidFill>
                  <a:prstClr val="black"/>
                </a:solidFill>
                <a:latin typeface="Georgia"/>
                <a:cs typeface="Georgia"/>
              </a:rPr>
              <a:t>services</a:t>
            </a:r>
            <a:endParaRPr sz="1050">
              <a:solidFill>
                <a:prstClr val="black"/>
              </a:solidFill>
              <a:latin typeface="Georgia"/>
              <a:cs typeface="Georgia"/>
            </a:endParaRPr>
          </a:p>
        </p:txBody>
      </p:sp>
      <p:sp>
        <p:nvSpPr>
          <p:cNvPr id="5" name="object 5"/>
          <p:cNvSpPr txBox="1"/>
          <p:nvPr/>
        </p:nvSpPr>
        <p:spPr>
          <a:xfrm>
            <a:off x="4572762" y="3417855"/>
            <a:ext cx="4028599" cy="171681"/>
          </a:xfrm>
          <a:prstGeom prst="rect">
            <a:avLst/>
          </a:prstGeom>
        </p:spPr>
        <p:txBody>
          <a:bodyPr vert="horz" wrap="square" lIns="0" tIns="10001" rIns="0" bIns="0" rtlCol="0">
            <a:spAutoFit/>
          </a:bodyPr>
          <a:lstStyle/>
          <a:p>
            <a:pPr marL="256223" indent="-247174" defTabSz="685800" eaLnBrk="1" fontAlgn="auto" hangingPunct="1">
              <a:spcBef>
                <a:spcPts val="79"/>
              </a:spcBef>
              <a:spcAft>
                <a:spcPts val="0"/>
              </a:spcAft>
              <a:buFont typeface="Arial"/>
              <a:buChar char="•"/>
              <a:tabLst>
                <a:tab pos="256223" algn="l"/>
                <a:tab pos="256699" algn="l"/>
              </a:tabLst>
            </a:pPr>
            <a:r>
              <a:rPr sz="1050" spc="-4" dirty="0">
                <a:solidFill>
                  <a:prstClr val="black"/>
                </a:solidFill>
                <a:latin typeface="Georgia"/>
                <a:cs typeface="Georgia"/>
              </a:rPr>
              <a:t>More solutions to connect with </a:t>
            </a:r>
            <a:r>
              <a:rPr sz="1050" dirty="0">
                <a:solidFill>
                  <a:prstClr val="black"/>
                </a:solidFill>
                <a:latin typeface="Georgia"/>
                <a:cs typeface="Georgia"/>
              </a:rPr>
              <a:t>the right </a:t>
            </a:r>
            <a:r>
              <a:rPr sz="1050" spc="-4" dirty="0">
                <a:solidFill>
                  <a:prstClr val="black"/>
                </a:solidFill>
                <a:latin typeface="Georgia"/>
                <a:cs typeface="Georgia"/>
              </a:rPr>
              <a:t>MBE for your</a:t>
            </a:r>
            <a:r>
              <a:rPr sz="1050" spc="-8" dirty="0">
                <a:solidFill>
                  <a:prstClr val="black"/>
                </a:solidFill>
                <a:latin typeface="Georgia"/>
                <a:cs typeface="Georgia"/>
              </a:rPr>
              <a:t> </a:t>
            </a:r>
            <a:r>
              <a:rPr sz="1050" spc="-4" dirty="0">
                <a:solidFill>
                  <a:prstClr val="black"/>
                </a:solidFill>
                <a:latin typeface="Georgia"/>
                <a:cs typeface="Georgia"/>
              </a:rPr>
              <a:t>business</a:t>
            </a:r>
            <a:endParaRPr sz="1050">
              <a:solidFill>
                <a:prstClr val="black"/>
              </a:solidFill>
              <a:latin typeface="Georgia"/>
              <a:cs typeface="Georgia"/>
            </a:endParaRPr>
          </a:p>
        </p:txBody>
      </p:sp>
      <p:sp>
        <p:nvSpPr>
          <p:cNvPr id="6" name="object 6"/>
          <p:cNvSpPr txBox="1"/>
          <p:nvPr/>
        </p:nvSpPr>
        <p:spPr>
          <a:xfrm>
            <a:off x="4572762" y="3737896"/>
            <a:ext cx="2442686" cy="171201"/>
          </a:xfrm>
          <a:prstGeom prst="rect">
            <a:avLst/>
          </a:prstGeom>
        </p:spPr>
        <p:txBody>
          <a:bodyPr vert="horz" wrap="square" lIns="0" tIns="9525" rIns="0" bIns="0" rtlCol="0">
            <a:spAutoFit/>
          </a:bodyPr>
          <a:lstStyle/>
          <a:p>
            <a:pPr marL="256223" indent="-247174" defTabSz="685800" eaLnBrk="1" fontAlgn="auto" hangingPunct="1">
              <a:spcBef>
                <a:spcPts val="75"/>
              </a:spcBef>
              <a:spcAft>
                <a:spcPts val="0"/>
              </a:spcAft>
              <a:buFont typeface="Arial"/>
              <a:buChar char="•"/>
              <a:tabLst>
                <a:tab pos="256223" algn="l"/>
                <a:tab pos="256699" algn="l"/>
              </a:tabLst>
            </a:pPr>
            <a:r>
              <a:rPr sz="1050" dirty="0">
                <a:solidFill>
                  <a:prstClr val="black"/>
                </a:solidFill>
                <a:latin typeface="Georgia"/>
                <a:cs typeface="Georgia"/>
              </a:rPr>
              <a:t>Programs and learning</a:t>
            </a:r>
            <a:r>
              <a:rPr sz="1050" spc="-94" dirty="0">
                <a:solidFill>
                  <a:prstClr val="black"/>
                </a:solidFill>
                <a:latin typeface="Georgia"/>
                <a:cs typeface="Georgia"/>
              </a:rPr>
              <a:t> </a:t>
            </a:r>
            <a:r>
              <a:rPr sz="1050" spc="-4" dirty="0">
                <a:solidFill>
                  <a:prstClr val="black"/>
                </a:solidFill>
                <a:latin typeface="Georgia"/>
                <a:cs typeface="Georgia"/>
              </a:rPr>
              <a:t>opportunities</a:t>
            </a:r>
            <a:endParaRPr sz="1050">
              <a:solidFill>
                <a:prstClr val="black"/>
              </a:solidFill>
              <a:latin typeface="Georgia"/>
              <a:cs typeface="Georgia"/>
            </a:endParaRPr>
          </a:p>
        </p:txBody>
      </p:sp>
      <p:sp>
        <p:nvSpPr>
          <p:cNvPr id="7" name="object 7"/>
          <p:cNvSpPr txBox="1"/>
          <p:nvPr/>
        </p:nvSpPr>
        <p:spPr>
          <a:xfrm>
            <a:off x="4572761" y="4058221"/>
            <a:ext cx="3392805" cy="378950"/>
          </a:xfrm>
          <a:prstGeom prst="rect">
            <a:avLst/>
          </a:prstGeom>
        </p:spPr>
        <p:txBody>
          <a:bodyPr vert="horz" wrap="square" lIns="0" tIns="9525" rIns="0" bIns="0" rtlCol="0">
            <a:spAutoFit/>
          </a:bodyPr>
          <a:lstStyle/>
          <a:p>
            <a:pPr marL="224314" marR="3810" indent="-215265" defTabSz="685800" eaLnBrk="1" fontAlgn="auto" hangingPunct="1">
              <a:spcBef>
                <a:spcPts val="75"/>
              </a:spcBef>
              <a:spcAft>
                <a:spcPts val="0"/>
              </a:spcAft>
              <a:buFont typeface="Arial"/>
              <a:buChar char="•"/>
              <a:tabLst>
                <a:tab pos="256223" algn="l"/>
                <a:tab pos="256699" algn="l"/>
              </a:tabLst>
            </a:pPr>
            <a:r>
              <a:rPr sz="1350" dirty="0">
                <a:solidFill>
                  <a:prstClr val="black"/>
                </a:solidFill>
                <a:latin typeface="Calibri"/>
                <a:cs typeface="+mn-cs"/>
              </a:rPr>
              <a:t>	</a:t>
            </a:r>
            <a:r>
              <a:rPr sz="1050" dirty="0">
                <a:solidFill>
                  <a:prstClr val="black"/>
                </a:solidFill>
                <a:latin typeface="Georgia"/>
                <a:cs typeface="Georgia"/>
              </a:rPr>
              <a:t>NMSDC </a:t>
            </a:r>
            <a:r>
              <a:rPr sz="1050" spc="-4" dirty="0">
                <a:solidFill>
                  <a:prstClr val="black"/>
                </a:solidFill>
                <a:latin typeface="Georgia"/>
                <a:cs typeface="Georgia"/>
              </a:rPr>
              <a:t>Central: our </a:t>
            </a:r>
            <a:r>
              <a:rPr sz="1050" dirty="0">
                <a:solidFill>
                  <a:prstClr val="black"/>
                </a:solidFill>
                <a:latin typeface="Georgia"/>
                <a:cs typeface="Georgia"/>
              </a:rPr>
              <a:t>go-to </a:t>
            </a:r>
            <a:r>
              <a:rPr sz="1050" spc="-4" dirty="0">
                <a:solidFill>
                  <a:prstClr val="black"/>
                </a:solidFill>
                <a:latin typeface="Georgia"/>
                <a:cs typeface="Georgia"/>
              </a:rPr>
              <a:t>technology platform for  certification, </a:t>
            </a:r>
            <a:r>
              <a:rPr sz="1050" dirty="0">
                <a:solidFill>
                  <a:prstClr val="black"/>
                </a:solidFill>
                <a:latin typeface="Georgia"/>
                <a:cs typeface="Georgia"/>
              </a:rPr>
              <a:t>search and retrieval </a:t>
            </a:r>
            <a:r>
              <a:rPr sz="1050" spc="-4" dirty="0">
                <a:solidFill>
                  <a:prstClr val="black"/>
                </a:solidFill>
                <a:latin typeface="Georgia"/>
                <a:cs typeface="Georgia"/>
              </a:rPr>
              <a:t>of MBE</a:t>
            </a:r>
            <a:r>
              <a:rPr sz="1050" spc="-60" dirty="0">
                <a:solidFill>
                  <a:prstClr val="black"/>
                </a:solidFill>
                <a:latin typeface="Georgia"/>
                <a:cs typeface="Georgia"/>
              </a:rPr>
              <a:t> </a:t>
            </a:r>
            <a:r>
              <a:rPr sz="1050" spc="-4" dirty="0">
                <a:solidFill>
                  <a:prstClr val="black"/>
                </a:solidFill>
                <a:latin typeface="Georgia"/>
                <a:cs typeface="Georgia"/>
              </a:rPr>
              <a:t>information</a:t>
            </a:r>
            <a:endParaRPr sz="1050">
              <a:solidFill>
                <a:prstClr val="black"/>
              </a:solidFill>
              <a:latin typeface="Georgia"/>
              <a:cs typeface="Georgia"/>
            </a:endParaRPr>
          </a:p>
        </p:txBody>
      </p:sp>
      <p:sp>
        <p:nvSpPr>
          <p:cNvPr id="8" name="object 8"/>
          <p:cNvSpPr txBox="1"/>
          <p:nvPr/>
        </p:nvSpPr>
        <p:spPr>
          <a:xfrm>
            <a:off x="245364" y="1252608"/>
            <a:ext cx="7335203" cy="1709282"/>
          </a:xfrm>
          <a:prstGeom prst="rect">
            <a:avLst/>
          </a:prstGeom>
        </p:spPr>
        <p:txBody>
          <a:bodyPr vert="horz" wrap="square" lIns="0" tIns="128111" rIns="0" bIns="0" rtlCol="0">
            <a:spAutoFit/>
          </a:bodyPr>
          <a:lstStyle/>
          <a:p>
            <a:pPr marL="210979" defTabSz="685800" eaLnBrk="1" fontAlgn="auto" hangingPunct="1">
              <a:spcBef>
                <a:spcPts val="1009"/>
              </a:spcBef>
              <a:spcAft>
                <a:spcPts val="0"/>
              </a:spcAft>
            </a:pPr>
            <a:r>
              <a:rPr sz="1650" spc="-4" dirty="0">
                <a:solidFill>
                  <a:srgbClr val="FFFFFF"/>
                </a:solidFill>
                <a:latin typeface="Georgia"/>
                <a:cs typeface="Georgia"/>
              </a:rPr>
              <a:t>Local and</a:t>
            </a:r>
            <a:r>
              <a:rPr sz="1650" spc="-8" dirty="0">
                <a:solidFill>
                  <a:srgbClr val="FFFFFF"/>
                </a:solidFill>
                <a:latin typeface="Georgia"/>
                <a:cs typeface="Georgia"/>
              </a:rPr>
              <a:t> National</a:t>
            </a:r>
            <a:endParaRPr sz="1650">
              <a:solidFill>
                <a:prstClr val="black"/>
              </a:solidFill>
              <a:latin typeface="Georgia"/>
              <a:cs typeface="Georgia"/>
            </a:endParaRPr>
          </a:p>
          <a:p>
            <a:pPr marL="9525" marR="499110" defTabSz="685800" eaLnBrk="1" fontAlgn="auto" hangingPunct="1">
              <a:spcBef>
                <a:spcPts val="769"/>
              </a:spcBef>
              <a:spcAft>
                <a:spcPts val="0"/>
              </a:spcAft>
            </a:pPr>
            <a:r>
              <a:rPr sz="1350" spc="-4" dirty="0">
                <a:solidFill>
                  <a:prstClr val="black"/>
                </a:solidFill>
                <a:latin typeface="Georgia"/>
                <a:cs typeface="Georgia"/>
              </a:rPr>
              <a:t>Eighty percent of </a:t>
            </a:r>
            <a:r>
              <a:rPr sz="1350" dirty="0">
                <a:solidFill>
                  <a:prstClr val="black"/>
                </a:solidFill>
                <a:latin typeface="Georgia"/>
                <a:cs typeface="Georgia"/>
              </a:rPr>
              <a:t>national </a:t>
            </a:r>
            <a:r>
              <a:rPr sz="1350" spc="-4" dirty="0">
                <a:solidFill>
                  <a:prstClr val="black"/>
                </a:solidFill>
                <a:latin typeface="Georgia"/>
                <a:cs typeface="Georgia"/>
              </a:rPr>
              <a:t>corporate </a:t>
            </a:r>
            <a:r>
              <a:rPr sz="1350" dirty="0">
                <a:solidFill>
                  <a:prstClr val="black"/>
                </a:solidFill>
                <a:latin typeface="Georgia"/>
                <a:cs typeface="Georgia"/>
              </a:rPr>
              <a:t>membership </a:t>
            </a:r>
            <a:r>
              <a:rPr sz="1350" spc="-4" dirty="0">
                <a:solidFill>
                  <a:prstClr val="black"/>
                </a:solidFill>
                <a:latin typeface="Georgia"/>
                <a:cs typeface="Georgia"/>
              </a:rPr>
              <a:t>dues </a:t>
            </a:r>
            <a:r>
              <a:rPr sz="1350" dirty="0">
                <a:solidFill>
                  <a:prstClr val="black"/>
                </a:solidFill>
                <a:latin typeface="Georgia"/>
                <a:cs typeface="Georgia"/>
              </a:rPr>
              <a:t>are </a:t>
            </a:r>
            <a:r>
              <a:rPr sz="1350" spc="-4" dirty="0">
                <a:solidFill>
                  <a:prstClr val="black"/>
                </a:solidFill>
                <a:latin typeface="Georgia"/>
                <a:cs typeface="Georgia"/>
              </a:rPr>
              <a:t>used to support the </a:t>
            </a:r>
            <a:r>
              <a:rPr sz="1350" dirty="0">
                <a:solidFill>
                  <a:prstClr val="black"/>
                </a:solidFill>
                <a:latin typeface="Georgia"/>
                <a:cs typeface="Georgia"/>
              </a:rPr>
              <a:t>23 </a:t>
            </a:r>
            <a:r>
              <a:rPr sz="1350" spc="-4" dirty="0">
                <a:solidFill>
                  <a:prstClr val="black"/>
                </a:solidFill>
                <a:latin typeface="Georgia"/>
                <a:cs typeface="Georgia"/>
              </a:rPr>
              <a:t>NMSDC  </a:t>
            </a:r>
            <a:r>
              <a:rPr sz="1350" dirty="0">
                <a:solidFill>
                  <a:prstClr val="black"/>
                </a:solidFill>
                <a:latin typeface="Georgia"/>
                <a:cs typeface="Georgia"/>
              </a:rPr>
              <a:t>affiliate</a:t>
            </a:r>
            <a:r>
              <a:rPr sz="1350" spc="-4" dirty="0">
                <a:solidFill>
                  <a:prstClr val="black"/>
                </a:solidFill>
                <a:latin typeface="Georgia"/>
                <a:cs typeface="Georgia"/>
              </a:rPr>
              <a:t> councils.</a:t>
            </a:r>
            <a:endParaRPr sz="1350">
              <a:solidFill>
                <a:prstClr val="black"/>
              </a:solidFill>
              <a:latin typeface="Georgia"/>
              <a:cs typeface="Georgia"/>
            </a:endParaRPr>
          </a:p>
          <a:p>
            <a:pPr marL="9525" defTabSz="685800" eaLnBrk="1" fontAlgn="auto" hangingPunct="1">
              <a:spcBef>
                <a:spcPts val="0"/>
              </a:spcBef>
              <a:spcAft>
                <a:spcPts val="0"/>
              </a:spcAft>
            </a:pPr>
            <a:r>
              <a:rPr sz="1350" spc="-4" dirty="0">
                <a:solidFill>
                  <a:prstClr val="black"/>
                </a:solidFill>
                <a:latin typeface="Georgia"/>
                <a:cs typeface="Georgia"/>
              </a:rPr>
              <a:t>National corporate </a:t>
            </a:r>
            <a:r>
              <a:rPr sz="1350" dirty="0">
                <a:solidFill>
                  <a:prstClr val="black"/>
                </a:solidFill>
                <a:latin typeface="Georgia"/>
                <a:cs typeface="Georgia"/>
              </a:rPr>
              <a:t>members receive </a:t>
            </a:r>
            <a:r>
              <a:rPr sz="1350" spc="-4" dirty="0">
                <a:solidFill>
                  <a:prstClr val="black"/>
                </a:solidFill>
                <a:latin typeface="Georgia"/>
                <a:cs typeface="Georgia"/>
              </a:rPr>
              <a:t>the following benefits from </a:t>
            </a:r>
            <a:r>
              <a:rPr sz="1350" dirty="0">
                <a:solidFill>
                  <a:prstClr val="black"/>
                </a:solidFill>
                <a:latin typeface="Georgia"/>
                <a:cs typeface="Georgia"/>
              </a:rPr>
              <a:t>affiliate</a:t>
            </a:r>
            <a:r>
              <a:rPr sz="1350" spc="64" dirty="0">
                <a:solidFill>
                  <a:prstClr val="black"/>
                </a:solidFill>
                <a:latin typeface="Georgia"/>
                <a:cs typeface="Georgia"/>
              </a:rPr>
              <a:t> </a:t>
            </a:r>
            <a:r>
              <a:rPr sz="1350" spc="-4" dirty="0">
                <a:solidFill>
                  <a:prstClr val="black"/>
                </a:solidFill>
                <a:latin typeface="Georgia"/>
                <a:cs typeface="Georgia"/>
              </a:rPr>
              <a:t>councils:</a:t>
            </a:r>
            <a:endParaRPr sz="1350">
              <a:solidFill>
                <a:prstClr val="black"/>
              </a:solidFill>
              <a:latin typeface="Georgia"/>
              <a:cs typeface="Georgia"/>
            </a:endParaRPr>
          </a:p>
          <a:p>
            <a:pPr marL="9525" defTabSz="685800" eaLnBrk="1" fontAlgn="auto" hangingPunct="1">
              <a:spcBef>
                <a:spcPts val="949"/>
              </a:spcBef>
              <a:spcAft>
                <a:spcPts val="0"/>
              </a:spcAft>
              <a:tabLst>
                <a:tab pos="4336733" algn="l"/>
              </a:tabLst>
            </a:pPr>
            <a:r>
              <a:rPr sz="1050" b="1" spc="-4" dirty="0">
                <a:solidFill>
                  <a:prstClr val="black"/>
                </a:solidFill>
                <a:latin typeface="Georgia"/>
                <a:cs typeface="Georgia"/>
              </a:rPr>
              <a:t>Local</a:t>
            </a:r>
            <a:r>
              <a:rPr sz="1050" b="1" spc="4" dirty="0">
                <a:solidFill>
                  <a:prstClr val="black"/>
                </a:solidFill>
                <a:latin typeface="Georgia"/>
                <a:cs typeface="Georgia"/>
              </a:rPr>
              <a:t> </a:t>
            </a:r>
            <a:r>
              <a:rPr sz="1050" b="1" dirty="0">
                <a:solidFill>
                  <a:prstClr val="black"/>
                </a:solidFill>
                <a:latin typeface="Georgia"/>
                <a:cs typeface="Georgia"/>
              </a:rPr>
              <a:t>Office	National</a:t>
            </a:r>
            <a:r>
              <a:rPr sz="1050" b="1" spc="-11" dirty="0">
                <a:solidFill>
                  <a:prstClr val="black"/>
                </a:solidFill>
                <a:latin typeface="Georgia"/>
                <a:cs typeface="Georgia"/>
              </a:rPr>
              <a:t> </a:t>
            </a:r>
            <a:r>
              <a:rPr sz="1050" b="1" dirty="0">
                <a:solidFill>
                  <a:prstClr val="black"/>
                </a:solidFill>
                <a:latin typeface="Georgia"/>
                <a:cs typeface="Georgia"/>
              </a:rPr>
              <a:t>Office</a:t>
            </a:r>
            <a:endParaRPr sz="1050">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 pos="4336733" algn="l"/>
                <a:tab pos="4551521" algn="l"/>
              </a:tabLst>
            </a:pPr>
            <a:r>
              <a:rPr sz="1050" spc="-4" dirty="0">
                <a:solidFill>
                  <a:prstClr val="black"/>
                </a:solidFill>
                <a:latin typeface="Georgia"/>
                <a:cs typeface="Georgia"/>
              </a:rPr>
              <a:t>Supplier Diversity </a:t>
            </a:r>
            <a:r>
              <a:rPr sz="1050" dirty="0">
                <a:solidFill>
                  <a:prstClr val="black"/>
                </a:solidFill>
                <a:latin typeface="Georgia"/>
                <a:cs typeface="Georgia"/>
              </a:rPr>
              <a:t>Program</a:t>
            </a:r>
            <a:r>
              <a:rPr sz="1050" spc="23" dirty="0">
                <a:solidFill>
                  <a:prstClr val="black"/>
                </a:solidFill>
                <a:latin typeface="Georgia"/>
                <a:cs typeface="Georgia"/>
              </a:rPr>
              <a:t> </a:t>
            </a:r>
            <a:r>
              <a:rPr sz="1050" dirty="0">
                <a:solidFill>
                  <a:prstClr val="black"/>
                </a:solidFill>
                <a:latin typeface="Georgia"/>
                <a:cs typeface="Georgia"/>
              </a:rPr>
              <a:t>Development</a:t>
            </a:r>
            <a:r>
              <a:rPr sz="1050" spc="-15" dirty="0">
                <a:solidFill>
                  <a:prstClr val="black"/>
                </a:solidFill>
                <a:latin typeface="Georgia"/>
                <a:cs typeface="Georgia"/>
              </a:rPr>
              <a:t> </a:t>
            </a:r>
            <a:r>
              <a:rPr sz="1050" spc="-4" dirty="0">
                <a:solidFill>
                  <a:prstClr val="black"/>
                </a:solidFill>
                <a:latin typeface="Georgia"/>
                <a:cs typeface="Georgia"/>
              </a:rPr>
              <a:t>Support	</a:t>
            </a:r>
            <a:r>
              <a:rPr sz="1050" dirty="0">
                <a:solidFill>
                  <a:prstClr val="black"/>
                </a:solidFill>
                <a:latin typeface="Arial"/>
                <a:cs typeface="Arial"/>
              </a:rPr>
              <a:t>•	</a:t>
            </a:r>
            <a:r>
              <a:rPr sz="1050" dirty="0">
                <a:solidFill>
                  <a:prstClr val="black"/>
                </a:solidFill>
                <a:latin typeface="Georgia"/>
                <a:cs typeface="Georgia"/>
              </a:rPr>
              <a:t>Members may </a:t>
            </a:r>
            <a:r>
              <a:rPr sz="1050" spc="-4" dirty="0">
                <a:solidFill>
                  <a:prstClr val="black"/>
                </a:solidFill>
                <a:latin typeface="Georgia"/>
                <a:cs typeface="Georgia"/>
              </a:rPr>
              <a:t>receive</a:t>
            </a:r>
            <a:r>
              <a:rPr sz="1050" spc="-41" dirty="0">
                <a:solidFill>
                  <a:prstClr val="black"/>
                </a:solidFill>
                <a:latin typeface="Georgia"/>
                <a:cs typeface="Georgia"/>
              </a:rPr>
              <a:t> </a:t>
            </a:r>
            <a:r>
              <a:rPr sz="1050" spc="-4" dirty="0">
                <a:solidFill>
                  <a:prstClr val="black"/>
                </a:solidFill>
                <a:latin typeface="Georgia"/>
                <a:cs typeface="Georgia"/>
              </a:rPr>
              <a:t>service</a:t>
            </a:r>
            <a:endParaRPr sz="1050">
              <a:solidFill>
                <a:prstClr val="black"/>
              </a:solidFill>
              <a:latin typeface="Georgia"/>
              <a:cs typeface="Georgia"/>
            </a:endParaRPr>
          </a:p>
          <a:p>
            <a:pPr marL="4497705" defTabSz="685800" eaLnBrk="1" fontAlgn="auto" hangingPunct="1">
              <a:spcBef>
                <a:spcPts val="0"/>
              </a:spcBef>
              <a:spcAft>
                <a:spcPts val="0"/>
              </a:spcAft>
            </a:pPr>
            <a:r>
              <a:rPr sz="1050" spc="-4" dirty="0">
                <a:solidFill>
                  <a:prstClr val="black"/>
                </a:solidFill>
                <a:latin typeface="Georgia"/>
                <a:cs typeface="Georgia"/>
              </a:rPr>
              <a:t>from </a:t>
            </a:r>
            <a:r>
              <a:rPr sz="1050" dirty="0">
                <a:solidFill>
                  <a:prstClr val="black"/>
                </a:solidFill>
                <a:latin typeface="Georgia"/>
                <a:cs typeface="Georgia"/>
              </a:rPr>
              <a:t>any </a:t>
            </a:r>
            <a:r>
              <a:rPr sz="1050" spc="-4" dirty="0">
                <a:solidFill>
                  <a:prstClr val="black"/>
                </a:solidFill>
                <a:latin typeface="Georgia"/>
                <a:cs typeface="Georgia"/>
              </a:rPr>
              <a:t>of NMSDC’s 23 Affiliate Council</a:t>
            </a:r>
            <a:r>
              <a:rPr sz="1050" spc="-41" dirty="0">
                <a:solidFill>
                  <a:prstClr val="black"/>
                </a:solidFill>
                <a:latin typeface="Georgia"/>
                <a:cs typeface="Georgia"/>
              </a:rPr>
              <a:t> </a:t>
            </a:r>
            <a:r>
              <a:rPr sz="1050" dirty="0">
                <a:solidFill>
                  <a:prstClr val="black"/>
                </a:solidFill>
                <a:latin typeface="Georgia"/>
                <a:cs typeface="Georgia"/>
              </a:rPr>
              <a:t>areas.</a:t>
            </a:r>
            <a:endParaRPr sz="1050">
              <a:solidFill>
                <a:prstClr val="black"/>
              </a:solidFill>
              <a:latin typeface="Georgia"/>
              <a:cs typeface="Georgia"/>
            </a:endParaRPr>
          </a:p>
        </p:txBody>
      </p:sp>
      <p:sp>
        <p:nvSpPr>
          <p:cNvPr id="9" name="object 9"/>
          <p:cNvSpPr txBox="1"/>
          <p:nvPr/>
        </p:nvSpPr>
        <p:spPr>
          <a:xfrm>
            <a:off x="245364" y="2937377"/>
            <a:ext cx="3622358" cy="500682"/>
          </a:xfrm>
          <a:prstGeom prst="rect">
            <a:avLst/>
          </a:prstGeom>
        </p:spPr>
        <p:txBody>
          <a:bodyPr vert="horz" wrap="square" lIns="0" tIns="10001" rIns="0" bIns="0" rtlCol="0">
            <a:spAutoFit/>
          </a:bodyPr>
          <a:lstStyle/>
          <a:p>
            <a:pPr marL="224314" indent="-215265" defTabSz="685800" eaLnBrk="1" fontAlgn="auto" hangingPunct="1">
              <a:spcBef>
                <a:spcPts val="79"/>
              </a:spcBef>
              <a:spcAft>
                <a:spcPts val="0"/>
              </a:spcAft>
              <a:buFont typeface="Arial"/>
              <a:buChar char="•"/>
              <a:tabLst>
                <a:tab pos="224314" algn="l"/>
                <a:tab pos="224790" algn="l"/>
              </a:tabLst>
            </a:pPr>
            <a:r>
              <a:rPr sz="1050" dirty="0">
                <a:solidFill>
                  <a:prstClr val="black"/>
                </a:solidFill>
                <a:latin typeface="Georgia"/>
                <a:cs typeface="Georgia"/>
              </a:rPr>
              <a:t>Identify and </a:t>
            </a:r>
            <a:r>
              <a:rPr sz="1050" spc="-4" dirty="0">
                <a:solidFill>
                  <a:prstClr val="black"/>
                </a:solidFill>
                <a:latin typeface="Georgia"/>
                <a:cs typeface="Georgia"/>
              </a:rPr>
              <a:t>certify minority business </a:t>
            </a:r>
            <a:r>
              <a:rPr sz="1050" dirty="0">
                <a:solidFill>
                  <a:prstClr val="black"/>
                </a:solidFill>
                <a:latin typeface="Georgia"/>
                <a:cs typeface="Georgia"/>
              </a:rPr>
              <a:t>enterprises</a:t>
            </a:r>
            <a:r>
              <a:rPr sz="1050" spc="-41" dirty="0">
                <a:solidFill>
                  <a:prstClr val="black"/>
                </a:solidFill>
                <a:latin typeface="Georgia"/>
                <a:cs typeface="Georgia"/>
              </a:rPr>
              <a:t> </a:t>
            </a:r>
            <a:r>
              <a:rPr sz="1050" spc="-4" dirty="0">
                <a:solidFill>
                  <a:prstClr val="black"/>
                </a:solidFill>
                <a:latin typeface="Georgia"/>
                <a:cs typeface="Georgia"/>
              </a:rPr>
              <a:t>(MBEs)</a:t>
            </a:r>
            <a:endParaRPr sz="1050">
              <a:solidFill>
                <a:prstClr val="black"/>
              </a:solidFill>
              <a:latin typeface="Georgia"/>
              <a:cs typeface="Georgia"/>
            </a:endParaRPr>
          </a:p>
          <a:p>
            <a:pPr defTabSz="685800" eaLnBrk="1" fontAlgn="auto" hangingPunct="1">
              <a:spcBef>
                <a:spcPts val="26"/>
              </a:spcBef>
              <a:spcAft>
                <a:spcPts val="0"/>
              </a:spcAft>
              <a:buFont typeface="Arial"/>
              <a:buChar char="•"/>
            </a:pPr>
            <a:endParaRPr sz="1088">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Lst>
            </a:pPr>
            <a:r>
              <a:rPr sz="1050" spc="-4" dirty="0">
                <a:solidFill>
                  <a:prstClr val="black"/>
                </a:solidFill>
                <a:latin typeface="Georgia"/>
                <a:cs typeface="Georgia"/>
              </a:rPr>
              <a:t>MBE </a:t>
            </a:r>
            <a:r>
              <a:rPr sz="1050" dirty="0">
                <a:solidFill>
                  <a:prstClr val="black"/>
                </a:solidFill>
                <a:latin typeface="Georgia"/>
                <a:cs typeface="Georgia"/>
              </a:rPr>
              <a:t>referral and/or</a:t>
            </a:r>
            <a:r>
              <a:rPr sz="1050" spc="-45" dirty="0">
                <a:solidFill>
                  <a:prstClr val="black"/>
                </a:solidFill>
                <a:latin typeface="Georgia"/>
                <a:cs typeface="Georgia"/>
              </a:rPr>
              <a:t> </a:t>
            </a:r>
            <a:r>
              <a:rPr sz="1050" spc="-4" dirty="0">
                <a:solidFill>
                  <a:prstClr val="black"/>
                </a:solidFill>
                <a:latin typeface="Georgia"/>
                <a:cs typeface="Georgia"/>
              </a:rPr>
              <a:t>introductions</a:t>
            </a:r>
            <a:endParaRPr sz="1050">
              <a:solidFill>
                <a:prstClr val="black"/>
              </a:solidFill>
              <a:latin typeface="Georgia"/>
              <a:cs typeface="Georgia"/>
            </a:endParaRPr>
          </a:p>
        </p:txBody>
      </p:sp>
      <p:sp>
        <p:nvSpPr>
          <p:cNvPr id="10" name="object 10"/>
          <p:cNvSpPr txBox="1"/>
          <p:nvPr/>
        </p:nvSpPr>
        <p:spPr>
          <a:xfrm>
            <a:off x="245364" y="3577876"/>
            <a:ext cx="4117658" cy="332783"/>
          </a:xfrm>
          <a:prstGeom prst="rect">
            <a:avLst/>
          </a:prstGeom>
        </p:spPr>
        <p:txBody>
          <a:bodyPr vert="horz" wrap="square" lIns="0" tIns="9525" rIns="0" bIns="0" rtlCol="0">
            <a:spAutoFit/>
          </a:bodyPr>
          <a:lstStyle/>
          <a:p>
            <a:pPr marL="224314" marR="3810" indent="-215265" defTabSz="685800" eaLnBrk="1" fontAlgn="auto" hangingPunct="1">
              <a:spcBef>
                <a:spcPts val="75"/>
              </a:spcBef>
              <a:spcAft>
                <a:spcPts val="0"/>
              </a:spcAft>
              <a:buFont typeface="Arial"/>
              <a:buChar char="•"/>
              <a:tabLst>
                <a:tab pos="224314" algn="l"/>
                <a:tab pos="224790" algn="l"/>
              </a:tabLst>
            </a:pPr>
            <a:r>
              <a:rPr sz="1050" dirty="0">
                <a:solidFill>
                  <a:prstClr val="black"/>
                </a:solidFill>
                <a:latin typeface="Georgia"/>
                <a:cs typeface="Georgia"/>
              </a:rPr>
              <a:t>Registration </a:t>
            </a:r>
            <a:r>
              <a:rPr sz="1050" spc="-4" dirty="0">
                <a:solidFill>
                  <a:prstClr val="black"/>
                </a:solidFill>
                <a:latin typeface="Georgia"/>
                <a:cs typeface="Georgia"/>
              </a:rPr>
              <a:t>discounts for Affiliate minority supplier development  training</a:t>
            </a:r>
            <a:endParaRPr sz="1050">
              <a:solidFill>
                <a:prstClr val="black"/>
              </a:solidFill>
              <a:latin typeface="Georgia"/>
              <a:cs typeface="Georgia"/>
            </a:endParaRPr>
          </a:p>
        </p:txBody>
      </p:sp>
      <p:sp>
        <p:nvSpPr>
          <p:cNvPr id="11" name="object 11"/>
          <p:cNvSpPr txBox="1"/>
          <p:nvPr/>
        </p:nvSpPr>
        <p:spPr>
          <a:xfrm>
            <a:off x="245364" y="4058221"/>
            <a:ext cx="3926205" cy="171201"/>
          </a:xfrm>
          <a:prstGeom prst="rect">
            <a:avLst/>
          </a:prstGeom>
        </p:spPr>
        <p:txBody>
          <a:bodyPr vert="horz" wrap="square" lIns="0" tIns="9525" rIns="0" bIns="0" rtlCol="0">
            <a:spAutoFit/>
          </a:bodyPr>
          <a:lstStyle/>
          <a:p>
            <a:pPr marL="224314" indent="-215265" defTabSz="685800" eaLnBrk="1" fontAlgn="auto" hangingPunct="1">
              <a:spcBef>
                <a:spcPts val="75"/>
              </a:spcBef>
              <a:spcAft>
                <a:spcPts val="0"/>
              </a:spcAft>
              <a:buFont typeface="Arial"/>
              <a:buChar char="•"/>
              <a:tabLst>
                <a:tab pos="224314" algn="l"/>
                <a:tab pos="224790" algn="l"/>
              </a:tabLst>
            </a:pPr>
            <a:r>
              <a:rPr sz="1050" dirty="0">
                <a:solidFill>
                  <a:prstClr val="black"/>
                </a:solidFill>
                <a:latin typeface="Georgia"/>
                <a:cs typeface="Georgia"/>
              </a:rPr>
              <a:t>Registration </a:t>
            </a:r>
            <a:r>
              <a:rPr sz="1050" spc="-4" dirty="0">
                <a:solidFill>
                  <a:prstClr val="black"/>
                </a:solidFill>
                <a:latin typeface="Georgia"/>
                <a:cs typeface="Georgia"/>
              </a:rPr>
              <a:t>discounts for Affiliate </a:t>
            </a:r>
            <a:r>
              <a:rPr sz="1050" dirty="0">
                <a:solidFill>
                  <a:prstClr val="black"/>
                </a:solidFill>
                <a:latin typeface="Georgia"/>
                <a:cs typeface="Georgia"/>
              </a:rPr>
              <a:t>seminars and special</a:t>
            </a:r>
            <a:r>
              <a:rPr sz="1050" spc="-116" dirty="0">
                <a:solidFill>
                  <a:prstClr val="black"/>
                </a:solidFill>
                <a:latin typeface="Georgia"/>
                <a:cs typeface="Georgia"/>
              </a:rPr>
              <a:t> </a:t>
            </a:r>
            <a:r>
              <a:rPr sz="1050" dirty="0">
                <a:solidFill>
                  <a:prstClr val="black"/>
                </a:solidFill>
                <a:latin typeface="Georgia"/>
                <a:cs typeface="Georgia"/>
              </a:rPr>
              <a:t>events</a:t>
            </a:r>
            <a:endParaRPr sz="1050">
              <a:solidFill>
                <a:prstClr val="black"/>
              </a:solidFill>
              <a:latin typeface="Georgia"/>
              <a:cs typeface="Georgia"/>
            </a:endParaRPr>
          </a:p>
        </p:txBody>
      </p:sp>
      <p:sp>
        <p:nvSpPr>
          <p:cNvPr id="12" name="object 12"/>
          <p:cNvSpPr txBox="1"/>
          <p:nvPr/>
        </p:nvSpPr>
        <p:spPr>
          <a:xfrm>
            <a:off x="245364" y="4378262"/>
            <a:ext cx="3551873" cy="829201"/>
          </a:xfrm>
          <a:prstGeom prst="rect">
            <a:avLst/>
          </a:prstGeom>
        </p:spPr>
        <p:txBody>
          <a:bodyPr vert="horz" wrap="square" lIns="0" tIns="9525" rIns="0" bIns="0" rtlCol="0">
            <a:spAutoFit/>
          </a:bodyPr>
          <a:lstStyle/>
          <a:p>
            <a:pPr marL="256223" indent="-247174" defTabSz="685800" eaLnBrk="1" fontAlgn="auto" hangingPunct="1">
              <a:spcBef>
                <a:spcPts val="75"/>
              </a:spcBef>
              <a:spcAft>
                <a:spcPts val="0"/>
              </a:spcAft>
              <a:buFont typeface="Arial"/>
              <a:buChar char="•"/>
              <a:tabLst>
                <a:tab pos="256223" algn="l"/>
                <a:tab pos="256699" algn="l"/>
              </a:tabLst>
            </a:pPr>
            <a:r>
              <a:rPr sz="1050" spc="-4" dirty="0">
                <a:solidFill>
                  <a:prstClr val="black"/>
                </a:solidFill>
                <a:latin typeface="Georgia"/>
                <a:cs typeface="Georgia"/>
              </a:rPr>
              <a:t>Access to networking </a:t>
            </a:r>
            <a:r>
              <a:rPr sz="1050" dirty="0">
                <a:solidFill>
                  <a:prstClr val="black"/>
                </a:solidFill>
                <a:latin typeface="Georgia"/>
                <a:cs typeface="Georgia"/>
              </a:rPr>
              <a:t>and </a:t>
            </a:r>
            <a:r>
              <a:rPr sz="1050" spc="-4" dirty="0">
                <a:solidFill>
                  <a:prstClr val="black"/>
                </a:solidFill>
                <a:latin typeface="Georgia"/>
                <a:cs typeface="Georgia"/>
              </a:rPr>
              <a:t>communication</a:t>
            </a:r>
            <a:r>
              <a:rPr sz="1050" spc="-19" dirty="0">
                <a:solidFill>
                  <a:prstClr val="black"/>
                </a:solidFill>
                <a:latin typeface="Georgia"/>
                <a:cs typeface="Georgia"/>
              </a:rPr>
              <a:t> </a:t>
            </a:r>
            <a:r>
              <a:rPr sz="1050" spc="-4" dirty="0">
                <a:solidFill>
                  <a:prstClr val="black"/>
                </a:solidFill>
                <a:latin typeface="Georgia"/>
                <a:cs typeface="Georgia"/>
              </a:rPr>
              <a:t>opportunities</a:t>
            </a:r>
            <a:endParaRPr sz="1050">
              <a:solidFill>
                <a:prstClr val="black"/>
              </a:solidFill>
              <a:latin typeface="Georgia"/>
              <a:cs typeface="Georgia"/>
            </a:endParaRPr>
          </a:p>
          <a:p>
            <a:pPr defTabSz="685800" eaLnBrk="1" fontAlgn="auto" hangingPunct="1">
              <a:spcBef>
                <a:spcPts val="26"/>
              </a:spcBef>
              <a:spcAft>
                <a:spcPts val="0"/>
              </a:spcAft>
              <a:buFont typeface="Arial"/>
              <a:buChar char="•"/>
            </a:pPr>
            <a:endParaRPr sz="1088">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Lst>
            </a:pPr>
            <a:r>
              <a:rPr sz="1050" spc="-4" dirty="0">
                <a:solidFill>
                  <a:prstClr val="black"/>
                </a:solidFill>
                <a:latin typeface="Georgia"/>
                <a:cs typeface="Georgia"/>
              </a:rPr>
              <a:t>Access to Affiliate </a:t>
            </a:r>
            <a:r>
              <a:rPr sz="1050" dirty="0">
                <a:solidFill>
                  <a:prstClr val="black"/>
                </a:solidFill>
                <a:latin typeface="Georgia"/>
                <a:cs typeface="Georgia"/>
              </a:rPr>
              <a:t>Information </a:t>
            </a:r>
            <a:r>
              <a:rPr sz="1050" spc="-4" dirty="0">
                <a:solidFill>
                  <a:prstClr val="black"/>
                </a:solidFill>
                <a:latin typeface="Georgia"/>
                <a:cs typeface="Georgia"/>
              </a:rPr>
              <a:t>Center</a:t>
            </a:r>
            <a:r>
              <a:rPr sz="1050" spc="-26" dirty="0">
                <a:solidFill>
                  <a:prstClr val="black"/>
                </a:solidFill>
                <a:latin typeface="Georgia"/>
                <a:cs typeface="Georgia"/>
              </a:rPr>
              <a:t> </a:t>
            </a:r>
            <a:r>
              <a:rPr sz="1050" spc="-4" dirty="0">
                <a:solidFill>
                  <a:prstClr val="black"/>
                </a:solidFill>
                <a:latin typeface="Georgia"/>
                <a:cs typeface="Georgia"/>
              </a:rPr>
              <a:t>materials</a:t>
            </a:r>
            <a:endParaRPr sz="1050">
              <a:solidFill>
                <a:prstClr val="black"/>
              </a:solidFill>
              <a:latin typeface="Georgia"/>
              <a:cs typeface="Georgia"/>
            </a:endParaRPr>
          </a:p>
          <a:p>
            <a:pPr defTabSz="685800" eaLnBrk="1" fontAlgn="auto" hangingPunct="1">
              <a:spcBef>
                <a:spcPts val="23"/>
              </a:spcBef>
              <a:spcAft>
                <a:spcPts val="0"/>
              </a:spcAft>
              <a:buFont typeface="Arial"/>
              <a:buChar char="•"/>
            </a:pPr>
            <a:endParaRPr sz="1088">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Lst>
            </a:pPr>
            <a:r>
              <a:rPr sz="1050" dirty="0">
                <a:solidFill>
                  <a:prstClr val="black"/>
                </a:solidFill>
                <a:latin typeface="Georgia"/>
                <a:cs typeface="Georgia"/>
              </a:rPr>
              <a:t>Assistance and </a:t>
            </a:r>
            <a:r>
              <a:rPr sz="1050" spc="-4" dirty="0">
                <a:solidFill>
                  <a:prstClr val="black"/>
                </a:solidFill>
                <a:latin typeface="Georgia"/>
                <a:cs typeface="Georgia"/>
              </a:rPr>
              <a:t>support </a:t>
            </a:r>
            <a:r>
              <a:rPr sz="1050" dirty="0">
                <a:solidFill>
                  <a:prstClr val="black"/>
                </a:solidFill>
                <a:latin typeface="Georgia"/>
                <a:cs typeface="Georgia"/>
              </a:rPr>
              <a:t>in RFP/bid</a:t>
            </a:r>
            <a:r>
              <a:rPr sz="1050" spc="-75" dirty="0">
                <a:solidFill>
                  <a:prstClr val="black"/>
                </a:solidFill>
                <a:latin typeface="Georgia"/>
                <a:cs typeface="Georgia"/>
              </a:rPr>
              <a:t> </a:t>
            </a:r>
            <a:r>
              <a:rPr sz="1050" spc="-4" dirty="0">
                <a:solidFill>
                  <a:prstClr val="black"/>
                </a:solidFill>
                <a:latin typeface="Georgia"/>
                <a:cs typeface="Georgia"/>
              </a:rPr>
              <a:t>distribution</a:t>
            </a:r>
            <a:endParaRPr sz="1050">
              <a:solidFill>
                <a:prstClr val="black"/>
              </a:solidFill>
              <a:latin typeface="Georgia"/>
              <a:cs typeface="Georgia"/>
            </a:endParaRPr>
          </a:p>
        </p:txBody>
      </p:sp>
    </p:spTree>
    <p:extLst>
      <p:ext uri="{BB962C8B-B14F-4D97-AF65-F5344CB8AC3E}">
        <p14:creationId xmlns:p14="http://schemas.microsoft.com/office/powerpoint/2010/main" val="179634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65177" y="2036883"/>
            <a:ext cx="6029801" cy="2580899"/>
          </a:xfrm>
          <a:prstGeom prst="rect">
            <a:avLst/>
          </a:prstGeom>
        </p:spPr>
        <p:txBody>
          <a:bodyPr vert="horz" wrap="square" lIns="0" tIns="9525" rIns="0" bIns="0" rtlCol="0">
            <a:spAutoFit/>
          </a:bodyPr>
          <a:lstStyle/>
          <a:p>
            <a:pPr marL="9525" defTabSz="685800" eaLnBrk="1" fontAlgn="auto" hangingPunct="1">
              <a:spcBef>
                <a:spcPts val="75"/>
              </a:spcBef>
              <a:spcAft>
                <a:spcPts val="0"/>
              </a:spcAft>
            </a:pPr>
            <a:r>
              <a:rPr sz="1350" dirty="0">
                <a:solidFill>
                  <a:srgbClr val="585858"/>
                </a:solidFill>
                <a:latin typeface="Wingdings"/>
                <a:cs typeface="Wingdings"/>
              </a:rPr>
              <a:t></a:t>
            </a:r>
            <a:r>
              <a:rPr sz="1350" dirty="0">
                <a:solidFill>
                  <a:srgbClr val="585858"/>
                </a:solidFill>
                <a:latin typeface="Times New Roman"/>
                <a:cs typeface="Times New Roman"/>
              </a:rPr>
              <a:t> </a:t>
            </a:r>
            <a:r>
              <a:rPr sz="1350" spc="-4" dirty="0">
                <a:solidFill>
                  <a:prstClr val="black"/>
                </a:solidFill>
                <a:latin typeface="Georgia"/>
                <a:cs typeface="Georgia"/>
              </a:rPr>
              <a:t>Cost Savings </a:t>
            </a:r>
            <a:r>
              <a:rPr sz="1350" dirty="0">
                <a:solidFill>
                  <a:prstClr val="black"/>
                </a:solidFill>
                <a:latin typeface="Georgia"/>
                <a:cs typeface="Georgia"/>
              </a:rPr>
              <a:t>and </a:t>
            </a:r>
            <a:r>
              <a:rPr sz="1350" spc="-4" dirty="0">
                <a:solidFill>
                  <a:prstClr val="black"/>
                </a:solidFill>
                <a:latin typeface="Georgia"/>
                <a:cs typeface="Georgia"/>
              </a:rPr>
              <a:t>Increases </a:t>
            </a:r>
            <a:r>
              <a:rPr sz="1350" dirty="0">
                <a:solidFill>
                  <a:prstClr val="black"/>
                </a:solidFill>
                <a:latin typeface="Georgia"/>
                <a:cs typeface="Georgia"/>
              </a:rPr>
              <a:t>in </a:t>
            </a:r>
            <a:r>
              <a:rPr sz="1350" spc="-4" dirty="0">
                <a:solidFill>
                  <a:prstClr val="black"/>
                </a:solidFill>
                <a:latin typeface="Georgia"/>
                <a:cs typeface="Georgia"/>
              </a:rPr>
              <a:t>revenues </a:t>
            </a:r>
            <a:r>
              <a:rPr sz="1350" dirty="0">
                <a:solidFill>
                  <a:prstClr val="black"/>
                </a:solidFill>
                <a:latin typeface="Georgia"/>
                <a:cs typeface="Georgia"/>
              </a:rPr>
              <a:t>as </a:t>
            </a:r>
            <a:r>
              <a:rPr sz="1350" spc="-4" dirty="0">
                <a:solidFill>
                  <a:prstClr val="black"/>
                </a:solidFill>
                <a:latin typeface="Georgia"/>
                <a:cs typeface="Georgia"/>
              </a:rPr>
              <a:t>much </a:t>
            </a:r>
            <a:r>
              <a:rPr sz="1350" dirty="0">
                <a:solidFill>
                  <a:prstClr val="black"/>
                </a:solidFill>
                <a:latin typeface="Georgia"/>
                <a:cs typeface="Georgia"/>
              </a:rPr>
              <a:t>as</a:t>
            </a:r>
            <a:r>
              <a:rPr sz="1350" spc="-169" dirty="0">
                <a:solidFill>
                  <a:prstClr val="black"/>
                </a:solidFill>
                <a:latin typeface="Georgia"/>
                <a:cs typeface="Georgia"/>
              </a:rPr>
              <a:t> </a:t>
            </a:r>
            <a:r>
              <a:rPr sz="1350" spc="-4" dirty="0">
                <a:solidFill>
                  <a:prstClr val="black"/>
                </a:solidFill>
                <a:latin typeface="Georgia"/>
                <a:cs typeface="Georgia"/>
              </a:rPr>
              <a:t>15%</a:t>
            </a:r>
            <a:endParaRPr sz="1350" dirty="0">
              <a:solidFill>
                <a:prstClr val="black"/>
              </a:solidFill>
              <a:latin typeface="Georgia"/>
              <a:cs typeface="Georgia"/>
            </a:endParaRPr>
          </a:p>
          <a:p>
            <a:pPr marL="180975" marR="121444" indent="-171450" defTabSz="685800" eaLnBrk="1" fontAlgn="auto" hangingPunct="1">
              <a:lnSpc>
                <a:spcPct val="120000"/>
              </a:lnSpc>
              <a:spcBef>
                <a:spcPts val="758"/>
              </a:spcBef>
              <a:spcAft>
                <a:spcPts val="0"/>
              </a:spcAft>
            </a:pPr>
            <a:r>
              <a:rPr sz="1350" dirty="0">
                <a:solidFill>
                  <a:srgbClr val="585858"/>
                </a:solidFill>
                <a:latin typeface="Wingdings"/>
                <a:cs typeface="Wingdings"/>
              </a:rPr>
              <a:t></a:t>
            </a:r>
            <a:r>
              <a:rPr sz="1350" dirty="0">
                <a:solidFill>
                  <a:srgbClr val="585858"/>
                </a:solidFill>
                <a:latin typeface="Times New Roman"/>
                <a:cs typeface="Times New Roman"/>
              </a:rPr>
              <a:t> </a:t>
            </a:r>
            <a:r>
              <a:rPr sz="1350" spc="-4" dirty="0">
                <a:solidFill>
                  <a:prstClr val="black"/>
                </a:solidFill>
                <a:latin typeface="Georgia"/>
                <a:cs typeface="Georgia"/>
              </a:rPr>
              <a:t>ChicagoMSDC </a:t>
            </a:r>
            <a:r>
              <a:rPr lang="en-US" sz="1350" spc="-4" dirty="0">
                <a:solidFill>
                  <a:prstClr val="black"/>
                </a:solidFill>
                <a:latin typeface="Georgia"/>
                <a:cs typeface="Georgia"/>
              </a:rPr>
              <a:t>serves as a resource center and diversity partner </a:t>
            </a:r>
            <a:r>
              <a:rPr sz="1350" spc="-4" dirty="0">
                <a:solidFill>
                  <a:prstClr val="black"/>
                </a:solidFill>
                <a:latin typeface="Georgia"/>
                <a:cs typeface="Georgia"/>
              </a:rPr>
              <a:t>which </a:t>
            </a:r>
            <a:r>
              <a:rPr lang="en-US" sz="1350" spc="-4" dirty="0">
                <a:solidFill>
                  <a:prstClr val="black"/>
                </a:solidFill>
                <a:latin typeface="Georgia"/>
                <a:cs typeface="Georgia"/>
              </a:rPr>
              <a:t>is</a:t>
            </a:r>
            <a:r>
              <a:rPr sz="1350" dirty="0">
                <a:solidFill>
                  <a:prstClr val="black"/>
                </a:solidFill>
                <a:latin typeface="Georgia"/>
                <a:cs typeface="Georgia"/>
              </a:rPr>
              <a:t> </a:t>
            </a:r>
            <a:r>
              <a:rPr sz="1350" spc="-4" dirty="0">
                <a:solidFill>
                  <a:prstClr val="black"/>
                </a:solidFill>
                <a:latin typeface="Georgia"/>
                <a:cs typeface="Georgia"/>
              </a:rPr>
              <a:t>solely dedicated to the growth  </a:t>
            </a:r>
            <a:r>
              <a:rPr sz="1350" dirty="0">
                <a:solidFill>
                  <a:prstClr val="black"/>
                </a:solidFill>
                <a:latin typeface="Georgia"/>
                <a:cs typeface="Georgia"/>
              </a:rPr>
              <a:t>and </a:t>
            </a:r>
            <a:r>
              <a:rPr sz="1350" spc="-4" dirty="0">
                <a:solidFill>
                  <a:prstClr val="black"/>
                </a:solidFill>
                <a:latin typeface="Georgia"/>
                <a:cs typeface="Georgia"/>
              </a:rPr>
              <a:t>sustainabilty of </a:t>
            </a:r>
            <a:r>
              <a:rPr sz="1350" dirty="0">
                <a:solidFill>
                  <a:prstClr val="black"/>
                </a:solidFill>
                <a:latin typeface="Georgia"/>
                <a:cs typeface="Georgia"/>
              </a:rPr>
              <a:t>minority</a:t>
            </a:r>
            <a:r>
              <a:rPr sz="1350" spc="8" dirty="0">
                <a:solidFill>
                  <a:prstClr val="black"/>
                </a:solidFill>
                <a:latin typeface="Georgia"/>
                <a:cs typeface="Georgia"/>
              </a:rPr>
              <a:t> </a:t>
            </a:r>
            <a:r>
              <a:rPr sz="1350" spc="-4" dirty="0">
                <a:solidFill>
                  <a:prstClr val="black"/>
                </a:solidFill>
                <a:latin typeface="Georgia"/>
                <a:cs typeface="Georgia"/>
              </a:rPr>
              <a:t>businesses</a:t>
            </a:r>
            <a:endParaRPr sz="1350" dirty="0">
              <a:solidFill>
                <a:prstClr val="black"/>
              </a:solidFill>
              <a:latin typeface="Georgia"/>
              <a:cs typeface="Georgia"/>
            </a:endParaRPr>
          </a:p>
          <a:p>
            <a:pPr marL="9525" defTabSz="685800" eaLnBrk="1" fontAlgn="auto" hangingPunct="1">
              <a:spcBef>
                <a:spcPts val="1073"/>
              </a:spcBef>
              <a:spcAft>
                <a:spcPts val="0"/>
              </a:spcAft>
            </a:pPr>
            <a:r>
              <a:rPr sz="1350" dirty="0">
                <a:solidFill>
                  <a:srgbClr val="585858"/>
                </a:solidFill>
                <a:latin typeface="Wingdings"/>
                <a:cs typeface="Wingdings"/>
              </a:rPr>
              <a:t></a:t>
            </a:r>
            <a:r>
              <a:rPr sz="1350" dirty="0">
                <a:solidFill>
                  <a:srgbClr val="585858"/>
                </a:solidFill>
                <a:latin typeface="Times New Roman"/>
                <a:cs typeface="Times New Roman"/>
              </a:rPr>
              <a:t> </a:t>
            </a:r>
            <a:r>
              <a:rPr sz="1350" spc="-4" dirty="0">
                <a:solidFill>
                  <a:prstClr val="black"/>
                </a:solidFill>
                <a:latin typeface="Georgia"/>
                <a:cs typeface="Georgia"/>
              </a:rPr>
              <a:t>Supplier Diversity Program Support and/or</a:t>
            </a:r>
            <a:r>
              <a:rPr sz="1350" spc="-139" dirty="0">
                <a:solidFill>
                  <a:prstClr val="black"/>
                </a:solidFill>
                <a:latin typeface="Georgia"/>
                <a:cs typeface="Georgia"/>
              </a:rPr>
              <a:t> </a:t>
            </a:r>
            <a:r>
              <a:rPr sz="1350" spc="-4" dirty="0">
                <a:solidFill>
                  <a:prstClr val="black"/>
                </a:solidFill>
                <a:latin typeface="Georgia"/>
                <a:cs typeface="Georgia"/>
              </a:rPr>
              <a:t>Development</a:t>
            </a:r>
            <a:endParaRPr sz="1350" dirty="0">
              <a:solidFill>
                <a:prstClr val="black"/>
              </a:solidFill>
              <a:latin typeface="Georgia"/>
              <a:cs typeface="Georgia"/>
            </a:endParaRPr>
          </a:p>
          <a:p>
            <a:pPr marL="523875" indent="-171450" defTabSz="685800" eaLnBrk="1" fontAlgn="auto" hangingPunct="1">
              <a:spcBef>
                <a:spcPts val="390"/>
              </a:spcBef>
              <a:spcAft>
                <a:spcPts val="0"/>
              </a:spcAft>
              <a:buFont typeface="Arial"/>
              <a:buChar char="•"/>
              <a:tabLst>
                <a:tab pos="523399" algn="l"/>
                <a:tab pos="523875" algn="l"/>
              </a:tabLst>
            </a:pPr>
            <a:r>
              <a:rPr sz="1350" spc="-4" dirty="0">
                <a:solidFill>
                  <a:prstClr val="black"/>
                </a:solidFill>
                <a:latin typeface="Georgia"/>
                <a:cs typeface="Georgia"/>
              </a:rPr>
              <a:t>Supplier Diversity Consulting Services</a:t>
            </a:r>
            <a:r>
              <a:rPr sz="1350" spc="8" dirty="0">
                <a:solidFill>
                  <a:prstClr val="black"/>
                </a:solidFill>
                <a:latin typeface="Georgia"/>
                <a:cs typeface="Georgia"/>
              </a:rPr>
              <a:t> </a:t>
            </a:r>
            <a:r>
              <a:rPr sz="1350" spc="-4" dirty="0">
                <a:solidFill>
                  <a:prstClr val="black"/>
                </a:solidFill>
                <a:latin typeface="Georgia"/>
                <a:cs typeface="Georgia"/>
              </a:rPr>
              <a:t>Available</a:t>
            </a:r>
            <a:r>
              <a:rPr lang="en-US" sz="1350" spc="-4" dirty="0">
                <a:solidFill>
                  <a:prstClr val="black"/>
                </a:solidFill>
                <a:latin typeface="Georgia"/>
                <a:cs typeface="Georgia"/>
              </a:rPr>
              <a:t> with partners</a:t>
            </a:r>
            <a:endParaRPr sz="1350" dirty="0">
              <a:solidFill>
                <a:prstClr val="black"/>
              </a:solidFill>
              <a:latin typeface="Georgia"/>
              <a:cs typeface="Georgia"/>
            </a:endParaRPr>
          </a:p>
          <a:p>
            <a:pPr marL="180975" marR="461010" indent="-171450" defTabSz="685800" eaLnBrk="1" fontAlgn="auto" hangingPunct="1">
              <a:lnSpc>
                <a:spcPct val="120000"/>
              </a:lnSpc>
              <a:spcBef>
                <a:spcPts val="574"/>
              </a:spcBef>
              <a:spcAft>
                <a:spcPts val="0"/>
              </a:spcAft>
            </a:pPr>
            <a:r>
              <a:rPr sz="1350" dirty="0">
                <a:solidFill>
                  <a:srgbClr val="585858"/>
                </a:solidFill>
                <a:latin typeface="Wingdings"/>
                <a:cs typeface="Wingdings"/>
              </a:rPr>
              <a:t></a:t>
            </a:r>
            <a:r>
              <a:rPr sz="1350" dirty="0">
                <a:solidFill>
                  <a:srgbClr val="585858"/>
                </a:solidFill>
                <a:latin typeface="Times New Roman"/>
                <a:cs typeface="Times New Roman"/>
              </a:rPr>
              <a:t> </a:t>
            </a:r>
            <a:r>
              <a:rPr sz="1350" spc="-4" dirty="0">
                <a:solidFill>
                  <a:prstClr val="black"/>
                </a:solidFill>
                <a:latin typeface="Georgia"/>
                <a:cs typeface="Georgia"/>
              </a:rPr>
              <a:t>Software Solution </a:t>
            </a:r>
            <a:r>
              <a:rPr sz="1350" dirty="0">
                <a:solidFill>
                  <a:prstClr val="black"/>
                </a:solidFill>
                <a:latin typeface="Georgia"/>
                <a:cs typeface="Georgia"/>
              </a:rPr>
              <a:t>- access </a:t>
            </a:r>
            <a:r>
              <a:rPr sz="1350" spc="-4" dirty="0">
                <a:solidFill>
                  <a:prstClr val="black"/>
                </a:solidFill>
                <a:latin typeface="Georgia"/>
                <a:cs typeface="Georgia"/>
              </a:rPr>
              <a:t>to the local database of certified MBE’s </a:t>
            </a:r>
            <a:r>
              <a:rPr sz="1350" dirty="0">
                <a:solidFill>
                  <a:prstClr val="black"/>
                </a:solidFill>
                <a:latin typeface="Georgia"/>
                <a:cs typeface="Georgia"/>
              </a:rPr>
              <a:t>with  </a:t>
            </a:r>
            <a:r>
              <a:rPr sz="1350" spc="-4" dirty="0">
                <a:solidFill>
                  <a:prstClr val="black"/>
                </a:solidFill>
                <a:latin typeface="Georgia"/>
                <a:cs typeface="Georgia"/>
              </a:rPr>
              <a:t>standard</a:t>
            </a:r>
            <a:r>
              <a:rPr sz="1350" dirty="0">
                <a:solidFill>
                  <a:prstClr val="black"/>
                </a:solidFill>
                <a:latin typeface="Georgia"/>
                <a:cs typeface="Georgia"/>
              </a:rPr>
              <a:t> </a:t>
            </a:r>
            <a:r>
              <a:rPr sz="1350" spc="-4" dirty="0">
                <a:solidFill>
                  <a:prstClr val="black"/>
                </a:solidFill>
                <a:latin typeface="Georgia"/>
                <a:cs typeface="Georgia"/>
              </a:rPr>
              <a:t>membership</a:t>
            </a:r>
            <a:endParaRPr sz="1350" dirty="0">
              <a:solidFill>
                <a:prstClr val="black"/>
              </a:solidFill>
              <a:latin typeface="Georgia"/>
              <a:cs typeface="Georgia"/>
            </a:endParaRPr>
          </a:p>
          <a:p>
            <a:pPr marL="180975" marR="3810" indent="-171450" defTabSz="685800" eaLnBrk="1" fontAlgn="auto" hangingPunct="1">
              <a:lnSpc>
                <a:spcPct val="120000"/>
              </a:lnSpc>
              <a:spcBef>
                <a:spcPts val="750"/>
              </a:spcBef>
              <a:spcAft>
                <a:spcPts val="0"/>
              </a:spcAft>
            </a:pPr>
            <a:r>
              <a:rPr sz="1350" spc="19" dirty="0">
                <a:solidFill>
                  <a:srgbClr val="585858"/>
                </a:solidFill>
                <a:latin typeface="Wingdings"/>
                <a:cs typeface="Wingdings"/>
              </a:rPr>
              <a:t></a:t>
            </a:r>
            <a:r>
              <a:rPr sz="1350" spc="19" dirty="0">
                <a:solidFill>
                  <a:prstClr val="black"/>
                </a:solidFill>
                <a:latin typeface="Georgia"/>
                <a:cs typeface="Georgia"/>
              </a:rPr>
              <a:t>Access </a:t>
            </a:r>
            <a:r>
              <a:rPr sz="1350" spc="-4" dirty="0">
                <a:solidFill>
                  <a:prstClr val="black"/>
                </a:solidFill>
                <a:latin typeface="Georgia"/>
                <a:cs typeface="Georgia"/>
              </a:rPr>
              <a:t>to </a:t>
            </a:r>
            <a:r>
              <a:rPr sz="1350" dirty="0">
                <a:solidFill>
                  <a:prstClr val="black"/>
                </a:solidFill>
                <a:latin typeface="Georgia"/>
                <a:cs typeface="Georgia"/>
              </a:rPr>
              <a:t>a </a:t>
            </a:r>
            <a:r>
              <a:rPr sz="1350" spc="-4" dirty="0">
                <a:solidFill>
                  <a:prstClr val="black"/>
                </a:solidFill>
                <a:latin typeface="Georgia"/>
                <a:cs typeface="Georgia"/>
              </a:rPr>
              <a:t>comprehensive diverse sourcing database that </a:t>
            </a:r>
            <a:r>
              <a:rPr sz="1350" dirty="0">
                <a:solidFill>
                  <a:prstClr val="black"/>
                </a:solidFill>
                <a:latin typeface="Georgia"/>
                <a:cs typeface="Georgia"/>
              </a:rPr>
              <a:t>includes all </a:t>
            </a:r>
            <a:r>
              <a:rPr sz="1350" spc="-4" dirty="0">
                <a:solidFill>
                  <a:prstClr val="black"/>
                </a:solidFill>
                <a:latin typeface="Georgia"/>
                <a:cs typeface="Georgia"/>
              </a:rPr>
              <a:t>diverse  categories </a:t>
            </a:r>
            <a:r>
              <a:rPr sz="1350" dirty="0">
                <a:solidFill>
                  <a:prstClr val="black"/>
                </a:solidFill>
                <a:latin typeface="Georgia"/>
                <a:cs typeface="Georgia"/>
              </a:rPr>
              <a:t>with </a:t>
            </a:r>
            <a:r>
              <a:rPr sz="1350" spc="-4" dirty="0">
                <a:solidFill>
                  <a:prstClr val="black"/>
                </a:solidFill>
                <a:latin typeface="Georgia"/>
                <a:cs typeface="Georgia"/>
              </a:rPr>
              <a:t>sponsorship membership</a:t>
            </a:r>
            <a:r>
              <a:rPr sz="1350" dirty="0">
                <a:solidFill>
                  <a:prstClr val="black"/>
                </a:solidFill>
                <a:latin typeface="Georgia"/>
                <a:cs typeface="Georgia"/>
              </a:rPr>
              <a:t> </a:t>
            </a:r>
            <a:r>
              <a:rPr sz="1350" spc="-4" dirty="0">
                <a:solidFill>
                  <a:prstClr val="black"/>
                </a:solidFill>
                <a:latin typeface="Georgia"/>
                <a:cs typeface="Georgia"/>
              </a:rPr>
              <a:t>options</a:t>
            </a:r>
            <a:endParaRPr sz="1350" dirty="0">
              <a:solidFill>
                <a:prstClr val="black"/>
              </a:solidFill>
              <a:latin typeface="Georgia"/>
              <a:cs typeface="Georgia"/>
            </a:endParaRPr>
          </a:p>
        </p:txBody>
      </p:sp>
      <p:sp>
        <p:nvSpPr>
          <p:cNvPr id="3" name="object 3"/>
          <p:cNvSpPr/>
          <p:nvPr/>
        </p:nvSpPr>
        <p:spPr>
          <a:xfrm>
            <a:off x="0" y="1050417"/>
            <a:ext cx="5497830" cy="607219"/>
          </a:xfrm>
          <a:custGeom>
            <a:avLst/>
            <a:gdLst/>
            <a:ahLst/>
            <a:cxnLst/>
            <a:rect l="l" t="t" r="r" b="b"/>
            <a:pathLst>
              <a:path w="7330440" h="809625">
                <a:moveTo>
                  <a:pt x="0" y="0"/>
                </a:moveTo>
                <a:lnTo>
                  <a:pt x="0" y="809244"/>
                </a:lnTo>
                <a:lnTo>
                  <a:pt x="6975221" y="791210"/>
                </a:lnTo>
                <a:lnTo>
                  <a:pt x="7330440" y="35941"/>
                </a:lnTo>
                <a:lnTo>
                  <a:pt x="0" y="0"/>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4" name="object 4"/>
          <p:cNvSpPr txBox="1">
            <a:spLocks noGrp="1"/>
          </p:cNvSpPr>
          <p:nvPr>
            <p:ph type="title"/>
          </p:nvPr>
        </p:nvSpPr>
        <p:spPr>
          <a:xfrm>
            <a:off x="404241" y="1011364"/>
            <a:ext cx="4319111" cy="612347"/>
          </a:xfrm>
          <a:prstGeom prst="rect">
            <a:avLst/>
          </a:prstGeom>
        </p:spPr>
        <p:txBody>
          <a:bodyPr vert="horz" wrap="square" lIns="0" tIns="9525" rIns="0" bIns="0" rtlCol="0">
            <a:spAutoFit/>
          </a:bodyPr>
          <a:lstStyle/>
          <a:p>
            <a:pPr marL="9525">
              <a:lnSpc>
                <a:spcPts val="2951"/>
              </a:lnSpc>
              <a:spcBef>
                <a:spcPts val="75"/>
              </a:spcBef>
            </a:pPr>
            <a:r>
              <a:rPr sz="2700" spc="-4" dirty="0"/>
              <a:t>Services/Benefits:</a:t>
            </a:r>
            <a:endParaRPr sz="2700"/>
          </a:p>
          <a:p>
            <a:pPr marL="9525">
              <a:lnSpc>
                <a:spcPts val="1691"/>
              </a:lnSpc>
            </a:pPr>
            <a:r>
              <a:rPr sz="1650" b="0" spc="-4" dirty="0"/>
              <a:t>Bridging </a:t>
            </a:r>
            <a:r>
              <a:rPr sz="1650" b="0" spc="-8" dirty="0"/>
              <a:t>the Gap </a:t>
            </a:r>
            <a:r>
              <a:rPr sz="1650" b="0" spc="-4" dirty="0"/>
              <a:t>in </a:t>
            </a:r>
            <a:r>
              <a:rPr sz="1650" b="0" spc="-8" dirty="0"/>
              <a:t>your </a:t>
            </a:r>
            <a:r>
              <a:rPr sz="1650" b="0" spc="-4" dirty="0"/>
              <a:t>Procurement</a:t>
            </a:r>
            <a:r>
              <a:rPr sz="1650" b="0" spc="34" dirty="0"/>
              <a:t> </a:t>
            </a:r>
            <a:r>
              <a:rPr sz="1650" b="0" spc="-4" dirty="0"/>
              <a:t>Process</a:t>
            </a:r>
            <a:endParaRPr sz="1650"/>
          </a:p>
        </p:txBody>
      </p:sp>
      <p:sp>
        <p:nvSpPr>
          <p:cNvPr id="7" name="object 7"/>
          <p:cNvSpPr txBox="1">
            <a:spLocks noGrp="1"/>
          </p:cNvSpPr>
          <p:nvPr>
            <p:ph type="sldNum" sz="quarter" idx="7"/>
          </p:nvPr>
        </p:nvSpPr>
        <p:spPr>
          <a:xfrm>
            <a:off x="148476" y="5703499"/>
            <a:ext cx="130016"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fld id="{81D60167-4931-47E6-BA6A-407CBD079E47}" type="slidenum">
              <a:rPr dirty="0"/>
              <a:pPr marL="28575" defTabSz="685800" eaLnBrk="1" fontAlgn="auto" hangingPunct="1">
                <a:lnSpc>
                  <a:spcPts val="1800"/>
                </a:lnSpc>
                <a:spcBef>
                  <a:spcPts val="0"/>
                </a:spcBef>
                <a:spcAft>
                  <a:spcPts val="0"/>
                </a:spcAft>
              </a:pPr>
              <a:t>11</a:t>
            </a:fld>
            <a:endParaRPr dirty="0"/>
          </a:p>
        </p:txBody>
      </p:sp>
      <p:pic>
        <p:nvPicPr>
          <p:cNvPr id="9" name="Picture 8">
            <a:extLst>
              <a:ext uri="{FF2B5EF4-FFF2-40B4-BE49-F238E27FC236}">
                <a16:creationId xmlns:a16="http://schemas.microsoft.com/office/drawing/2014/main" id="{91560EB4-CCB7-474B-89F9-EAC86234D5A6}"/>
              </a:ext>
            </a:extLst>
          </p:cNvPr>
          <p:cNvPicPr>
            <a:picLocks noChangeAspect="1"/>
          </p:cNvPicPr>
          <p:nvPr/>
        </p:nvPicPr>
        <p:blipFill>
          <a:blip r:embed="rId2"/>
          <a:stretch>
            <a:fillRect/>
          </a:stretch>
        </p:blipFill>
        <p:spPr>
          <a:xfrm>
            <a:off x="57150" y="2187790"/>
            <a:ext cx="2371725" cy="2679821"/>
          </a:xfrm>
          <a:prstGeom prst="rect">
            <a:avLst/>
          </a:prstGeom>
        </p:spPr>
      </p:pic>
    </p:spTree>
    <p:extLst>
      <p:ext uri="{BB962C8B-B14F-4D97-AF65-F5344CB8AC3E}">
        <p14:creationId xmlns:p14="http://schemas.microsoft.com/office/powerpoint/2010/main" val="4029179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0417"/>
            <a:ext cx="5497830" cy="607219"/>
          </a:xfrm>
          <a:custGeom>
            <a:avLst/>
            <a:gdLst/>
            <a:ahLst/>
            <a:cxnLst/>
            <a:rect l="l" t="t" r="r" b="b"/>
            <a:pathLst>
              <a:path w="7330440" h="809625">
                <a:moveTo>
                  <a:pt x="0" y="0"/>
                </a:moveTo>
                <a:lnTo>
                  <a:pt x="0" y="809244"/>
                </a:lnTo>
                <a:lnTo>
                  <a:pt x="6975221" y="791210"/>
                </a:lnTo>
                <a:lnTo>
                  <a:pt x="7330440" y="35941"/>
                </a:lnTo>
                <a:lnTo>
                  <a:pt x="0" y="0"/>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3" name="object 3"/>
          <p:cNvSpPr txBox="1">
            <a:spLocks noGrp="1"/>
          </p:cNvSpPr>
          <p:nvPr>
            <p:ph type="title"/>
          </p:nvPr>
        </p:nvSpPr>
        <p:spPr>
          <a:xfrm>
            <a:off x="404240" y="1011364"/>
            <a:ext cx="3229928" cy="425116"/>
          </a:xfrm>
          <a:prstGeom prst="rect">
            <a:avLst/>
          </a:prstGeom>
        </p:spPr>
        <p:txBody>
          <a:bodyPr vert="horz" wrap="square" lIns="0" tIns="9525" rIns="0" bIns="0" rtlCol="0">
            <a:spAutoFit/>
          </a:bodyPr>
          <a:lstStyle/>
          <a:p>
            <a:pPr marL="9525">
              <a:spcBef>
                <a:spcPts val="75"/>
              </a:spcBef>
            </a:pPr>
            <a:r>
              <a:rPr sz="2700" spc="-4" dirty="0"/>
              <a:t>Services/Benefits:</a:t>
            </a:r>
            <a:endParaRPr sz="2700"/>
          </a:p>
        </p:txBody>
      </p:sp>
      <p:sp>
        <p:nvSpPr>
          <p:cNvPr id="4" name="object 4"/>
          <p:cNvSpPr txBox="1"/>
          <p:nvPr/>
        </p:nvSpPr>
        <p:spPr>
          <a:xfrm>
            <a:off x="404241" y="1250418"/>
            <a:ext cx="8464391" cy="3698161"/>
          </a:xfrm>
          <a:prstGeom prst="rect">
            <a:avLst/>
          </a:prstGeom>
        </p:spPr>
        <p:txBody>
          <a:bodyPr vert="horz" wrap="square" lIns="0" tIns="108109" rIns="0" bIns="0" rtlCol="0">
            <a:spAutoFit/>
          </a:bodyPr>
          <a:lstStyle/>
          <a:p>
            <a:pPr marL="9525" defTabSz="685800" eaLnBrk="1" fontAlgn="auto" hangingPunct="1">
              <a:spcBef>
                <a:spcPts val="851"/>
              </a:spcBef>
              <a:spcAft>
                <a:spcPts val="0"/>
              </a:spcAft>
            </a:pPr>
            <a:r>
              <a:rPr sz="1650" spc="-4" dirty="0">
                <a:solidFill>
                  <a:srgbClr val="FFFFFF"/>
                </a:solidFill>
                <a:latin typeface="Georgia"/>
                <a:cs typeface="Georgia"/>
              </a:rPr>
              <a:t>Bridging </a:t>
            </a:r>
            <a:r>
              <a:rPr sz="1650" spc="-8" dirty="0">
                <a:solidFill>
                  <a:srgbClr val="FFFFFF"/>
                </a:solidFill>
                <a:latin typeface="Georgia"/>
                <a:cs typeface="Georgia"/>
              </a:rPr>
              <a:t>the Gap </a:t>
            </a:r>
            <a:r>
              <a:rPr sz="1650" spc="-4" dirty="0">
                <a:solidFill>
                  <a:srgbClr val="FFFFFF"/>
                </a:solidFill>
                <a:latin typeface="Georgia"/>
                <a:cs typeface="Georgia"/>
              </a:rPr>
              <a:t>in </a:t>
            </a:r>
            <a:r>
              <a:rPr sz="1650" spc="-8" dirty="0">
                <a:solidFill>
                  <a:srgbClr val="FFFFFF"/>
                </a:solidFill>
                <a:latin typeface="Georgia"/>
                <a:cs typeface="Georgia"/>
              </a:rPr>
              <a:t>your </a:t>
            </a:r>
            <a:r>
              <a:rPr sz="1650" spc="-4" dirty="0">
                <a:solidFill>
                  <a:srgbClr val="FFFFFF"/>
                </a:solidFill>
                <a:latin typeface="Georgia"/>
                <a:cs typeface="Georgia"/>
              </a:rPr>
              <a:t>Procurement</a:t>
            </a:r>
            <a:r>
              <a:rPr sz="1650" spc="53" dirty="0">
                <a:solidFill>
                  <a:srgbClr val="FFFFFF"/>
                </a:solidFill>
                <a:latin typeface="Georgia"/>
                <a:cs typeface="Georgia"/>
              </a:rPr>
              <a:t> </a:t>
            </a:r>
            <a:r>
              <a:rPr sz="1650" spc="-4" dirty="0">
                <a:solidFill>
                  <a:srgbClr val="FFFFFF"/>
                </a:solidFill>
                <a:latin typeface="Georgia"/>
                <a:cs typeface="Georgia"/>
              </a:rPr>
              <a:t>Process</a:t>
            </a:r>
            <a:endParaRPr sz="1650" dirty="0">
              <a:solidFill>
                <a:prstClr val="black"/>
              </a:solidFill>
              <a:latin typeface="Georgia"/>
              <a:cs typeface="Georgia"/>
            </a:endParaRPr>
          </a:p>
          <a:p>
            <a:pPr marL="3237071" defTabSz="685800" eaLnBrk="1" fontAlgn="auto" hangingPunct="1">
              <a:spcBef>
                <a:spcPts val="641"/>
              </a:spcBef>
              <a:spcAft>
                <a:spcPts val="0"/>
              </a:spcAft>
            </a:pPr>
            <a:r>
              <a:rPr sz="1350" dirty="0">
                <a:solidFill>
                  <a:srgbClr val="585858"/>
                </a:solidFill>
                <a:latin typeface="Wingdings"/>
                <a:cs typeface="Wingdings"/>
              </a:rPr>
              <a:t></a:t>
            </a:r>
            <a:r>
              <a:rPr sz="1350" dirty="0">
                <a:solidFill>
                  <a:srgbClr val="585858"/>
                </a:solidFill>
                <a:latin typeface="Times New Roman"/>
                <a:cs typeface="Times New Roman"/>
              </a:rPr>
              <a:t> </a:t>
            </a:r>
            <a:r>
              <a:rPr sz="1350" spc="-4" dirty="0">
                <a:solidFill>
                  <a:prstClr val="black"/>
                </a:solidFill>
                <a:latin typeface="Georgia"/>
                <a:cs typeface="Georgia"/>
              </a:rPr>
              <a:t>Multiple Networking</a:t>
            </a:r>
            <a:r>
              <a:rPr sz="1350" spc="-195" dirty="0">
                <a:solidFill>
                  <a:prstClr val="black"/>
                </a:solidFill>
                <a:latin typeface="Georgia"/>
                <a:cs typeface="Georgia"/>
              </a:rPr>
              <a:t> </a:t>
            </a:r>
            <a:r>
              <a:rPr sz="1350" spc="-4" dirty="0">
                <a:solidFill>
                  <a:prstClr val="black"/>
                </a:solidFill>
                <a:latin typeface="Georgia"/>
                <a:cs typeface="Georgia"/>
              </a:rPr>
              <a:t>Opportunities</a:t>
            </a:r>
            <a:endParaRPr sz="1350" dirty="0">
              <a:solidFill>
                <a:prstClr val="black"/>
              </a:solidFill>
              <a:latin typeface="Georgia"/>
              <a:cs typeface="Georgia"/>
            </a:endParaRPr>
          </a:p>
          <a:p>
            <a:pPr marL="3751421" indent="-171926" defTabSz="685800" eaLnBrk="1" fontAlgn="auto" hangingPunct="1">
              <a:spcBef>
                <a:spcPts val="836"/>
              </a:spcBef>
              <a:spcAft>
                <a:spcPts val="0"/>
              </a:spcAft>
              <a:buFont typeface="Arial"/>
              <a:buChar char="•"/>
              <a:tabLst>
                <a:tab pos="3751421" algn="l"/>
                <a:tab pos="3751898" algn="l"/>
              </a:tabLst>
            </a:pPr>
            <a:r>
              <a:rPr sz="1350" dirty="0">
                <a:solidFill>
                  <a:prstClr val="black"/>
                </a:solidFill>
                <a:latin typeface="Georgia"/>
                <a:cs typeface="Georgia"/>
              </a:rPr>
              <a:t>Annual </a:t>
            </a:r>
            <a:r>
              <a:rPr sz="1350" spc="-4" dirty="0">
                <a:solidFill>
                  <a:prstClr val="black"/>
                </a:solidFill>
                <a:latin typeface="Georgia"/>
                <a:cs typeface="Georgia"/>
              </a:rPr>
              <a:t>Signature Networking</a:t>
            </a:r>
            <a:r>
              <a:rPr sz="1350" spc="4" dirty="0">
                <a:solidFill>
                  <a:prstClr val="black"/>
                </a:solidFill>
                <a:latin typeface="Georgia"/>
                <a:cs typeface="Georgia"/>
              </a:rPr>
              <a:t> </a:t>
            </a:r>
            <a:r>
              <a:rPr sz="1350" spc="-4" dirty="0">
                <a:solidFill>
                  <a:prstClr val="black"/>
                </a:solidFill>
                <a:latin typeface="Georgia"/>
                <a:cs typeface="Georgia"/>
              </a:rPr>
              <a:t>Events</a:t>
            </a:r>
            <a:endParaRPr sz="1350" dirty="0">
              <a:solidFill>
                <a:prstClr val="black"/>
              </a:solidFill>
              <a:latin typeface="Georgia"/>
              <a:cs typeface="Georgia"/>
            </a:endParaRPr>
          </a:p>
          <a:p>
            <a:pPr defTabSz="685800" eaLnBrk="1" fontAlgn="auto" hangingPunct="1">
              <a:spcBef>
                <a:spcPts val="30"/>
              </a:spcBef>
              <a:spcAft>
                <a:spcPts val="0"/>
              </a:spcAft>
              <a:buFont typeface="Arial"/>
              <a:buChar char="•"/>
            </a:pPr>
            <a:endParaRPr sz="1163" dirty="0">
              <a:solidFill>
                <a:prstClr val="black"/>
              </a:solidFill>
              <a:latin typeface="Georgia"/>
              <a:cs typeface="Georgia"/>
            </a:endParaRPr>
          </a:p>
          <a:p>
            <a:pPr marL="3751421" indent="-171926" defTabSz="685800" eaLnBrk="1" fontAlgn="auto" hangingPunct="1">
              <a:spcBef>
                <a:spcPts val="4"/>
              </a:spcBef>
              <a:spcAft>
                <a:spcPts val="0"/>
              </a:spcAft>
              <a:buFont typeface="Arial"/>
              <a:buChar char="•"/>
              <a:tabLst>
                <a:tab pos="3751421" algn="l"/>
                <a:tab pos="3751898" algn="l"/>
              </a:tabLst>
            </a:pPr>
            <a:r>
              <a:rPr sz="1350" spc="-4" dirty="0">
                <a:solidFill>
                  <a:prstClr val="black"/>
                </a:solidFill>
                <a:latin typeface="Georgia"/>
                <a:cs typeface="Georgia"/>
              </a:rPr>
              <a:t>CBOF </a:t>
            </a:r>
            <a:r>
              <a:rPr lang="en-US" sz="1350" dirty="0">
                <a:solidFill>
                  <a:prstClr val="black"/>
                </a:solidFill>
                <a:latin typeface="Georgia"/>
                <a:cs typeface="Georgia"/>
              </a:rPr>
              <a:t>–</a:t>
            </a:r>
            <a:r>
              <a:rPr sz="1350" dirty="0">
                <a:solidFill>
                  <a:prstClr val="black"/>
                </a:solidFill>
                <a:latin typeface="Georgia"/>
                <a:cs typeface="Georgia"/>
              </a:rPr>
              <a:t> </a:t>
            </a:r>
            <a:r>
              <a:rPr sz="1350" spc="-4" dirty="0">
                <a:solidFill>
                  <a:prstClr val="black"/>
                </a:solidFill>
                <a:latin typeface="Georgia"/>
                <a:cs typeface="Georgia"/>
              </a:rPr>
              <a:t>Chicago</a:t>
            </a:r>
            <a:r>
              <a:rPr lang="en-US" sz="1350" spc="-4" dirty="0">
                <a:solidFill>
                  <a:prstClr val="black"/>
                </a:solidFill>
                <a:latin typeface="Georgia"/>
                <a:cs typeface="Georgia"/>
              </a:rPr>
              <a:t>MSDC Scholarship </a:t>
            </a:r>
            <a:r>
              <a:rPr sz="1350" spc="-4" dirty="0">
                <a:solidFill>
                  <a:prstClr val="black"/>
                </a:solidFill>
                <a:latin typeface="Georgia"/>
                <a:cs typeface="Georgia"/>
              </a:rPr>
              <a:t>Classic</a:t>
            </a:r>
            <a:r>
              <a:rPr lang="en-US" sz="1350" spc="-4" dirty="0">
                <a:solidFill>
                  <a:prstClr val="black"/>
                </a:solidFill>
                <a:latin typeface="Georgia"/>
                <a:cs typeface="Georgia"/>
              </a:rPr>
              <a:t> – MBE2MBE Exchange</a:t>
            </a:r>
            <a:endParaRPr sz="1350" dirty="0">
              <a:solidFill>
                <a:prstClr val="black"/>
              </a:solidFill>
              <a:latin typeface="Georgia"/>
              <a:cs typeface="Georgia"/>
            </a:endParaRPr>
          </a:p>
          <a:p>
            <a:pPr defTabSz="685800" eaLnBrk="1" fontAlgn="auto" hangingPunct="1">
              <a:spcBef>
                <a:spcPts val="30"/>
              </a:spcBef>
              <a:spcAft>
                <a:spcPts val="0"/>
              </a:spcAft>
              <a:buFont typeface="Arial"/>
              <a:buChar char="•"/>
            </a:pPr>
            <a:endParaRPr sz="1163" dirty="0">
              <a:solidFill>
                <a:prstClr val="black"/>
              </a:solidFill>
              <a:latin typeface="Georgia"/>
              <a:cs typeface="Georgia"/>
            </a:endParaRPr>
          </a:p>
          <a:p>
            <a:pPr marL="3237071" defTabSz="685800" eaLnBrk="1" fontAlgn="auto" hangingPunct="1">
              <a:spcBef>
                <a:spcPts val="0"/>
              </a:spcBef>
              <a:spcAft>
                <a:spcPts val="0"/>
              </a:spcAft>
            </a:pPr>
            <a:r>
              <a:rPr sz="1350" spc="11" dirty="0">
                <a:solidFill>
                  <a:srgbClr val="585858"/>
                </a:solidFill>
                <a:latin typeface="Wingdings"/>
                <a:cs typeface="Wingdings"/>
              </a:rPr>
              <a:t></a:t>
            </a:r>
            <a:r>
              <a:rPr sz="1350" spc="11" dirty="0">
                <a:solidFill>
                  <a:prstClr val="black"/>
                </a:solidFill>
                <a:latin typeface="Georgia"/>
                <a:cs typeface="Georgia"/>
              </a:rPr>
              <a:t>Assistance </a:t>
            </a:r>
            <a:r>
              <a:rPr sz="1350" dirty="0">
                <a:solidFill>
                  <a:prstClr val="black"/>
                </a:solidFill>
                <a:latin typeface="Georgia"/>
                <a:cs typeface="Georgia"/>
              </a:rPr>
              <a:t>and </a:t>
            </a:r>
            <a:r>
              <a:rPr sz="1350" spc="-4" dirty="0">
                <a:solidFill>
                  <a:prstClr val="black"/>
                </a:solidFill>
                <a:latin typeface="Georgia"/>
                <a:cs typeface="Georgia"/>
              </a:rPr>
              <a:t>support </a:t>
            </a:r>
            <a:r>
              <a:rPr sz="1350" dirty="0">
                <a:solidFill>
                  <a:prstClr val="black"/>
                </a:solidFill>
                <a:latin typeface="Georgia"/>
                <a:cs typeface="Georgia"/>
              </a:rPr>
              <a:t>in RFP/Bid</a:t>
            </a:r>
            <a:r>
              <a:rPr sz="1350" spc="-19" dirty="0">
                <a:solidFill>
                  <a:prstClr val="black"/>
                </a:solidFill>
                <a:latin typeface="Georgia"/>
                <a:cs typeface="Georgia"/>
              </a:rPr>
              <a:t> </a:t>
            </a:r>
            <a:r>
              <a:rPr sz="1350" spc="-4" dirty="0">
                <a:solidFill>
                  <a:prstClr val="black"/>
                </a:solidFill>
                <a:latin typeface="Georgia"/>
                <a:cs typeface="Georgia"/>
              </a:rPr>
              <a:t>distribution</a:t>
            </a:r>
            <a:endParaRPr sz="1350" dirty="0">
              <a:solidFill>
                <a:prstClr val="black"/>
              </a:solidFill>
              <a:latin typeface="Georgia"/>
              <a:cs typeface="Georgia"/>
            </a:endParaRPr>
          </a:p>
          <a:p>
            <a:pPr marL="3237071" defTabSz="685800" eaLnBrk="1" fontAlgn="auto" hangingPunct="1">
              <a:spcBef>
                <a:spcPts val="0"/>
              </a:spcBef>
              <a:spcAft>
                <a:spcPts val="0"/>
              </a:spcAft>
            </a:pPr>
            <a:r>
              <a:rPr sz="1350" dirty="0">
                <a:solidFill>
                  <a:srgbClr val="585858"/>
                </a:solidFill>
                <a:latin typeface="Wingdings"/>
                <a:cs typeface="Wingdings"/>
              </a:rPr>
              <a:t></a:t>
            </a:r>
            <a:r>
              <a:rPr sz="1350" dirty="0">
                <a:solidFill>
                  <a:srgbClr val="585858"/>
                </a:solidFill>
                <a:latin typeface="Times New Roman"/>
                <a:cs typeface="Times New Roman"/>
              </a:rPr>
              <a:t> </a:t>
            </a:r>
            <a:r>
              <a:rPr sz="1350" spc="-4" dirty="0">
                <a:solidFill>
                  <a:prstClr val="black"/>
                </a:solidFill>
                <a:latin typeface="Georgia"/>
                <a:cs typeface="Georgia"/>
              </a:rPr>
              <a:t>Event </a:t>
            </a:r>
            <a:r>
              <a:rPr sz="1350" dirty="0">
                <a:solidFill>
                  <a:prstClr val="black"/>
                </a:solidFill>
                <a:latin typeface="Georgia"/>
                <a:cs typeface="Georgia"/>
              </a:rPr>
              <a:t>and Webinars</a:t>
            </a:r>
            <a:r>
              <a:rPr sz="1350" spc="-203" dirty="0">
                <a:solidFill>
                  <a:prstClr val="black"/>
                </a:solidFill>
                <a:latin typeface="Georgia"/>
                <a:cs typeface="Georgia"/>
              </a:rPr>
              <a:t> </a:t>
            </a:r>
            <a:r>
              <a:rPr sz="1350" dirty="0">
                <a:solidFill>
                  <a:prstClr val="black"/>
                </a:solidFill>
                <a:latin typeface="Georgia"/>
                <a:cs typeface="Georgia"/>
              </a:rPr>
              <a:t>Participation</a:t>
            </a:r>
            <a:r>
              <a:rPr lang="en-US" sz="1350" dirty="0">
                <a:solidFill>
                  <a:prstClr val="black"/>
                </a:solidFill>
                <a:latin typeface="Georgia"/>
                <a:cs typeface="Georgia"/>
              </a:rPr>
              <a:t>/Workshops</a:t>
            </a:r>
            <a:endParaRPr sz="1350" dirty="0">
              <a:solidFill>
                <a:prstClr val="black"/>
              </a:solidFill>
              <a:latin typeface="Georgia"/>
              <a:cs typeface="Georgia"/>
            </a:endParaRPr>
          </a:p>
          <a:p>
            <a:pPr marL="3237071" defTabSz="685800" eaLnBrk="1" fontAlgn="auto" hangingPunct="1">
              <a:spcBef>
                <a:spcPts val="1073"/>
              </a:spcBef>
              <a:spcAft>
                <a:spcPts val="0"/>
              </a:spcAft>
            </a:pPr>
            <a:r>
              <a:rPr sz="1350" dirty="0">
                <a:solidFill>
                  <a:srgbClr val="585858"/>
                </a:solidFill>
                <a:latin typeface="Wingdings"/>
                <a:cs typeface="Wingdings"/>
              </a:rPr>
              <a:t></a:t>
            </a:r>
            <a:r>
              <a:rPr sz="1350" dirty="0">
                <a:solidFill>
                  <a:srgbClr val="585858"/>
                </a:solidFill>
                <a:latin typeface="Times New Roman"/>
                <a:cs typeface="Times New Roman"/>
              </a:rPr>
              <a:t> </a:t>
            </a:r>
            <a:r>
              <a:rPr sz="1350" spc="-4" dirty="0">
                <a:solidFill>
                  <a:prstClr val="black"/>
                </a:solidFill>
                <a:latin typeface="Georgia"/>
                <a:cs typeface="Georgia"/>
              </a:rPr>
              <a:t>Educational </a:t>
            </a:r>
            <a:r>
              <a:rPr sz="1350" dirty="0">
                <a:solidFill>
                  <a:prstClr val="black"/>
                </a:solidFill>
                <a:latin typeface="Georgia"/>
                <a:cs typeface="Georgia"/>
              </a:rPr>
              <a:t>Program and Training </a:t>
            </a:r>
            <a:r>
              <a:rPr sz="1350" spc="-4" dirty="0">
                <a:solidFill>
                  <a:prstClr val="black"/>
                </a:solidFill>
                <a:latin typeface="Georgia"/>
                <a:cs typeface="Georgia"/>
              </a:rPr>
              <a:t>for your procurement</a:t>
            </a:r>
            <a:r>
              <a:rPr sz="1350" spc="-172" dirty="0">
                <a:solidFill>
                  <a:prstClr val="black"/>
                </a:solidFill>
                <a:latin typeface="Georgia"/>
                <a:cs typeface="Georgia"/>
              </a:rPr>
              <a:t> </a:t>
            </a:r>
            <a:r>
              <a:rPr sz="1350" spc="-4" dirty="0">
                <a:solidFill>
                  <a:prstClr val="black"/>
                </a:solidFill>
                <a:latin typeface="Georgia"/>
                <a:cs typeface="Georgia"/>
              </a:rPr>
              <a:t>staff</a:t>
            </a:r>
            <a:endParaRPr sz="1350" dirty="0">
              <a:solidFill>
                <a:prstClr val="black"/>
              </a:solidFill>
              <a:latin typeface="Georgia"/>
              <a:cs typeface="Georgia"/>
            </a:endParaRPr>
          </a:p>
          <a:p>
            <a:pPr marL="3751421" indent="-171926" defTabSz="685800" eaLnBrk="1" fontAlgn="auto" hangingPunct="1">
              <a:spcBef>
                <a:spcPts val="836"/>
              </a:spcBef>
              <a:spcAft>
                <a:spcPts val="0"/>
              </a:spcAft>
              <a:buFont typeface="Arial"/>
              <a:buChar char="•"/>
              <a:tabLst>
                <a:tab pos="3751421" algn="l"/>
                <a:tab pos="3751898" algn="l"/>
              </a:tabLst>
            </a:pPr>
            <a:r>
              <a:rPr sz="1350" dirty="0">
                <a:solidFill>
                  <a:prstClr val="black"/>
                </a:solidFill>
                <a:latin typeface="Georgia"/>
                <a:cs typeface="Georgia"/>
              </a:rPr>
              <a:t>Procurement Lunch &amp;</a:t>
            </a:r>
            <a:r>
              <a:rPr sz="1350" spc="8" dirty="0">
                <a:solidFill>
                  <a:prstClr val="black"/>
                </a:solidFill>
                <a:latin typeface="Georgia"/>
                <a:cs typeface="Georgia"/>
              </a:rPr>
              <a:t> </a:t>
            </a:r>
            <a:r>
              <a:rPr sz="1350" dirty="0">
                <a:solidFill>
                  <a:prstClr val="black"/>
                </a:solidFill>
                <a:latin typeface="Georgia"/>
                <a:cs typeface="Georgia"/>
              </a:rPr>
              <a:t>Learn</a:t>
            </a:r>
          </a:p>
          <a:p>
            <a:pPr marL="3751421" indent="-171926" defTabSz="685800" eaLnBrk="1" fontAlgn="auto" hangingPunct="1">
              <a:spcBef>
                <a:spcPts val="668"/>
              </a:spcBef>
              <a:spcAft>
                <a:spcPts val="0"/>
              </a:spcAft>
              <a:buFont typeface="Arial"/>
              <a:buChar char="•"/>
              <a:tabLst>
                <a:tab pos="3751421" algn="l"/>
                <a:tab pos="3751898" algn="l"/>
              </a:tabLst>
            </a:pPr>
            <a:r>
              <a:rPr sz="1350" spc="-4" dirty="0">
                <a:solidFill>
                  <a:prstClr val="black"/>
                </a:solidFill>
                <a:latin typeface="Georgia"/>
                <a:cs typeface="Georgia"/>
              </a:rPr>
              <a:t>Corporate Supplier Diversity </a:t>
            </a:r>
            <a:r>
              <a:rPr sz="1350" dirty="0">
                <a:solidFill>
                  <a:prstClr val="black"/>
                </a:solidFill>
                <a:latin typeface="Georgia"/>
                <a:cs typeface="Georgia"/>
              </a:rPr>
              <a:t>Training</a:t>
            </a:r>
            <a:r>
              <a:rPr sz="1350" spc="4" dirty="0">
                <a:solidFill>
                  <a:prstClr val="black"/>
                </a:solidFill>
                <a:latin typeface="Georgia"/>
                <a:cs typeface="Georgia"/>
              </a:rPr>
              <a:t> </a:t>
            </a:r>
            <a:r>
              <a:rPr sz="1350" spc="-4" dirty="0">
                <a:solidFill>
                  <a:prstClr val="black"/>
                </a:solidFill>
                <a:latin typeface="Georgia"/>
                <a:cs typeface="Georgia"/>
              </a:rPr>
              <a:t>Classes</a:t>
            </a:r>
            <a:endParaRPr sz="1350" dirty="0">
              <a:solidFill>
                <a:prstClr val="black"/>
              </a:solidFill>
              <a:latin typeface="Georgia"/>
              <a:cs typeface="Georgia"/>
            </a:endParaRPr>
          </a:p>
          <a:p>
            <a:pPr defTabSz="685800" eaLnBrk="1" fontAlgn="auto" hangingPunct="1">
              <a:spcBef>
                <a:spcPts val="30"/>
              </a:spcBef>
              <a:spcAft>
                <a:spcPts val="0"/>
              </a:spcAft>
            </a:pPr>
            <a:endParaRPr sz="1163" dirty="0">
              <a:solidFill>
                <a:prstClr val="black"/>
              </a:solidFill>
              <a:latin typeface="Georgia"/>
              <a:cs typeface="Georgia"/>
            </a:endParaRPr>
          </a:p>
          <a:p>
            <a:pPr marL="3237071" defTabSz="685800" eaLnBrk="1" fontAlgn="auto" hangingPunct="1">
              <a:spcBef>
                <a:spcPts val="0"/>
              </a:spcBef>
              <a:spcAft>
                <a:spcPts val="0"/>
              </a:spcAft>
            </a:pPr>
            <a:r>
              <a:rPr sz="1350" dirty="0">
                <a:solidFill>
                  <a:srgbClr val="585858"/>
                </a:solidFill>
                <a:latin typeface="Wingdings"/>
                <a:cs typeface="Wingdings"/>
              </a:rPr>
              <a:t></a:t>
            </a:r>
            <a:r>
              <a:rPr sz="1350" dirty="0">
                <a:solidFill>
                  <a:srgbClr val="585858"/>
                </a:solidFill>
                <a:latin typeface="Times New Roman"/>
                <a:cs typeface="Times New Roman"/>
              </a:rPr>
              <a:t> </a:t>
            </a:r>
            <a:r>
              <a:rPr sz="1350" spc="-4" dirty="0">
                <a:solidFill>
                  <a:prstClr val="black"/>
                </a:solidFill>
                <a:latin typeface="Georgia"/>
                <a:cs typeface="Georgia"/>
              </a:rPr>
              <a:t>Supplier Diversity Sourcing </a:t>
            </a:r>
            <a:r>
              <a:rPr sz="1350" dirty="0">
                <a:solidFill>
                  <a:prstClr val="black"/>
                </a:solidFill>
                <a:latin typeface="Georgia"/>
                <a:cs typeface="Georgia"/>
              </a:rPr>
              <a:t>and </a:t>
            </a:r>
            <a:r>
              <a:rPr sz="1350" spc="-4" dirty="0">
                <a:solidFill>
                  <a:prstClr val="black"/>
                </a:solidFill>
                <a:latin typeface="Georgia"/>
                <a:cs typeface="Georgia"/>
              </a:rPr>
              <a:t>Compliance Management</a:t>
            </a:r>
            <a:r>
              <a:rPr sz="1350" spc="-233" dirty="0">
                <a:solidFill>
                  <a:prstClr val="black"/>
                </a:solidFill>
                <a:latin typeface="Georgia"/>
                <a:cs typeface="Georgia"/>
              </a:rPr>
              <a:t> </a:t>
            </a:r>
            <a:r>
              <a:rPr sz="1350" spc="-4" dirty="0">
                <a:solidFill>
                  <a:prstClr val="black"/>
                </a:solidFill>
                <a:latin typeface="Georgia"/>
                <a:cs typeface="Georgia"/>
              </a:rPr>
              <a:t>Support</a:t>
            </a:r>
            <a:r>
              <a:rPr lang="en-US" sz="1350" spc="-4" dirty="0">
                <a:solidFill>
                  <a:prstClr val="black"/>
                </a:solidFill>
                <a:latin typeface="Georgia"/>
                <a:cs typeface="Georgia"/>
              </a:rPr>
              <a:t> </a:t>
            </a:r>
            <a:r>
              <a:rPr lang="en-US" sz="1350" spc="-4" dirty="0" err="1">
                <a:solidFill>
                  <a:prstClr val="black"/>
                </a:solidFill>
                <a:latin typeface="Georgia"/>
                <a:cs typeface="Georgia"/>
              </a:rPr>
              <a:t>throught</a:t>
            </a:r>
            <a:r>
              <a:rPr lang="en-US" sz="1350" spc="-4" dirty="0">
                <a:solidFill>
                  <a:prstClr val="black"/>
                </a:solidFill>
                <a:latin typeface="Georgia"/>
                <a:cs typeface="Georgia"/>
              </a:rPr>
              <a:t> NMSDC </a:t>
            </a:r>
            <a:endParaRPr sz="1350" dirty="0">
              <a:solidFill>
                <a:prstClr val="black"/>
              </a:solidFill>
              <a:latin typeface="Georgia"/>
              <a:cs typeface="Georgia"/>
            </a:endParaRPr>
          </a:p>
        </p:txBody>
      </p:sp>
      <p:sp>
        <p:nvSpPr>
          <p:cNvPr id="5" name="object 5"/>
          <p:cNvSpPr/>
          <p:nvPr/>
        </p:nvSpPr>
        <p:spPr>
          <a:xfrm>
            <a:off x="10287" y="1752218"/>
            <a:ext cx="3579876" cy="3605022"/>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6" name="object 6"/>
          <p:cNvSpPr/>
          <p:nvPr/>
        </p:nvSpPr>
        <p:spPr>
          <a:xfrm>
            <a:off x="157733" y="1899666"/>
            <a:ext cx="3284982" cy="3310128"/>
          </a:xfrm>
          <a:prstGeom prst="rect">
            <a:avLst/>
          </a:prstGeom>
          <a:blipFill>
            <a:blip r:embed="rId3"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7" name="object 7"/>
          <p:cNvSpPr txBox="1">
            <a:spLocks noGrp="1"/>
          </p:cNvSpPr>
          <p:nvPr>
            <p:ph type="sldNum" sz="quarter" idx="7"/>
          </p:nvPr>
        </p:nvSpPr>
        <p:spPr>
          <a:xfrm>
            <a:off x="148476" y="5703499"/>
            <a:ext cx="130016"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fld id="{81D60167-4931-47E6-BA6A-407CBD079E47}" type="slidenum">
              <a:rPr dirty="0"/>
              <a:pPr marL="28575" defTabSz="685800" eaLnBrk="1" fontAlgn="auto" hangingPunct="1">
                <a:lnSpc>
                  <a:spcPts val="1800"/>
                </a:lnSpc>
                <a:spcBef>
                  <a:spcPts val="0"/>
                </a:spcBef>
                <a:spcAft>
                  <a:spcPts val="0"/>
                </a:spcAft>
              </a:pPr>
              <a:t>12</a:t>
            </a:fld>
            <a:endParaRPr dirty="0"/>
          </a:p>
        </p:txBody>
      </p:sp>
    </p:spTree>
    <p:extLst>
      <p:ext uri="{BB962C8B-B14F-4D97-AF65-F5344CB8AC3E}">
        <p14:creationId xmlns:p14="http://schemas.microsoft.com/office/powerpoint/2010/main" val="1522280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0417"/>
            <a:ext cx="5497830" cy="607219"/>
          </a:xfrm>
          <a:custGeom>
            <a:avLst/>
            <a:gdLst/>
            <a:ahLst/>
            <a:cxnLst/>
            <a:rect l="l" t="t" r="r" b="b"/>
            <a:pathLst>
              <a:path w="7330440" h="809625">
                <a:moveTo>
                  <a:pt x="0" y="0"/>
                </a:moveTo>
                <a:lnTo>
                  <a:pt x="0" y="809244"/>
                </a:lnTo>
                <a:lnTo>
                  <a:pt x="6975221" y="791210"/>
                </a:lnTo>
                <a:lnTo>
                  <a:pt x="7330440" y="35941"/>
                </a:lnTo>
                <a:lnTo>
                  <a:pt x="0" y="0"/>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3" name="object 3"/>
          <p:cNvSpPr txBox="1">
            <a:spLocks noGrp="1"/>
          </p:cNvSpPr>
          <p:nvPr>
            <p:ph type="title"/>
          </p:nvPr>
        </p:nvSpPr>
        <p:spPr>
          <a:xfrm>
            <a:off x="404241" y="1011364"/>
            <a:ext cx="4319111" cy="612347"/>
          </a:xfrm>
          <a:prstGeom prst="rect">
            <a:avLst/>
          </a:prstGeom>
        </p:spPr>
        <p:txBody>
          <a:bodyPr vert="horz" wrap="square" lIns="0" tIns="9525" rIns="0" bIns="0" rtlCol="0">
            <a:spAutoFit/>
          </a:bodyPr>
          <a:lstStyle/>
          <a:p>
            <a:pPr marL="9525">
              <a:lnSpc>
                <a:spcPts val="2951"/>
              </a:lnSpc>
              <a:spcBef>
                <a:spcPts val="75"/>
              </a:spcBef>
            </a:pPr>
            <a:r>
              <a:rPr sz="2700" spc="-4" dirty="0"/>
              <a:t>Services/Benefits:</a:t>
            </a:r>
            <a:endParaRPr sz="2700"/>
          </a:p>
          <a:p>
            <a:pPr marL="9525">
              <a:lnSpc>
                <a:spcPts val="1691"/>
              </a:lnSpc>
            </a:pPr>
            <a:r>
              <a:rPr sz="1650" b="0" spc="-4" dirty="0"/>
              <a:t>Bridging </a:t>
            </a:r>
            <a:r>
              <a:rPr sz="1650" b="0" spc="-8" dirty="0"/>
              <a:t>the Gap </a:t>
            </a:r>
            <a:r>
              <a:rPr sz="1650" b="0" spc="-4" dirty="0"/>
              <a:t>in </a:t>
            </a:r>
            <a:r>
              <a:rPr sz="1650" b="0" spc="-8" dirty="0"/>
              <a:t>your </a:t>
            </a:r>
            <a:r>
              <a:rPr sz="1650" b="0" spc="-4" dirty="0"/>
              <a:t>Procurement</a:t>
            </a:r>
            <a:r>
              <a:rPr sz="1650" b="0" spc="34" dirty="0"/>
              <a:t> </a:t>
            </a:r>
            <a:r>
              <a:rPr sz="1650" b="0" spc="-4" dirty="0"/>
              <a:t>Process</a:t>
            </a:r>
            <a:endParaRPr sz="1650"/>
          </a:p>
        </p:txBody>
      </p:sp>
      <p:sp>
        <p:nvSpPr>
          <p:cNvPr id="4" name="object 4"/>
          <p:cNvSpPr/>
          <p:nvPr/>
        </p:nvSpPr>
        <p:spPr>
          <a:xfrm>
            <a:off x="10287" y="1752218"/>
            <a:ext cx="3579876" cy="3605022"/>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5" name="object 5"/>
          <p:cNvSpPr/>
          <p:nvPr/>
        </p:nvSpPr>
        <p:spPr>
          <a:xfrm>
            <a:off x="157733" y="1899666"/>
            <a:ext cx="3284982" cy="3310128"/>
          </a:xfrm>
          <a:prstGeom prst="rect">
            <a:avLst/>
          </a:prstGeom>
          <a:blipFill>
            <a:blip r:embed="rId3"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6" name="object 6"/>
          <p:cNvSpPr txBox="1"/>
          <p:nvPr/>
        </p:nvSpPr>
        <p:spPr>
          <a:xfrm>
            <a:off x="3686270" y="1918526"/>
            <a:ext cx="4420553" cy="3633687"/>
          </a:xfrm>
          <a:prstGeom prst="rect">
            <a:avLst/>
          </a:prstGeom>
        </p:spPr>
        <p:txBody>
          <a:bodyPr vert="horz" wrap="square" lIns="0" tIns="9525" rIns="0" bIns="0" rtlCol="0">
            <a:spAutoFit/>
          </a:bodyPr>
          <a:lstStyle/>
          <a:p>
            <a:pPr marL="224314" indent="-215265" defTabSz="685800" eaLnBrk="1" fontAlgn="auto" hangingPunct="1">
              <a:spcBef>
                <a:spcPts val="75"/>
              </a:spcBef>
              <a:spcAft>
                <a:spcPts val="0"/>
              </a:spcAft>
              <a:buFont typeface="Arial"/>
              <a:buChar char="•"/>
              <a:tabLst>
                <a:tab pos="224314" algn="l"/>
                <a:tab pos="224790" algn="l"/>
              </a:tabLst>
            </a:pPr>
            <a:r>
              <a:rPr sz="1350" dirty="0">
                <a:solidFill>
                  <a:prstClr val="black"/>
                </a:solidFill>
                <a:latin typeface="Georgia"/>
                <a:cs typeface="Georgia"/>
              </a:rPr>
              <a:t>Access </a:t>
            </a:r>
            <a:r>
              <a:rPr sz="1350" spc="-4" dirty="0">
                <a:solidFill>
                  <a:prstClr val="black"/>
                </a:solidFill>
                <a:latin typeface="Georgia"/>
                <a:cs typeface="Georgia"/>
              </a:rPr>
              <a:t>to ChicagoMSDC database of </a:t>
            </a:r>
            <a:r>
              <a:rPr sz="1350" dirty="0">
                <a:solidFill>
                  <a:prstClr val="black"/>
                </a:solidFill>
                <a:latin typeface="Georgia"/>
                <a:cs typeface="Georgia"/>
              </a:rPr>
              <a:t>qualified</a:t>
            </a:r>
            <a:r>
              <a:rPr sz="1350" spc="-8" dirty="0">
                <a:solidFill>
                  <a:prstClr val="black"/>
                </a:solidFill>
                <a:latin typeface="Georgia"/>
                <a:cs typeface="Georgia"/>
              </a:rPr>
              <a:t> </a:t>
            </a:r>
            <a:r>
              <a:rPr sz="1350" spc="-4" dirty="0">
                <a:solidFill>
                  <a:prstClr val="black"/>
                </a:solidFill>
                <a:latin typeface="Georgia"/>
                <a:cs typeface="Georgia"/>
              </a:rPr>
              <a:t>suppliers</a:t>
            </a:r>
            <a:endParaRPr sz="1350">
              <a:solidFill>
                <a:prstClr val="black"/>
              </a:solidFill>
              <a:latin typeface="Georgia"/>
              <a:cs typeface="Georgia"/>
            </a:endParaRPr>
          </a:p>
          <a:p>
            <a:pPr defTabSz="685800" eaLnBrk="1" fontAlgn="auto" hangingPunct="1">
              <a:spcBef>
                <a:spcPts val="0"/>
              </a:spcBef>
              <a:spcAft>
                <a:spcPts val="0"/>
              </a:spcAft>
              <a:buFont typeface="Arial"/>
              <a:buChar char="•"/>
            </a:pPr>
            <a:endParaRPr sz="1425">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Lst>
            </a:pPr>
            <a:r>
              <a:rPr sz="1350" spc="-4" dirty="0">
                <a:solidFill>
                  <a:prstClr val="black"/>
                </a:solidFill>
                <a:latin typeface="Georgia"/>
                <a:cs typeface="Georgia"/>
              </a:rPr>
              <a:t>Diversity education </a:t>
            </a:r>
            <a:r>
              <a:rPr sz="1350" dirty="0">
                <a:solidFill>
                  <a:prstClr val="black"/>
                </a:solidFill>
                <a:latin typeface="Georgia"/>
                <a:cs typeface="Georgia"/>
              </a:rPr>
              <a:t>and</a:t>
            </a:r>
            <a:r>
              <a:rPr sz="1350" spc="30" dirty="0">
                <a:solidFill>
                  <a:prstClr val="black"/>
                </a:solidFill>
                <a:latin typeface="Georgia"/>
                <a:cs typeface="Georgia"/>
              </a:rPr>
              <a:t> </a:t>
            </a:r>
            <a:r>
              <a:rPr sz="1350" spc="-4" dirty="0">
                <a:solidFill>
                  <a:prstClr val="black"/>
                </a:solidFill>
                <a:latin typeface="Georgia"/>
                <a:cs typeface="Georgia"/>
              </a:rPr>
              <a:t>training</a:t>
            </a:r>
            <a:endParaRPr sz="1350">
              <a:solidFill>
                <a:prstClr val="black"/>
              </a:solidFill>
              <a:latin typeface="Georgia"/>
              <a:cs typeface="Georgia"/>
            </a:endParaRPr>
          </a:p>
          <a:p>
            <a:pPr defTabSz="685800" eaLnBrk="1" fontAlgn="auto" hangingPunct="1">
              <a:spcBef>
                <a:spcPts val="0"/>
              </a:spcBef>
              <a:spcAft>
                <a:spcPts val="0"/>
              </a:spcAft>
              <a:buFont typeface="Arial"/>
              <a:buChar char="•"/>
            </a:pPr>
            <a:endParaRPr sz="1425">
              <a:solidFill>
                <a:prstClr val="black"/>
              </a:solidFill>
              <a:latin typeface="Georgia"/>
              <a:cs typeface="Georgia"/>
            </a:endParaRPr>
          </a:p>
          <a:p>
            <a:pPr marL="224314" indent="-215265" defTabSz="685800" eaLnBrk="1" fontAlgn="auto" hangingPunct="1">
              <a:spcBef>
                <a:spcPts val="4"/>
              </a:spcBef>
              <a:spcAft>
                <a:spcPts val="0"/>
              </a:spcAft>
              <a:buFont typeface="Arial"/>
              <a:buChar char="•"/>
              <a:tabLst>
                <a:tab pos="224314" algn="l"/>
                <a:tab pos="224790" algn="l"/>
              </a:tabLst>
            </a:pPr>
            <a:r>
              <a:rPr sz="1350" spc="-4" dirty="0">
                <a:solidFill>
                  <a:prstClr val="black"/>
                </a:solidFill>
                <a:latin typeface="Georgia"/>
                <a:cs typeface="Georgia"/>
              </a:rPr>
              <a:t>Growth of our corporate diversity</a:t>
            </a:r>
            <a:r>
              <a:rPr sz="1350" spc="26" dirty="0">
                <a:solidFill>
                  <a:prstClr val="black"/>
                </a:solidFill>
                <a:latin typeface="Georgia"/>
                <a:cs typeface="Georgia"/>
              </a:rPr>
              <a:t> </a:t>
            </a:r>
            <a:r>
              <a:rPr sz="1350" spc="-4" dirty="0">
                <a:solidFill>
                  <a:prstClr val="black"/>
                </a:solidFill>
                <a:latin typeface="Georgia"/>
                <a:cs typeface="Georgia"/>
              </a:rPr>
              <a:t>program(s)</a:t>
            </a:r>
            <a:endParaRPr sz="1350">
              <a:solidFill>
                <a:prstClr val="black"/>
              </a:solidFill>
              <a:latin typeface="Georgia"/>
              <a:cs typeface="Georgia"/>
            </a:endParaRPr>
          </a:p>
          <a:p>
            <a:pPr defTabSz="685800" eaLnBrk="1" fontAlgn="auto" hangingPunct="1">
              <a:spcBef>
                <a:spcPts val="0"/>
              </a:spcBef>
              <a:spcAft>
                <a:spcPts val="0"/>
              </a:spcAft>
              <a:buFont typeface="Arial"/>
              <a:buChar char="•"/>
            </a:pPr>
            <a:endParaRPr sz="1425">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Lst>
            </a:pPr>
            <a:r>
              <a:rPr sz="1350" spc="-4" dirty="0">
                <a:solidFill>
                  <a:prstClr val="black"/>
                </a:solidFill>
                <a:latin typeface="Georgia"/>
                <a:cs typeface="Georgia"/>
              </a:rPr>
              <a:t>Support of ChicagoMSDC programs </a:t>
            </a:r>
            <a:r>
              <a:rPr sz="1350" dirty="0">
                <a:solidFill>
                  <a:prstClr val="black"/>
                </a:solidFill>
                <a:latin typeface="Georgia"/>
                <a:cs typeface="Georgia"/>
              </a:rPr>
              <a:t>and</a:t>
            </a:r>
            <a:r>
              <a:rPr sz="1350" spc="34" dirty="0">
                <a:solidFill>
                  <a:prstClr val="black"/>
                </a:solidFill>
                <a:latin typeface="Georgia"/>
                <a:cs typeface="Georgia"/>
              </a:rPr>
              <a:t> </a:t>
            </a:r>
            <a:r>
              <a:rPr sz="1350" spc="-4" dirty="0">
                <a:solidFill>
                  <a:prstClr val="black"/>
                </a:solidFill>
                <a:latin typeface="Georgia"/>
                <a:cs typeface="Georgia"/>
              </a:rPr>
              <a:t>services</a:t>
            </a:r>
            <a:endParaRPr sz="1350">
              <a:solidFill>
                <a:prstClr val="black"/>
              </a:solidFill>
              <a:latin typeface="Georgia"/>
              <a:cs typeface="Georgia"/>
            </a:endParaRPr>
          </a:p>
          <a:p>
            <a:pPr defTabSz="685800" eaLnBrk="1" fontAlgn="auto" hangingPunct="1">
              <a:spcBef>
                <a:spcPts val="0"/>
              </a:spcBef>
              <a:spcAft>
                <a:spcPts val="0"/>
              </a:spcAft>
              <a:buFont typeface="Arial"/>
              <a:buChar char="•"/>
            </a:pPr>
            <a:endParaRPr sz="1425">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Lst>
            </a:pPr>
            <a:r>
              <a:rPr sz="1350" spc="-4" dirty="0">
                <a:solidFill>
                  <a:prstClr val="black"/>
                </a:solidFill>
                <a:latin typeface="Georgia"/>
                <a:cs typeface="Georgia"/>
              </a:rPr>
              <a:t>Meet our business obligations </a:t>
            </a:r>
            <a:r>
              <a:rPr sz="1350" dirty="0">
                <a:solidFill>
                  <a:prstClr val="black"/>
                </a:solidFill>
                <a:latin typeface="Georgia"/>
                <a:cs typeface="Georgia"/>
              </a:rPr>
              <a:t>and</a:t>
            </a:r>
            <a:r>
              <a:rPr sz="1350" spc="11" dirty="0">
                <a:solidFill>
                  <a:prstClr val="black"/>
                </a:solidFill>
                <a:latin typeface="Georgia"/>
                <a:cs typeface="Georgia"/>
              </a:rPr>
              <a:t> </a:t>
            </a:r>
            <a:r>
              <a:rPr sz="1350" dirty="0">
                <a:solidFill>
                  <a:prstClr val="black"/>
                </a:solidFill>
                <a:latin typeface="Georgia"/>
                <a:cs typeface="Georgia"/>
              </a:rPr>
              <a:t>requirements</a:t>
            </a:r>
            <a:endParaRPr sz="1350">
              <a:solidFill>
                <a:prstClr val="black"/>
              </a:solidFill>
              <a:latin typeface="Georgia"/>
              <a:cs typeface="Georgia"/>
            </a:endParaRPr>
          </a:p>
          <a:p>
            <a:pPr defTabSz="685800" eaLnBrk="1" fontAlgn="auto" hangingPunct="1">
              <a:spcBef>
                <a:spcPts val="0"/>
              </a:spcBef>
              <a:spcAft>
                <a:spcPts val="0"/>
              </a:spcAft>
              <a:buFont typeface="Arial"/>
              <a:buChar char="•"/>
            </a:pPr>
            <a:endParaRPr sz="1425">
              <a:solidFill>
                <a:prstClr val="black"/>
              </a:solidFill>
              <a:latin typeface="Georgia"/>
              <a:cs typeface="Georgia"/>
            </a:endParaRPr>
          </a:p>
          <a:p>
            <a:pPr marL="224314" indent="-215265" defTabSz="685800" eaLnBrk="1" fontAlgn="auto" hangingPunct="1">
              <a:spcBef>
                <a:spcPts val="4"/>
              </a:spcBef>
              <a:spcAft>
                <a:spcPts val="0"/>
              </a:spcAft>
              <a:buFont typeface="Arial"/>
              <a:buChar char="•"/>
              <a:tabLst>
                <a:tab pos="224314" algn="l"/>
                <a:tab pos="224790" algn="l"/>
              </a:tabLst>
            </a:pPr>
            <a:r>
              <a:rPr sz="1350" spc="-4" dirty="0">
                <a:solidFill>
                  <a:prstClr val="black"/>
                </a:solidFill>
                <a:latin typeface="Georgia"/>
                <a:cs typeface="Georgia"/>
              </a:rPr>
              <a:t>Network with local </a:t>
            </a:r>
            <a:r>
              <a:rPr sz="1350" dirty="0">
                <a:solidFill>
                  <a:prstClr val="black"/>
                </a:solidFill>
                <a:latin typeface="Georgia"/>
                <a:cs typeface="Georgia"/>
              </a:rPr>
              <a:t>minority </a:t>
            </a:r>
            <a:r>
              <a:rPr sz="1350" spc="-4" dirty="0">
                <a:solidFill>
                  <a:prstClr val="black"/>
                </a:solidFill>
                <a:latin typeface="Georgia"/>
                <a:cs typeface="Georgia"/>
              </a:rPr>
              <a:t>businesses</a:t>
            </a:r>
            <a:endParaRPr sz="1350">
              <a:solidFill>
                <a:prstClr val="black"/>
              </a:solidFill>
              <a:latin typeface="Georgia"/>
              <a:cs typeface="Georgia"/>
            </a:endParaRPr>
          </a:p>
          <a:p>
            <a:pPr defTabSz="685800" eaLnBrk="1" fontAlgn="auto" hangingPunct="1">
              <a:spcBef>
                <a:spcPts val="0"/>
              </a:spcBef>
              <a:spcAft>
                <a:spcPts val="0"/>
              </a:spcAft>
              <a:buFont typeface="Arial"/>
              <a:buChar char="•"/>
            </a:pPr>
            <a:endParaRPr sz="1425">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Lst>
            </a:pPr>
            <a:r>
              <a:rPr sz="1350" spc="-4" dirty="0">
                <a:solidFill>
                  <a:prstClr val="black"/>
                </a:solidFill>
                <a:latin typeface="Georgia"/>
                <a:cs typeface="Georgia"/>
              </a:rPr>
              <a:t>Network with other corporations </a:t>
            </a:r>
            <a:r>
              <a:rPr sz="1350" dirty="0">
                <a:solidFill>
                  <a:prstClr val="black"/>
                </a:solidFill>
                <a:latin typeface="Georgia"/>
                <a:cs typeface="Georgia"/>
              </a:rPr>
              <a:t>- Locally &amp;</a:t>
            </a:r>
            <a:r>
              <a:rPr sz="1350" spc="-41" dirty="0">
                <a:solidFill>
                  <a:prstClr val="black"/>
                </a:solidFill>
                <a:latin typeface="Georgia"/>
                <a:cs typeface="Georgia"/>
              </a:rPr>
              <a:t> </a:t>
            </a:r>
            <a:r>
              <a:rPr sz="1350" spc="-4" dirty="0">
                <a:solidFill>
                  <a:prstClr val="black"/>
                </a:solidFill>
                <a:latin typeface="Georgia"/>
                <a:cs typeface="Georgia"/>
              </a:rPr>
              <a:t>Nationally</a:t>
            </a:r>
            <a:endParaRPr sz="1350">
              <a:solidFill>
                <a:prstClr val="black"/>
              </a:solidFill>
              <a:latin typeface="Georgia"/>
              <a:cs typeface="Georgia"/>
            </a:endParaRPr>
          </a:p>
          <a:p>
            <a:pPr defTabSz="685800" eaLnBrk="1" fontAlgn="auto" hangingPunct="1">
              <a:spcBef>
                <a:spcPts val="4"/>
              </a:spcBef>
              <a:spcAft>
                <a:spcPts val="0"/>
              </a:spcAft>
              <a:buFont typeface="Arial"/>
              <a:buChar char="•"/>
            </a:pPr>
            <a:endParaRPr sz="1425">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Lst>
            </a:pPr>
            <a:r>
              <a:rPr sz="1350" spc="-4" dirty="0">
                <a:solidFill>
                  <a:prstClr val="black"/>
                </a:solidFill>
                <a:latin typeface="Georgia"/>
                <a:cs typeface="Georgia"/>
              </a:rPr>
              <a:t>Network with government</a:t>
            </a:r>
            <a:r>
              <a:rPr sz="1350" spc="15" dirty="0">
                <a:solidFill>
                  <a:prstClr val="black"/>
                </a:solidFill>
                <a:latin typeface="Georgia"/>
                <a:cs typeface="Georgia"/>
              </a:rPr>
              <a:t> </a:t>
            </a:r>
            <a:r>
              <a:rPr sz="1350" dirty="0">
                <a:solidFill>
                  <a:prstClr val="black"/>
                </a:solidFill>
                <a:latin typeface="Georgia"/>
                <a:cs typeface="Georgia"/>
              </a:rPr>
              <a:t>agencies</a:t>
            </a:r>
            <a:endParaRPr sz="1350">
              <a:solidFill>
                <a:prstClr val="black"/>
              </a:solidFill>
              <a:latin typeface="Georgia"/>
              <a:cs typeface="Georgia"/>
            </a:endParaRPr>
          </a:p>
          <a:p>
            <a:pPr defTabSz="685800" eaLnBrk="1" fontAlgn="auto" hangingPunct="1">
              <a:spcBef>
                <a:spcPts val="0"/>
              </a:spcBef>
              <a:spcAft>
                <a:spcPts val="0"/>
              </a:spcAft>
              <a:buFont typeface="Arial"/>
              <a:buChar char="•"/>
            </a:pPr>
            <a:endParaRPr sz="1425">
              <a:solidFill>
                <a:prstClr val="black"/>
              </a:solidFill>
              <a:latin typeface="Georgia"/>
              <a:cs typeface="Georgia"/>
            </a:endParaRPr>
          </a:p>
          <a:p>
            <a:pPr marL="224314" indent="-215265" defTabSz="685800" eaLnBrk="1" fontAlgn="auto" hangingPunct="1">
              <a:spcBef>
                <a:spcPts val="0"/>
              </a:spcBef>
              <a:spcAft>
                <a:spcPts val="0"/>
              </a:spcAft>
              <a:buFont typeface="Arial"/>
              <a:buChar char="•"/>
              <a:tabLst>
                <a:tab pos="224314" algn="l"/>
                <a:tab pos="224790" algn="l"/>
              </a:tabLst>
            </a:pPr>
            <a:r>
              <a:rPr sz="1350" dirty="0">
                <a:solidFill>
                  <a:prstClr val="black"/>
                </a:solidFill>
                <a:latin typeface="Georgia"/>
                <a:cs typeface="Georgia"/>
              </a:rPr>
              <a:t>Become a </a:t>
            </a:r>
            <a:r>
              <a:rPr sz="1350" spc="-4" dirty="0">
                <a:solidFill>
                  <a:prstClr val="black"/>
                </a:solidFill>
                <a:latin typeface="Georgia"/>
                <a:cs typeface="Georgia"/>
              </a:rPr>
              <a:t>part of the National NMSDC</a:t>
            </a:r>
            <a:r>
              <a:rPr sz="1350" spc="38" dirty="0">
                <a:solidFill>
                  <a:prstClr val="black"/>
                </a:solidFill>
                <a:latin typeface="Georgia"/>
                <a:cs typeface="Georgia"/>
              </a:rPr>
              <a:t> </a:t>
            </a:r>
            <a:r>
              <a:rPr sz="1350" dirty="0">
                <a:solidFill>
                  <a:prstClr val="black"/>
                </a:solidFill>
                <a:latin typeface="Georgia"/>
                <a:cs typeface="Georgia"/>
              </a:rPr>
              <a:t>network</a:t>
            </a:r>
            <a:endParaRPr sz="1350">
              <a:solidFill>
                <a:prstClr val="black"/>
              </a:solidFill>
              <a:latin typeface="Georgia"/>
              <a:cs typeface="Georgia"/>
            </a:endParaRPr>
          </a:p>
        </p:txBody>
      </p:sp>
      <p:sp>
        <p:nvSpPr>
          <p:cNvPr id="7" name="object 7"/>
          <p:cNvSpPr txBox="1">
            <a:spLocks noGrp="1"/>
          </p:cNvSpPr>
          <p:nvPr>
            <p:ph type="sldNum" sz="quarter" idx="7"/>
          </p:nvPr>
        </p:nvSpPr>
        <p:spPr>
          <a:xfrm>
            <a:off x="148476" y="5703499"/>
            <a:ext cx="130016"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fld id="{81D60167-4931-47E6-BA6A-407CBD079E47}" type="slidenum">
              <a:rPr dirty="0"/>
              <a:pPr marL="28575" defTabSz="685800" eaLnBrk="1" fontAlgn="auto" hangingPunct="1">
                <a:lnSpc>
                  <a:spcPts val="1800"/>
                </a:lnSpc>
                <a:spcBef>
                  <a:spcPts val="0"/>
                </a:spcBef>
                <a:spcAft>
                  <a:spcPts val="0"/>
                </a:spcAft>
              </a:pPr>
              <a:t>13</a:t>
            </a:fld>
            <a:endParaRPr dirty="0"/>
          </a:p>
        </p:txBody>
      </p:sp>
    </p:spTree>
    <p:extLst>
      <p:ext uri="{BB962C8B-B14F-4D97-AF65-F5344CB8AC3E}">
        <p14:creationId xmlns:p14="http://schemas.microsoft.com/office/powerpoint/2010/main" val="2010747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0417"/>
            <a:ext cx="5210175" cy="607219"/>
          </a:xfrm>
          <a:custGeom>
            <a:avLst/>
            <a:gdLst/>
            <a:ahLst/>
            <a:cxnLst/>
            <a:rect l="l" t="t" r="r" b="b"/>
            <a:pathLst>
              <a:path w="6946900" h="809625">
                <a:moveTo>
                  <a:pt x="0" y="0"/>
                </a:moveTo>
                <a:lnTo>
                  <a:pt x="0" y="809244"/>
                </a:lnTo>
                <a:lnTo>
                  <a:pt x="6609715" y="791210"/>
                </a:lnTo>
                <a:lnTo>
                  <a:pt x="6946392" y="35941"/>
                </a:lnTo>
                <a:lnTo>
                  <a:pt x="0" y="0"/>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3" name="object 3"/>
          <p:cNvSpPr txBox="1">
            <a:spLocks noGrp="1"/>
          </p:cNvSpPr>
          <p:nvPr>
            <p:ph type="title"/>
          </p:nvPr>
        </p:nvSpPr>
        <p:spPr>
          <a:xfrm>
            <a:off x="303181" y="1093660"/>
            <a:ext cx="3200043" cy="655468"/>
          </a:xfrm>
          <a:prstGeom prst="rect">
            <a:avLst/>
          </a:prstGeom>
        </p:spPr>
        <p:txBody>
          <a:bodyPr vert="horz" wrap="square" lIns="0" tIns="9049" rIns="0" bIns="0" rtlCol="0">
            <a:spAutoFit/>
          </a:bodyPr>
          <a:lstStyle/>
          <a:p>
            <a:pPr marL="9525">
              <a:spcBef>
                <a:spcPts val="71"/>
              </a:spcBef>
            </a:pPr>
            <a:r>
              <a:rPr spc="-4" dirty="0"/>
              <a:t>Onboarding </a:t>
            </a:r>
            <a:r>
              <a:rPr spc="-8" dirty="0"/>
              <a:t>Diverse</a:t>
            </a:r>
            <a:r>
              <a:rPr spc="34" dirty="0"/>
              <a:t> </a:t>
            </a:r>
            <a:r>
              <a:rPr spc="-8" dirty="0"/>
              <a:t>Suppliers:</a:t>
            </a:r>
          </a:p>
        </p:txBody>
      </p:sp>
      <p:sp>
        <p:nvSpPr>
          <p:cNvPr id="4" name="object 4"/>
          <p:cNvSpPr txBox="1"/>
          <p:nvPr/>
        </p:nvSpPr>
        <p:spPr>
          <a:xfrm>
            <a:off x="404240" y="1381852"/>
            <a:ext cx="8162925" cy="3967753"/>
          </a:xfrm>
          <a:prstGeom prst="rect">
            <a:avLst/>
          </a:prstGeom>
        </p:spPr>
        <p:txBody>
          <a:bodyPr vert="horz" wrap="square" lIns="0" tIns="22860" rIns="0" bIns="0" rtlCol="0">
            <a:spAutoFit/>
          </a:bodyPr>
          <a:lstStyle/>
          <a:p>
            <a:pPr marL="9525" defTabSz="685800" eaLnBrk="1" fontAlgn="auto" hangingPunct="1">
              <a:spcBef>
                <a:spcPts val="180"/>
              </a:spcBef>
              <a:spcAft>
                <a:spcPts val="0"/>
              </a:spcAft>
            </a:pPr>
            <a:r>
              <a:rPr sz="1350" spc="-4" dirty="0">
                <a:solidFill>
                  <a:srgbClr val="FFFFFF"/>
                </a:solidFill>
                <a:latin typeface="Georgia"/>
                <a:cs typeface="Georgia"/>
              </a:rPr>
              <a:t>Bridging the </a:t>
            </a:r>
            <a:r>
              <a:rPr sz="1350" dirty="0">
                <a:solidFill>
                  <a:srgbClr val="FFFFFF"/>
                </a:solidFill>
                <a:latin typeface="Georgia"/>
                <a:cs typeface="Georgia"/>
              </a:rPr>
              <a:t>Gap in </a:t>
            </a:r>
            <a:r>
              <a:rPr sz="1350" spc="-4" dirty="0">
                <a:solidFill>
                  <a:srgbClr val="FFFFFF"/>
                </a:solidFill>
                <a:latin typeface="Georgia"/>
                <a:cs typeface="Georgia"/>
              </a:rPr>
              <a:t>your Procurement</a:t>
            </a:r>
            <a:r>
              <a:rPr sz="1350" spc="23" dirty="0">
                <a:solidFill>
                  <a:srgbClr val="FFFFFF"/>
                </a:solidFill>
                <a:latin typeface="Georgia"/>
                <a:cs typeface="Georgia"/>
              </a:rPr>
              <a:t> </a:t>
            </a:r>
            <a:r>
              <a:rPr sz="1350" spc="-4" dirty="0">
                <a:solidFill>
                  <a:srgbClr val="FFFFFF"/>
                </a:solidFill>
                <a:latin typeface="Georgia"/>
                <a:cs typeface="Georgia"/>
              </a:rPr>
              <a:t>Process</a:t>
            </a:r>
            <a:endParaRPr sz="1350" dirty="0">
              <a:solidFill>
                <a:prstClr val="black"/>
              </a:solidFill>
              <a:latin typeface="Georgia"/>
              <a:cs typeface="Georgia"/>
            </a:endParaRPr>
          </a:p>
          <a:p>
            <a:pPr marL="3783806" indent="-274796" defTabSz="685800" eaLnBrk="1" fontAlgn="auto" hangingPunct="1">
              <a:spcBef>
                <a:spcPts val="124"/>
              </a:spcBef>
              <a:spcAft>
                <a:spcPts val="0"/>
              </a:spcAft>
              <a:buClr>
                <a:srgbClr val="585858"/>
              </a:buClr>
              <a:buFont typeface="Wingdings"/>
              <a:buChar char=""/>
              <a:tabLst>
                <a:tab pos="3783806" algn="l"/>
                <a:tab pos="3784283" algn="l"/>
              </a:tabLst>
            </a:pPr>
            <a:r>
              <a:rPr sz="1500" dirty="0">
                <a:solidFill>
                  <a:prstClr val="black"/>
                </a:solidFill>
                <a:latin typeface="Georgia"/>
                <a:cs typeface="Georgia"/>
              </a:rPr>
              <a:t>Work </a:t>
            </a:r>
            <a:r>
              <a:rPr sz="1500" spc="-4" dirty="0">
                <a:solidFill>
                  <a:prstClr val="black"/>
                </a:solidFill>
                <a:latin typeface="Georgia"/>
                <a:cs typeface="Georgia"/>
              </a:rPr>
              <a:t>with you to </a:t>
            </a:r>
            <a:r>
              <a:rPr sz="1500" dirty="0">
                <a:solidFill>
                  <a:prstClr val="black"/>
                </a:solidFill>
                <a:latin typeface="Georgia"/>
                <a:cs typeface="Georgia"/>
              </a:rPr>
              <a:t>Identify Diverse</a:t>
            </a:r>
            <a:r>
              <a:rPr sz="1500" spc="-8" dirty="0">
                <a:solidFill>
                  <a:prstClr val="black"/>
                </a:solidFill>
                <a:latin typeface="Georgia"/>
                <a:cs typeface="Georgia"/>
              </a:rPr>
              <a:t> </a:t>
            </a:r>
            <a:r>
              <a:rPr sz="1500" spc="-4" dirty="0">
                <a:solidFill>
                  <a:prstClr val="black"/>
                </a:solidFill>
                <a:latin typeface="Georgia"/>
                <a:cs typeface="Georgia"/>
              </a:rPr>
              <a:t>Suppliers</a:t>
            </a:r>
            <a:endParaRPr sz="1500" dirty="0">
              <a:solidFill>
                <a:prstClr val="black"/>
              </a:solidFill>
              <a:latin typeface="Georgia"/>
              <a:cs typeface="Georgia"/>
            </a:endParaRPr>
          </a:p>
          <a:p>
            <a:pPr defTabSz="685800" eaLnBrk="1" fontAlgn="auto" hangingPunct="1">
              <a:spcBef>
                <a:spcPts val="26"/>
              </a:spcBef>
              <a:spcAft>
                <a:spcPts val="0"/>
              </a:spcAft>
              <a:buClr>
                <a:srgbClr val="585858"/>
              </a:buClr>
              <a:buFont typeface="Wingdings"/>
              <a:buChar char=""/>
            </a:pPr>
            <a:endParaRPr sz="1425" dirty="0">
              <a:solidFill>
                <a:prstClr val="black"/>
              </a:solidFill>
              <a:latin typeface="Georgia"/>
              <a:cs typeface="Georgia"/>
            </a:endParaRPr>
          </a:p>
          <a:p>
            <a:pPr marL="3783806" indent="-274796" defTabSz="685800" eaLnBrk="1" fontAlgn="auto" hangingPunct="1">
              <a:spcBef>
                <a:spcPts val="4"/>
              </a:spcBef>
              <a:spcAft>
                <a:spcPts val="0"/>
              </a:spcAft>
              <a:buClr>
                <a:srgbClr val="585858"/>
              </a:buClr>
              <a:buFont typeface="Wingdings"/>
              <a:buChar char=""/>
              <a:tabLst>
                <a:tab pos="3783806" algn="l"/>
                <a:tab pos="3784283" algn="l"/>
              </a:tabLst>
            </a:pPr>
            <a:r>
              <a:rPr sz="1500" spc="-4" dirty="0">
                <a:solidFill>
                  <a:prstClr val="black"/>
                </a:solidFill>
                <a:latin typeface="Georgia"/>
                <a:cs typeface="Georgia"/>
              </a:rPr>
              <a:t>Start with your existing database </a:t>
            </a:r>
            <a:r>
              <a:rPr sz="1500" dirty="0">
                <a:solidFill>
                  <a:prstClr val="black"/>
                </a:solidFill>
                <a:latin typeface="Georgia"/>
                <a:cs typeface="Georgia"/>
              </a:rPr>
              <a:t>- Identify</a:t>
            </a:r>
            <a:r>
              <a:rPr sz="1500" spc="23" dirty="0">
                <a:solidFill>
                  <a:prstClr val="black"/>
                </a:solidFill>
                <a:latin typeface="Georgia"/>
                <a:cs typeface="Georgia"/>
              </a:rPr>
              <a:t> </a:t>
            </a:r>
            <a:r>
              <a:rPr sz="1500" spc="-4" dirty="0">
                <a:solidFill>
                  <a:prstClr val="black"/>
                </a:solidFill>
                <a:latin typeface="Georgia"/>
                <a:cs typeface="Georgia"/>
              </a:rPr>
              <a:t>Gaps</a:t>
            </a:r>
            <a:endParaRPr sz="1763" dirty="0">
              <a:solidFill>
                <a:prstClr val="black"/>
              </a:solidFill>
              <a:latin typeface="Georgia"/>
              <a:cs typeface="Georgia"/>
            </a:endParaRPr>
          </a:p>
          <a:p>
            <a:pPr marL="3783806" indent="-274796" defTabSz="685800" eaLnBrk="1" fontAlgn="auto" hangingPunct="1">
              <a:spcBef>
                <a:spcPts val="0"/>
              </a:spcBef>
              <a:spcAft>
                <a:spcPts val="0"/>
              </a:spcAft>
              <a:buClr>
                <a:srgbClr val="585858"/>
              </a:buClr>
              <a:buFont typeface="Wingdings"/>
              <a:buChar char=""/>
              <a:tabLst>
                <a:tab pos="3783806" algn="l"/>
                <a:tab pos="3784283" algn="l"/>
              </a:tabLst>
            </a:pPr>
            <a:r>
              <a:rPr sz="1500" dirty="0">
                <a:solidFill>
                  <a:prstClr val="black"/>
                </a:solidFill>
                <a:latin typeface="Georgia"/>
                <a:cs typeface="Georgia"/>
              </a:rPr>
              <a:t>Look at </a:t>
            </a:r>
            <a:r>
              <a:rPr sz="1500" spc="-4" dirty="0">
                <a:solidFill>
                  <a:prstClr val="black"/>
                </a:solidFill>
                <a:latin typeface="Georgia"/>
                <a:cs typeface="Georgia"/>
              </a:rPr>
              <a:t>spend</a:t>
            </a:r>
            <a:r>
              <a:rPr lang="en-US" sz="1500" spc="-4" dirty="0">
                <a:solidFill>
                  <a:prstClr val="black"/>
                </a:solidFill>
                <a:latin typeface="Georgia"/>
                <a:cs typeface="Georgia"/>
              </a:rPr>
              <a:t>, determine</a:t>
            </a:r>
            <a:r>
              <a:rPr sz="1500" spc="-4" dirty="0">
                <a:solidFill>
                  <a:prstClr val="black"/>
                </a:solidFill>
                <a:latin typeface="Georgia"/>
                <a:cs typeface="Georgia"/>
              </a:rPr>
              <a:t> where you have the </a:t>
            </a:r>
            <a:r>
              <a:rPr sz="1500" dirty="0">
                <a:solidFill>
                  <a:prstClr val="black"/>
                </a:solidFill>
                <a:latin typeface="Georgia"/>
                <a:cs typeface="Georgia"/>
              </a:rPr>
              <a:t>most</a:t>
            </a:r>
            <a:r>
              <a:rPr sz="1500" spc="4" dirty="0">
                <a:solidFill>
                  <a:prstClr val="black"/>
                </a:solidFill>
                <a:latin typeface="Georgia"/>
                <a:cs typeface="Georgia"/>
              </a:rPr>
              <a:t> </a:t>
            </a:r>
            <a:r>
              <a:rPr sz="1500" spc="-4" dirty="0">
                <a:solidFill>
                  <a:prstClr val="black"/>
                </a:solidFill>
                <a:latin typeface="Georgia"/>
                <a:cs typeface="Georgia"/>
              </a:rPr>
              <a:t>opportunity</a:t>
            </a:r>
            <a:endParaRPr sz="1500" dirty="0">
              <a:solidFill>
                <a:prstClr val="black"/>
              </a:solidFill>
              <a:latin typeface="Georgia"/>
              <a:cs typeface="Georgia"/>
            </a:endParaRPr>
          </a:p>
          <a:p>
            <a:pPr marL="4126706" lvl="1" indent="-274796" defTabSz="685800" eaLnBrk="1" fontAlgn="auto" hangingPunct="1">
              <a:spcBef>
                <a:spcPts val="836"/>
              </a:spcBef>
              <a:spcAft>
                <a:spcPts val="0"/>
              </a:spcAft>
              <a:buFont typeface="Arial"/>
              <a:buChar char="•"/>
              <a:tabLst>
                <a:tab pos="4126706" algn="l"/>
                <a:tab pos="4127183" algn="l"/>
              </a:tabLst>
            </a:pPr>
            <a:r>
              <a:rPr sz="1500" spc="-4" dirty="0">
                <a:solidFill>
                  <a:prstClr val="black"/>
                </a:solidFill>
                <a:latin typeface="Georgia"/>
                <a:cs typeface="Georgia"/>
              </a:rPr>
              <a:t>Understand your current spend</a:t>
            </a:r>
            <a:endParaRPr sz="1500" dirty="0">
              <a:solidFill>
                <a:prstClr val="black"/>
              </a:solidFill>
              <a:latin typeface="Georgia"/>
              <a:cs typeface="Georgia"/>
            </a:endParaRPr>
          </a:p>
          <a:p>
            <a:pPr marL="4126706" lvl="1" indent="-274796" defTabSz="685800" eaLnBrk="1" fontAlgn="auto" hangingPunct="1">
              <a:spcBef>
                <a:spcPts val="424"/>
              </a:spcBef>
              <a:spcAft>
                <a:spcPts val="0"/>
              </a:spcAft>
              <a:buFont typeface="Arial"/>
              <a:buChar char="•"/>
              <a:tabLst>
                <a:tab pos="4126706" algn="l"/>
                <a:tab pos="4127183" algn="l"/>
              </a:tabLst>
            </a:pPr>
            <a:r>
              <a:rPr sz="1500" dirty="0">
                <a:solidFill>
                  <a:prstClr val="black"/>
                </a:solidFill>
                <a:latin typeface="Georgia"/>
                <a:cs typeface="Georgia"/>
              </a:rPr>
              <a:t>What </a:t>
            </a:r>
            <a:r>
              <a:rPr sz="1500" spc="-4" dirty="0">
                <a:solidFill>
                  <a:prstClr val="black"/>
                </a:solidFill>
                <a:latin typeface="Georgia"/>
                <a:cs typeface="Georgia"/>
              </a:rPr>
              <a:t>you do </a:t>
            </a:r>
            <a:r>
              <a:rPr sz="1500" dirty="0">
                <a:solidFill>
                  <a:prstClr val="black"/>
                </a:solidFill>
                <a:latin typeface="Georgia"/>
                <a:cs typeface="Georgia"/>
              </a:rPr>
              <a:t>not</a:t>
            </a:r>
            <a:r>
              <a:rPr sz="1500" spc="-11" dirty="0">
                <a:solidFill>
                  <a:prstClr val="black"/>
                </a:solidFill>
                <a:latin typeface="Georgia"/>
                <a:cs typeface="Georgia"/>
              </a:rPr>
              <a:t> </a:t>
            </a:r>
            <a:r>
              <a:rPr sz="1500" spc="-4" dirty="0">
                <a:solidFill>
                  <a:prstClr val="black"/>
                </a:solidFill>
                <a:latin typeface="Georgia"/>
                <a:cs typeface="Georgia"/>
              </a:rPr>
              <a:t>have</a:t>
            </a:r>
            <a:endParaRPr sz="1500" dirty="0">
              <a:solidFill>
                <a:prstClr val="black"/>
              </a:solidFill>
              <a:latin typeface="Georgia"/>
              <a:cs typeface="Georgia"/>
            </a:endParaRPr>
          </a:p>
          <a:p>
            <a:pPr marL="4126706" lvl="1" indent="-274796" defTabSz="685800" eaLnBrk="1" fontAlgn="auto" hangingPunct="1">
              <a:spcBef>
                <a:spcPts val="424"/>
              </a:spcBef>
              <a:spcAft>
                <a:spcPts val="0"/>
              </a:spcAft>
              <a:buFont typeface="Arial"/>
              <a:buChar char="•"/>
              <a:tabLst>
                <a:tab pos="4126706" algn="l"/>
                <a:tab pos="4127183" algn="l"/>
              </a:tabLst>
            </a:pPr>
            <a:r>
              <a:rPr sz="1500" dirty="0">
                <a:solidFill>
                  <a:prstClr val="black"/>
                </a:solidFill>
                <a:latin typeface="Georgia"/>
                <a:cs typeface="Georgia"/>
              </a:rPr>
              <a:t>What </a:t>
            </a:r>
            <a:r>
              <a:rPr sz="1500" spc="-4" dirty="0">
                <a:solidFill>
                  <a:prstClr val="black"/>
                </a:solidFill>
                <a:latin typeface="Georgia"/>
                <a:cs typeface="Georgia"/>
              </a:rPr>
              <a:t>you would like to have</a:t>
            </a:r>
            <a:endParaRPr sz="1500" dirty="0">
              <a:solidFill>
                <a:prstClr val="black"/>
              </a:solidFill>
              <a:latin typeface="Georgia"/>
              <a:cs typeface="Georgia"/>
            </a:endParaRPr>
          </a:p>
          <a:p>
            <a:pPr marL="3783806" indent="-274796" defTabSz="685800" eaLnBrk="1" fontAlgn="auto" hangingPunct="1">
              <a:spcBef>
                <a:spcPts val="1144"/>
              </a:spcBef>
              <a:spcAft>
                <a:spcPts val="0"/>
              </a:spcAft>
              <a:buClr>
                <a:srgbClr val="585858"/>
              </a:buClr>
              <a:buFont typeface="Wingdings"/>
              <a:buChar char=""/>
              <a:tabLst>
                <a:tab pos="3783806" algn="l"/>
                <a:tab pos="3784283" algn="l"/>
              </a:tabLst>
            </a:pPr>
            <a:r>
              <a:rPr sz="1500" dirty="0">
                <a:solidFill>
                  <a:prstClr val="black"/>
                </a:solidFill>
                <a:latin typeface="Georgia"/>
                <a:cs typeface="Georgia"/>
              </a:rPr>
              <a:t>Review </a:t>
            </a:r>
            <a:r>
              <a:rPr sz="1500" spc="-4" dirty="0">
                <a:solidFill>
                  <a:prstClr val="black"/>
                </a:solidFill>
                <a:latin typeface="Georgia"/>
                <a:cs typeface="Georgia"/>
              </a:rPr>
              <a:t>upcoming</a:t>
            </a:r>
            <a:r>
              <a:rPr sz="1500" spc="-30" dirty="0">
                <a:solidFill>
                  <a:prstClr val="black"/>
                </a:solidFill>
                <a:latin typeface="Georgia"/>
                <a:cs typeface="Georgia"/>
              </a:rPr>
              <a:t> </a:t>
            </a:r>
            <a:r>
              <a:rPr sz="1500" spc="-4" dirty="0">
                <a:solidFill>
                  <a:prstClr val="black"/>
                </a:solidFill>
                <a:latin typeface="Georgia"/>
                <a:cs typeface="Georgia"/>
              </a:rPr>
              <a:t>opportunities</a:t>
            </a:r>
            <a:endParaRPr sz="1500" dirty="0">
              <a:solidFill>
                <a:prstClr val="black"/>
              </a:solidFill>
              <a:latin typeface="Georgia"/>
              <a:cs typeface="Georgia"/>
            </a:endParaRPr>
          </a:p>
          <a:p>
            <a:pPr defTabSz="685800" eaLnBrk="1" fontAlgn="auto" hangingPunct="1">
              <a:spcBef>
                <a:spcPts val="26"/>
              </a:spcBef>
              <a:spcAft>
                <a:spcPts val="0"/>
              </a:spcAft>
              <a:buClr>
                <a:srgbClr val="585858"/>
              </a:buClr>
              <a:buFont typeface="Wingdings"/>
              <a:buChar char=""/>
            </a:pPr>
            <a:endParaRPr sz="1425" dirty="0">
              <a:solidFill>
                <a:prstClr val="black"/>
              </a:solidFill>
              <a:latin typeface="Georgia"/>
              <a:cs typeface="Georgia"/>
            </a:endParaRPr>
          </a:p>
          <a:p>
            <a:pPr marL="3783806" marR="175259" indent="-274320" defTabSz="685800" eaLnBrk="1" fontAlgn="auto" hangingPunct="1">
              <a:lnSpc>
                <a:spcPct val="120000"/>
              </a:lnSpc>
              <a:spcBef>
                <a:spcPts val="0"/>
              </a:spcBef>
              <a:spcAft>
                <a:spcPts val="0"/>
              </a:spcAft>
              <a:buClr>
                <a:srgbClr val="585858"/>
              </a:buClr>
              <a:buFont typeface="Wingdings"/>
              <a:buChar char=""/>
              <a:tabLst>
                <a:tab pos="3783806" algn="l"/>
                <a:tab pos="3784283" algn="l"/>
              </a:tabLst>
            </a:pPr>
            <a:r>
              <a:rPr sz="1500" dirty="0">
                <a:solidFill>
                  <a:prstClr val="black"/>
                </a:solidFill>
                <a:latin typeface="Georgia"/>
                <a:cs typeface="Georgia"/>
              </a:rPr>
              <a:t>Work </a:t>
            </a:r>
            <a:r>
              <a:rPr sz="1500" spc="-4" dirty="0">
                <a:solidFill>
                  <a:prstClr val="black"/>
                </a:solidFill>
                <a:latin typeface="Georgia"/>
                <a:cs typeface="Georgia"/>
              </a:rPr>
              <a:t>with ChicagoMSDC </a:t>
            </a:r>
            <a:r>
              <a:rPr lang="en-US" sz="1500" spc="-4" dirty="0">
                <a:solidFill>
                  <a:prstClr val="black"/>
                </a:solidFill>
                <a:latin typeface="Georgia"/>
                <a:cs typeface="Georgia"/>
              </a:rPr>
              <a:t>to assist with</a:t>
            </a:r>
            <a:r>
              <a:rPr sz="1500" dirty="0">
                <a:solidFill>
                  <a:prstClr val="black"/>
                </a:solidFill>
                <a:latin typeface="Georgia"/>
                <a:cs typeface="Georgia"/>
              </a:rPr>
              <a:t> </a:t>
            </a:r>
            <a:r>
              <a:rPr sz="1500" spc="-4" dirty="0">
                <a:solidFill>
                  <a:prstClr val="black"/>
                </a:solidFill>
                <a:latin typeface="Georgia"/>
                <a:cs typeface="Georgia"/>
              </a:rPr>
              <a:t>opportunities to </a:t>
            </a:r>
            <a:r>
              <a:rPr sz="1500" dirty="0">
                <a:solidFill>
                  <a:prstClr val="black"/>
                </a:solidFill>
                <a:latin typeface="Georgia"/>
                <a:cs typeface="Georgia"/>
              </a:rPr>
              <a:t>meet new </a:t>
            </a:r>
            <a:r>
              <a:rPr sz="1500" spc="-4" dirty="0">
                <a:solidFill>
                  <a:prstClr val="black"/>
                </a:solidFill>
                <a:latin typeface="Georgia"/>
                <a:cs typeface="Georgia"/>
              </a:rPr>
              <a:t>diverse</a:t>
            </a:r>
            <a:r>
              <a:rPr sz="1500" spc="-26" dirty="0">
                <a:solidFill>
                  <a:prstClr val="black"/>
                </a:solidFill>
                <a:latin typeface="Georgia"/>
                <a:cs typeface="Georgia"/>
              </a:rPr>
              <a:t> </a:t>
            </a:r>
            <a:r>
              <a:rPr sz="1500" spc="-4" dirty="0">
                <a:solidFill>
                  <a:prstClr val="black"/>
                </a:solidFill>
                <a:latin typeface="Georgia"/>
                <a:cs typeface="Georgia"/>
              </a:rPr>
              <a:t>suppliers</a:t>
            </a:r>
            <a:endParaRPr sz="1500" dirty="0">
              <a:solidFill>
                <a:prstClr val="black"/>
              </a:solidFill>
              <a:latin typeface="Georgia"/>
              <a:cs typeface="Georgia"/>
            </a:endParaRPr>
          </a:p>
          <a:p>
            <a:pPr marL="4126706" lvl="1" indent="-274796" defTabSz="685800" eaLnBrk="1" fontAlgn="auto" hangingPunct="1">
              <a:lnSpc>
                <a:spcPts val="1710"/>
              </a:lnSpc>
              <a:spcBef>
                <a:spcPts val="840"/>
              </a:spcBef>
              <a:spcAft>
                <a:spcPts val="0"/>
              </a:spcAft>
              <a:buFont typeface="Arial"/>
              <a:buChar char="•"/>
              <a:tabLst>
                <a:tab pos="4126706" algn="l"/>
                <a:tab pos="4127183" algn="l"/>
              </a:tabLst>
            </a:pPr>
            <a:r>
              <a:rPr sz="1500" dirty="0">
                <a:solidFill>
                  <a:prstClr val="black"/>
                </a:solidFill>
                <a:latin typeface="Georgia"/>
                <a:cs typeface="Georgia"/>
              </a:rPr>
              <a:t>Procurement Lunch &amp;</a:t>
            </a:r>
            <a:r>
              <a:rPr sz="1500" spc="-4" dirty="0">
                <a:solidFill>
                  <a:prstClr val="black"/>
                </a:solidFill>
                <a:latin typeface="Georgia"/>
                <a:cs typeface="Georgia"/>
              </a:rPr>
              <a:t> </a:t>
            </a:r>
            <a:r>
              <a:rPr sz="1500" dirty="0">
                <a:solidFill>
                  <a:prstClr val="black"/>
                </a:solidFill>
                <a:latin typeface="Georgia"/>
                <a:cs typeface="Georgia"/>
              </a:rPr>
              <a:t>Learn</a:t>
            </a:r>
          </a:p>
          <a:p>
            <a:pPr marL="4126706" lvl="1" indent="-274796" defTabSz="685800" eaLnBrk="1" fontAlgn="auto" hangingPunct="1">
              <a:lnSpc>
                <a:spcPts val="1710"/>
              </a:lnSpc>
              <a:spcBef>
                <a:spcPts val="0"/>
              </a:spcBef>
              <a:spcAft>
                <a:spcPts val="0"/>
              </a:spcAft>
              <a:buFont typeface="Arial"/>
              <a:buChar char="•"/>
              <a:tabLst>
                <a:tab pos="4126706" algn="l"/>
                <a:tab pos="4127183" algn="l"/>
              </a:tabLst>
            </a:pPr>
            <a:r>
              <a:rPr sz="1500" dirty="0">
                <a:solidFill>
                  <a:prstClr val="black"/>
                </a:solidFill>
                <a:latin typeface="Georgia"/>
                <a:cs typeface="Georgia"/>
              </a:rPr>
              <a:t>Host an Informational</a:t>
            </a:r>
            <a:r>
              <a:rPr sz="1500" spc="-4" dirty="0">
                <a:solidFill>
                  <a:prstClr val="black"/>
                </a:solidFill>
                <a:latin typeface="Georgia"/>
                <a:cs typeface="Georgia"/>
              </a:rPr>
              <a:t> </a:t>
            </a:r>
            <a:r>
              <a:rPr sz="1500" dirty="0">
                <a:solidFill>
                  <a:prstClr val="black"/>
                </a:solidFill>
                <a:latin typeface="Georgia"/>
                <a:cs typeface="Georgia"/>
              </a:rPr>
              <a:t>Webinar</a:t>
            </a:r>
          </a:p>
        </p:txBody>
      </p:sp>
      <p:sp>
        <p:nvSpPr>
          <p:cNvPr id="5" name="object 5"/>
          <p:cNvSpPr/>
          <p:nvPr/>
        </p:nvSpPr>
        <p:spPr>
          <a:xfrm>
            <a:off x="209168" y="2243708"/>
            <a:ext cx="3630168" cy="2410587"/>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6" name="object 6"/>
          <p:cNvSpPr txBox="1">
            <a:spLocks noGrp="1"/>
          </p:cNvSpPr>
          <p:nvPr>
            <p:ph type="sldNum" sz="quarter" idx="7"/>
          </p:nvPr>
        </p:nvSpPr>
        <p:spPr>
          <a:xfrm>
            <a:off x="148476" y="5703499"/>
            <a:ext cx="130016"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fld id="{81D60167-4931-47E6-BA6A-407CBD079E47}" type="slidenum">
              <a:rPr dirty="0"/>
              <a:pPr marL="28575" defTabSz="685800" eaLnBrk="1" fontAlgn="auto" hangingPunct="1">
                <a:lnSpc>
                  <a:spcPts val="1800"/>
                </a:lnSpc>
                <a:spcBef>
                  <a:spcPts val="0"/>
                </a:spcBef>
                <a:spcAft>
                  <a:spcPts val="0"/>
                </a:spcAft>
              </a:pPr>
              <a:t>14</a:t>
            </a:fld>
            <a:endParaRPr dirty="0"/>
          </a:p>
        </p:txBody>
      </p:sp>
    </p:spTree>
    <p:extLst>
      <p:ext uri="{BB962C8B-B14F-4D97-AF65-F5344CB8AC3E}">
        <p14:creationId xmlns:p14="http://schemas.microsoft.com/office/powerpoint/2010/main" val="56524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301467" y="1964246"/>
            <a:ext cx="6255067" cy="5111495"/>
          </a:xfrm>
          <a:prstGeom prst="rect">
            <a:avLst/>
          </a:prstGeom>
        </p:spPr>
        <p:txBody>
          <a:bodyPr vert="horz" wrap="square" lIns="0" tIns="32861" rIns="0" bIns="0" rtlCol="0">
            <a:spAutoFit/>
          </a:bodyPr>
          <a:lstStyle/>
          <a:p>
            <a:pPr marL="3747135" marR="342900" indent="-171450">
              <a:lnSpc>
                <a:spcPts val="1454"/>
              </a:lnSpc>
              <a:spcBef>
                <a:spcPts val="259"/>
              </a:spcBef>
              <a:buFont typeface="Arial"/>
              <a:buChar char="•"/>
              <a:tabLst>
                <a:tab pos="3747135" algn="l"/>
                <a:tab pos="3747611" algn="l"/>
              </a:tabLst>
            </a:pPr>
            <a:r>
              <a:rPr spc="-4" dirty="0"/>
              <a:t>Continually share </a:t>
            </a:r>
            <a:r>
              <a:rPr dirty="0"/>
              <a:t>information about new and </a:t>
            </a:r>
            <a:r>
              <a:rPr spc="-4" dirty="0"/>
              <a:t>upcoming  opportunities to share with </a:t>
            </a:r>
            <a:r>
              <a:rPr dirty="0"/>
              <a:t>minority </a:t>
            </a:r>
            <a:r>
              <a:rPr spc="-4" dirty="0"/>
              <a:t>suppliers. </a:t>
            </a:r>
            <a:r>
              <a:rPr dirty="0"/>
              <a:t>(news  </a:t>
            </a:r>
            <a:r>
              <a:rPr spc="-4" dirty="0"/>
              <a:t>updates)</a:t>
            </a:r>
          </a:p>
          <a:p>
            <a:pPr marL="3747135" indent="-171450">
              <a:lnSpc>
                <a:spcPts val="1538"/>
              </a:lnSpc>
              <a:spcBef>
                <a:spcPts val="581"/>
              </a:spcBef>
              <a:buFont typeface="Arial"/>
              <a:buChar char="•"/>
              <a:tabLst>
                <a:tab pos="3747135" algn="l"/>
                <a:tab pos="3747611" algn="l"/>
              </a:tabLst>
            </a:pPr>
            <a:r>
              <a:rPr dirty="0"/>
              <a:t>Provide </a:t>
            </a:r>
            <a:r>
              <a:rPr spc="-4" dirty="0"/>
              <a:t>ChicagoMSDC with </a:t>
            </a:r>
            <a:r>
              <a:rPr dirty="0"/>
              <a:t>an </a:t>
            </a:r>
            <a:r>
              <a:rPr spc="-4" dirty="0"/>
              <a:t>evergreen </a:t>
            </a:r>
            <a:r>
              <a:rPr dirty="0"/>
              <a:t>10 </a:t>
            </a:r>
            <a:r>
              <a:rPr spc="-4" dirty="0"/>
              <a:t>-15</a:t>
            </a:r>
            <a:r>
              <a:rPr spc="64" dirty="0"/>
              <a:t> </a:t>
            </a:r>
            <a:r>
              <a:rPr dirty="0"/>
              <a:t>minute</a:t>
            </a:r>
          </a:p>
          <a:p>
            <a:pPr marL="3747135">
              <a:lnSpc>
                <a:spcPts val="1538"/>
              </a:lnSpc>
            </a:pPr>
            <a:r>
              <a:rPr dirty="0"/>
              <a:t>"How </a:t>
            </a:r>
            <a:r>
              <a:rPr spc="-4" dirty="0"/>
              <a:t>to do Business with</a:t>
            </a:r>
            <a:r>
              <a:rPr spc="15" dirty="0"/>
              <a:t> </a:t>
            </a:r>
            <a:r>
              <a:rPr spc="-4" dirty="0"/>
              <a:t>Us."</a:t>
            </a:r>
          </a:p>
          <a:p>
            <a:pPr marL="3747135" marR="97631" indent="-171450">
              <a:lnSpc>
                <a:spcPts val="1454"/>
              </a:lnSpc>
              <a:spcBef>
                <a:spcPts val="773"/>
              </a:spcBef>
              <a:buFont typeface="Arial"/>
              <a:buChar char="•"/>
              <a:tabLst>
                <a:tab pos="3747135" algn="l"/>
                <a:tab pos="3747611" algn="l"/>
              </a:tabLst>
            </a:pPr>
            <a:r>
              <a:rPr dirty="0"/>
              <a:t>Instructional video </a:t>
            </a:r>
            <a:r>
              <a:rPr spc="-4" dirty="0"/>
              <a:t>that will be featured on ChicagoMSDC's  You </a:t>
            </a:r>
            <a:r>
              <a:rPr dirty="0"/>
              <a:t>Tube</a:t>
            </a:r>
            <a:r>
              <a:rPr spc="19" dirty="0"/>
              <a:t> </a:t>
            </a:r>
            <a:r>
              <a:rPr spc="-4" dirty="0"/>
              <a:t>channel.</a:t>
            </a:r>
          </a:p>
          <a:p>
            <a:pPr marL="3747135" indent="-171450">
              <a:lnSpc>
                <a:spcPts val="1538"/>
              </a:lnSpc>
              <a:spcBef>
                <a:spcPts val="566"/>
              </a:spcBef>
              <a:buFont typeface="Arial"/>
              <a:buChar char="•"/>
              <a:tabLst>
                <a:tab pos="3747135" algn="l"/>
                <a:tab pos="3747611" algn="l"/>
              </a:tabLst>
            </a:pPr>
            <a:r>
              <a:rPr spc="-4" dirty="0"/>
              <a:t>Utilize the local database </a:t>
            </a:r>
            <a:r>
              <a:rPr dirty="0"/>
              <a:t>and </a:t>
            </a:r>
            <a:r>
              <a:rPr spc="-4" dirty="0"/>
              <a:t>the ChicagoMSDC staff to</a:t>
            </a:r>
            <a:r>
              <a:rPr spc="30" dirty="0"/>
              <a:t> </a:t>
            </a:r>
            <a:r>
              <a:rPr spc="-4" dirty="0"/>
              <a:t>seek</a:t>
            </a:r>
          </a:p>
          <a:p>
            <a:pPr marL="3747135">
              <a:lnSpc>
                <a:spcPts val="1538"/>
              </a:lnSpc>
            </a:pPr>
            <a:r>
              <a:rPr dirty="0"/>
              <a:t>qualified, </a:t>
            </a:r>
            <a:r>
              <a:rPr spc="-4" dirty="0"/>
              <a:t>certified </a:t>
            </a:r>
            <a:r>
              <a:rPr dirty="0"/>
              <a:t>minority</a:t>
            </a:r>
            <a:r>
              <a:rPr spc="15" dirty="0"/>
              <a:t> </a:t>
            </a:r>
            <a:r>
              <a:rPr spc="-4" dirty="0"/>
              <a:t>suppliers.</a:t>
            </a:r>
          </a:p>
          <a:p>
            <a:pPr marL="3747135" marR="247174" indent="-171450">
              <a:lnSpc>
                <a:spcPts val="1454"/>
              </a:lnSpc>
              <a:spcBef>
                <a:spcPts val="780"/>
              </a:spcBef>
              <a:buFont typeface="Arial"/>
              <a:buChar char="•"/>
              <a:tabLst>
                <a:tab pos="3747135" algn="l"/>
                <a:tab pos="3747611" algn="l"/>
              </a:tabLst>
            </a:pPr>
            <a:r>
              <a:rPr dirty="0"/>
              <a:t>Report </a:t>
            </a:r>
            <a:r>
              <a:rPr spc="-4" dirty="0"/>
              <a:t>the </a:t>
            </a:r>
            <a:r>
              <a:rPr dirty="0"/>
              <a:t>number </a:t>
            </a:r>
            <a:r>
              <a:rPr spc="-4" dirty="0"/>
              <a:t>of ChicagoMSDC certified MBEs your  organization utilizes year over</a:t>
            </a:r>
            <a:r>
              <a:rPr spc="15" dirty="0"/>
              <a:t> </a:t>
            </a:r>
            <a:r>
              <a:rPr spc="-4" dirty="0"/>
              <a:t>year</a:t>
            </a:r>
          </a:p>
          <a:p>
            <a:pPr marL="3747135" marR="115253" indent="-171450">
              <a:lnSpc>
                <a:spcPts val="1454"/>
              </a:lnSpc>
              <a:spcBef>
                <a:spcPts val="754"/>
              </a:spcBef>
              <a:buFont typeface="Arial"/>
              <a:buChar char="•"/>
              <a:tabLst>
                <a:tab pos="3747135" algn="l"/>
                <a:tab pos="3747611" algn="l"/>
              </a:tabLst>
            </a:pPr>
            <a:r>
              <a:rPr spc="-4" dirty="0"/>
              <a:t>Continually </a:t>
            </a:r>
            <a:r>
              <a:rPr dirty="0"/>
              <a:t>review and </a:t>
            </a:r>
            <a:r>
              <a:rPr spc="-4" dirty="0"/>
              <a:t>consider sponsorship opportunities  with ChicagoMSDC </a:t>
            </a:r>
            <a:r>
              <a:rPr dirty="0"/>
              <a:t>and minority </a:t>
            </a:r>
            <a:r>
              <a:rPr spc="-4" dirty="0"/>
              <a:t>suppliers</a:t>
            </a:r>
          </a:p>
        </p:txBody>
      </p:sp>
      <p:sp>
        <p:nvSpPr>
          <p:cNvPr id="3" name="object 3"/>
          <p:cNvSpPr/>
          <p:nvPr/>
        </p:nvSpPr>
        <p:spPr>
          <a:xfrm>
            <a:off x="171450" y="1082421"/>
            <a:ext cx="4154805" cy="607219"/>
          </a:xfrm>
          <a:custGeom>
            <a:avLst/>
            <a:gdLst/>
            <a:ahLst/>
            <a:cxnLst/>
            <a:rect l="l" t="t" r="r" b="b"/>
            <a:pathLst>
              <a:path w="5539740" h="809625">
                <a:moveTo>
                  <a:pt x="0" y="0"/>
                </a:moveTo>
                <a:lnTo>
                  <a:pt x="0" y="809244"/>
                </a:lnTo>
                <a:lnTo>
                  <a:pt x="5271262" y="791210"/>
                </a:lnTo>
                <a:lnTo>
                  <a:pt x="5539740" y="35941"/>
                </a:lnTo>
                <a:lnTo>
                  <a:pt x="0" y="0"/>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4" name="object 4"/>
          <p:cNvSpPr txBox="1">
            <a:spLocks noGrp="1"/>
          </p:cNvSpPr>
          <p:nvPr>
            <p:ph type="title"/>
          </p:nvPr>
        </p:nvSpPr>
        <p:spPr>
          <a:xfrm>
            <a:off x="320573" y="1099661"/>
            <a:ext cx="3541395" cy="509274"/>
          </a:xfrm>
          <a:prstGeom prst="rect">
            <a:avLst/>
          </a:prstGeom>
        </p:spPr>
        <p:txBody>
          <a:bodyPr vert="horz" wrap="square" lIns="0" tIns="9049" rIns="0" bIns="0" rtlCol="0">
            <a:spAutoFit/>
          </a:bodyPr>
          <a:lstStyle/>
          <a:p>
            <a:pPr marL="9525">
              <a:lnSpc>
                <a:spcPts val="2449"/>
              </a:lnSpc>
              <a:spcBef>
                <a:spcPts val="71"/>
              </a:spcBef>
            </a:pPr>
            <a:r>
              <a:rPr spc="-4" dirty="0"/>
              <a:t>Diversity</a:t>
            </a:r>
            <a:r>
              <a:rPr spc="15" dirty="0"/>
              <a:t> </a:t>
            </a:r>
            <a:r>
              <a:rPr spc="-8" dirty="0"/>
              <a:t>Partnership</a:t>
            </a:r>
          </a:p>
          <a:p>
            <a:pPr marL="9525">
              <a:lnSpc>
                <a:spcPts val="1549"/>
              </a:lnSpc>
            </a:pPr>
            <a:r>
              <a:rPr sz="1350" b="0" spc="-4" dirty="0"/>
              <a:t>Bridging the </a:t>
            </a:r>
            <a:r>
              <a:rPr sz="1350" b="0" dirty="0"/>
              <a:t>Gap in </a:t>
            </a:r>
            <a:r>
              <a:rPr sz="1350" b="0" spc="-4" dirty="0"/>
              <a:t>your Procurement</a:t>
            </a:r>
            <a:r>
              <a:rPr sz="1350" b="0" dirty="0"/>
              <a:t> </a:t>
            </a:r>
            <a:r>
              <a:rPr sz="1350" b="0" spc="-4" dirty="0"/>
              <a:t>Process</a:t>
            </a:r>
            <a:endParaRPr sz="1350"/>
          </a:p>
        </p:txBody>
      </p:sp>
      <p:sp>
        <p:nvSpPr>
          <p:cNvPr id="7" name="object 7"/>
          <p:cNvSpPr txBox="1"/>
          <p:nvPr/>
        </p:nvSpPr>
        <p:spPr>
          <a:xfrm>
            <a:off x="4385786" y="1239106"/>
            <a:ext cx="3826193" cy="425116"/>
          </a:xfrm>
          <a:prstGeom prst="rect">
            <a:avLst/>
          </a:prstGeom>
        </p:spPr>
        <p:txBody>
          <a:bodyPr vert="horz" wrap="square" lIns="0" tIns="9525" rIns="0" bIns="0" rtlCol="0">
            <a:spAutoFit/>
          </a:bodyPr>
          <a:lstStyle/>
          <a:p>
            <a:pPr marL="9525" marR="3810" defTabSz="685800" eaLnBrk="1" fontAlgn="auto" hangingPunct="1">
              <a:spcBef>
                <a:spcPts val="75"/>
              </a:spcBef>
              <a:spcAft>
                <a:spcPts val="0"/>
              </a:spcAft>
            </a:pPr>
            <a:r>
              <a:rPr sz="1350" b="1" dirty="0">
                <a:solidFill>
                  <a:prstClr val="black"/>
                </a:solidFill>
                <a:latin typeface="Georgia"/>
                <a:cs typeface="Georgia"/>
              </a:rPr>
              <a:t>WE ASK </a:t>
            </a:r>
            <a:r>
              <a:rPr sz="1350" b="1" spc="-4" dirty="0">
                <a:solidFill>
                  <a:prstClr val="black"/>
                </a:solidFill>
                <a:latin typeface="Georgia"/>
                <a:cs typeface="Georgia"/>
              </a:rPr>
              <a:t>OUR CORPORATE  PARTNERS </a:t>
            </a:r>
            <a:r>
              <a:rPr sz="1350" b="1" dirty="0">
                <a:solidFill>
                  <a:prstClr val="black"/>
                </a:solidFill>
                <a:latin typeface="Georgia"/>
                <a:cs typeface="Georgia"/>
              </a:rPr>
              <a:t>TO </a:t>
            </a:r>
            <a:r>
              <a:rPr sz="1350" b="1" spc="-4" dirty="0">
                <a:solidFill>
                  <a:prstClr val="black"/>
                </a:solidFill>
                <a:latin typeface="Georgia"/>
                <a:cs typeface="Georgia"/>
              </a:rPr>
              <a:t>AGREE </a:t>
            </a:r>
            <a:r>
              <a:rPr sz="1350" b="1" dirty="0">
                <a:solidFill>
                  <a:prstClr val="black"/>
                </a:solidFill>
                <a:latin typeface="Georgia"/>
                <a:cs typeface="Georgia"/>
              </a:rPr>
              <a:t>TO </a:t>
            </a:r>
            <a:r>
              <a:rPr sz="1350" b="1" spc="-4" dirty="0">
                <a:solidFill>
                  <a:prstClr val="black"/>
                </a:solidFill>
                <a:latin typeface="Georgia"/>
                <a:cs typeface="Georgia"/>
              </a:rPr>
              <a:t>THE</a:t>
            </a:r>
            <a:r>
              <a:rPr sz="1350" b="1" spc="-23" dirty="0">
                <a:solidFill>
                  <a:prstClr val="black"/>
                </a:solidFill>
                <a:latin typeface="Georgia"/>
                <a:cs typeface="Georgia"/>
              </a:rPr>
              <a:t> </a:t>
            </a:r>
            <a:r>
              <a:rPr sz="1350" b="1" spc="-4" dirty="0">
                <a:solidFill>
                  <a:prstClr val="black"/>
                </a:solidFill>
                <a:latin typeface="Georgia"/>
                <a:cs typeface="Georgia"/>
              </a:rPr>
              <a:t>FOLLOWING:</a:t>
            </a:r>
            <a:endParaRPr sz="1350" b="1" dirty="0">
              <a:solidFill>
                <a:prstClr val="black"/>
              </a:solidFill>
              <a:latin typeface="Georgia"/>
              <a:cs typeface="Georgia"/>
            </a:endParaRPr>
          </a:p>
        </p:txBody>
      </p:sp>
      <p:sp>
        <p:nvSpPr>
          <p:cNvPr id="8" name="object 8"/>
          <p:cNvSpPr txBox="1">
            <a:spLocks noGrp="1"/>
          </p:cNvSpPr>
          <p:nvPr>
            <p:ph type="sldNum" sz="quarter" idx="7"/>
          </p:nvPr>
        </p:nvSpPr>
        <p:spPr>
          <a:xfrm>
            <a:off x="148476" y="5703499"/>
            <a:ext cx="130016"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fld id="{81D60167-4931-47E6-BA6A-407CBD079E47}" type="slidenum">
              <a:rPr dirty="0"/>
              <a:pPr marL="28575" defTabSz="685800" eaLnBrk="1" fontAlgn="auto" hangingPunct="1">
                <a:lnSpc>
                  <a:spcPts val="1800"/>
                </a:lnSpc>
                <a:spcBef>
                  <a:spcPts val="0"/>
                </a:spcBef>
                <a:spcAft>
                  <a:spcPts val="0"/>
                </a:spcAft>
              </a:pPr>
              <a:t>15</a:t>
            </a:fld>
            <a:endParaRPr dirty="0"/>
          </a:p>
        </p:txBody>
      </p:sp>
      <p:pic>
        <p:nvPicPr>
          <p:cNvPr id="10" name="Picture 9">
            <a:extLst>
              <a:ext uri="{FF2B5EF4-FFF2-40B4-BE49-F238E27FC236}">
                <a16:creationId xmlns:a16="http://schemas.microsoft.com/office/drawing/2014/main" id="{630C7DCA-FC1E-439A-A6E4-9BB791E3DD04}"/>
              </a:ext>
            </a:extLst>
          </p:cNvPr>
          <p:cNvPicPr>
            <a:picLocks noChangeAspect="1"/>
          </p:cNvPicPr>
          <p:nvPr/>
        </p:nvPicPr>
        <p:blipFill>
          <a:blip r:embed="rId2"/>
          <a:stretch>
            <a:fillRect/>
          </a:stretch>
        </p:blipFill>
        <p:spPr>
          <a:xfrm>
            <a:off x="504329" y="2400301"/>
            <a:ext cx="3173883" cy="1935956"/>
          </a:xfrm>
          <a:prstGeom prst="rect">
            <a:avLst/>
          </a:prstGeom>
        </p:spPr>
      </p:pic>
    </p:spTree>
    <p:extLst>
      <p:ext uri="{BB962C8B-B14F-4D97-AF65-F5344CB8AC3E}">
        <p14:creationId xmlns:p14="http://schemas.microsoft.com/office/powerpoint/2010/main" val="1228532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38119B-2FDC-42FE-882B-33B26AE35476}"/>
              </a:ext>
            </a:extLst>
          </p:cNvPr>
          <p:cNvPicPr>
            <a:picLocks noChangeAspect="1"/>
          </p:cNvPicPr>
          <p:nvPr/>
        </p:nvPicPr>
        <p:blipFill>
          <a:blip r:embed="rId2"/>
          <a:stretch>
            <a:fillRect/>
          </a:stretch>
        </p:blipFill>
        <p:spPr>
          <a:xfrm>
            <a:off x="473274" y="1116731"/>
            <a:ext cx="8197453" cy="4624539"/>
          </a:xfrm>
          <a:prstGeom prst="rect">
            <a:avLst/>
          </a:prstGeom>
        </p:spPr>
      </p:pic>
    </p:spTree>
    <p:extLst>
      <p:ext uri="{BB962C8B-B14F-4D97-AF65-F5344CB8AC3E}">
        <p14:creationId xmlns:p14="http://schemas.microsoft.com/office/powerpoint/2010/main" val="253334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51081D-7529-4FDB-9B8A-088B5CDAC85D}"/>
              </a:ext>
            </a:extLst>
          </p:cNvPr>
          <p:cNvPicPr>
            <a:picLocks noChangeAspect="1"/>
          </p:cNvPicPr>
          <p:nvPr/>
        </p:nvPicPr>
        <p:blipFill>
          <a:blip r:embed="rId2"/>
          <a:stretch>
            <a:fillRect/>
          </a:stretch>
        </p:blipFill>
        <p:spPr>
          <a:xfrm>
            <a:off x="342901" y="1085850"/>
            <a:ext cx="8554640" cy="4609442"/>
          </a:xfrm>
          <a:prstGeom prst="rect">
            <a:avLst/>
          </a:prstGeom>
        </p:spPr>
      </p:pic>
    </p:spTree>
    <p:extLst>
      <p:ext uri="{BB962C8B-B14F-4D97-AF65-F5344CB8AC3E}">
        <p14:creationId xmlns:p14="http://schemas.microsoft.com/office/powerpoint/2010/main" val="867314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57250" y="1999140"/>
            <a:ext cx="7147487" cy="1527811"/>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3" name="object 3"/>
          <p:cNvSpPr/>
          <p:nvPr/>
        </p:nvSpPr>
        <p:spPr>
          <a:xfrm>
            <a:off x="3521594" y="3891247"/>
            <a:ext cx="1717698" cy="1717715"/>
          </a:xfrm>
          <a:prstGeom prst="rect">
            <a:avLst/>
          </a:prstGeom>
          <a:blipFill>
            <a:blip r:embed="rId3"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4" name="object 4"/>
          <p:cNvSpPr txBox="1"/>
          <p:nvPr/>
        </p:nvSpPr>
        <p:spPr>
          <a:xfrm>
            <a:off x="5508231" y="4122801"/>
            <a:ext cx="2595563" cy="1455783"/>
          </a:xfrm>
          <a:prstGeom prst="rect">
            <a:avLst/>
          </a:prstGeom>
        </p:spPr>
        <p:txBody>
          <a:bodyPr vert="horz" wrap="square" lIns="0" tIns="9525" rIns="0" bIns="0" rtlCol="0">
            <a:spAutoFit/>
          </a:bodyPr>
          <a:lstStyle/>
          <a:p>
            <a:pPr marL="9525" marR="3810" defTabSz="685800" eaLnBrk="1" fontAlgn="auto" hangingPunct="1">
              <a:spcBef>
                <a:spcPts val="75"/>
              </a:spcBef>
              <a:spcAft>
                <a:spcPts val="0"/>
              </a:spcAft>
            </a:pPr>
            <a:r>
              <a:rPr sz="1650" spc="-23" dirty="0">
                <a:solidFill>
                  <a:prstClr val="black"/>
                </a:solidFill>
                <a:latin typeface="Times New Roman"/>
                <a:cs typeface="Times New Roman"/>
              </a:rPr>
              <a:t>New </a:t>
            </a:r>
            <a:r>
              <a:rPr sz="1650" dirty="0">
                <a:solidFill>
                  <a:prstClr val="black"/>
                </a:solidFill>
                <a:latin typeface="Times New Roman"/>
                <a:cs typeface="Times New Roman"/>
              </a:rPr>
              <a:t>Initiative </a:t>
            </a:r>
            <a:r>
              <a:rPr sz="1650" spc="-34" dirty="0">
                <a:solidFill>
                  <a:prstClr val="black"/>
                </a:solidFill>
                <a:latin typeface="Times New Roman"/>
                <a:cs typeface="Times New Roman"/>
              </a:rPr>
              <a:t>exclusively</a:t>
            </a:r>
            <a:r>
              <a:rPr sz="1650" spc="-113" dirty="0">
                <a:solidFill>
                  <a:prstClr val="black"/>
                </a:solidFill>
                <a:latin typeface="Times New Roman"/>
                <a:cs typeface="Times New Roman"/>
              </a:rPr>
              <a:t> </a:t>
            </a:r>
            <a:r>
              <a:rPr sz="1650" spc="4" dirty="0">
                <a:solidFill>
                  <a:prstClr val="black"/>
                </a:solidFill>
                <a:latin typeface="Times New Roman"/>
                <a:cs typeface="Times New Roman"/>
              </a:rPr>
              <a:t>with  </a:t>
            </a:r>
            <a:r>
              <a:rPr sz="1650" spc="-15" dirty="0">
                <a:solidFill>
                  <a:prstClr val="black"/>
                </a:solidFill>
                <a:latin typeface="Times New Roman"/>
                <a:cs typeface="Times New Roman"/>
              </a:rPr>
              <a:t>ChicagoMSDC </a:t>
            </a:r>
            <a:r>
              <a:rPr sz="1650" spc="-113" dirty="0">
                <a:solidFill>
                  <a:prstClr val="black"/>
                </a:solidFill>
                <a:latin typeface="Times New Roman"/>
                <a:cs typeface="Times New Roman"/>
              </a:rPr>
              <a:t>&amp; </a:t>
            </a:r>
            <a:r>
              <a:rPr sz="1650" spc="19" dirty="0">
                <a:solidFill>
                  <a:prstClr val="black"/>
                </a:solidFill>
                <a:latin typeface="Times New Roman"/>
                <a:cs typeface="Times New Roman"/>
              </a:rPr>
              <a:t>WGN</a:t>
            </a:r>
            <a:r>
              <a:rPr sz="1650" spc="-49" dirty="0">
                <a:solidFill>
                  <a:prstClr val="black"/>
                </a:solidFill>
                <a:latin typeface="Times New Roman"/>
                <a:cs typeface="Times New Roman"/>
              </a:rPr>
              <a:t> </a:t>
            </a:r>
            <a:r>
              <a:rPr sz="1650" spc="-8" dirty="0">
                <a:solidFill>
                  <a:prstClr val="black"/>
                </a:solidFill>
                <a:latin typeface="Times New Roman"/>
                <a:cs typeface="Times New Roman"/>
              </a:rPr>
              <a:t>Radio</a:t>
            </a:r>
            <a:endParaRPr sz="1650">
              <a:solidFill>
                <a:prstClr val="black"/>
              </a:solidFill>
              <a:latin typeface="Times New Roman"/>
              <a:cs typeface="Times New Roman"/>
            </a:endParaRPr>
          </a:p>
          <a:p>
            <a:pPr marL="9525" marR="611981" defTabSz="685800" eaLnBrk="1" fontAlgn="auto" hangingPunct="1">
              <a:lnSpc>
                <a:spcPct val="200000"/>
              </a:lnSpc>
              <a:spcBef>
                <a:spcPts val="0"/>
              </a:spcBef>
              <a:spcAft>
                <a:spcPts val="0"/>
              </a:spcAft>
            </a:pPr>
            <a:r>
              <a:rPr sz="1650" spc="11" dirty="0">
                <a:solidFill>
                  <a:prstClr val="black"/>
                </a:solidFill>
                <a:latin typeface="Times New Roman"/>
                <a:cs typeface="Times New Roman"/>
              </a:rPr>
              <a:t>(The </a:t>
            </a:r>
            <a:r>
              <a:rPr sz="1650" spc="-23" dirty="0">
                <a:solidFill>
                  <a:prstClr val="black"/>
                </a:solidFill>
                <a:latin typeface="Times New Roman"/>
                <a:cs typeface="Times New Roman"/>
              </a:rPr>
              <a:t>Voice of</a:t>
            </a:r>
            <a:r>
              <a:rPr sz="1650" spc="-150" dirty="0">
                <a:solidFill>
                  <a:prstClr val="black"/>
                </a:solidFill>
                <a:latin typeface="Times New Roman"/>
                <a:cs typeface="Times New Roman"/>
              </a:rPr>
              <a:t> </a:t>
            </a:r>
            <a:r>
              <a:rPr sz="1650" spc="-4" dirty="0">
                <a:solidFill>
                  <a:prstClr val="black"/>
                </a:solidFill>
                <a:latin typeface="Times New Roman"/>
                <a:cs typeface="Times New Roman"/>
              </a:rPr>
              <a:t>Chicago)  </a:t>
            </a:r>
            <a:r>
              <a:rPr sz="1650" spc="-34" dirty="0">
                <a:solidFill>
                  <a:prstClr val="black"/>
                </a:solidFill>
                <a:latin typeface="Times New Roman"/>
                <a:cs typeface="Times New Roman"/>
              </a:rPr>
              <a:t>1 </a:t>
            </a:r>
            <a:r>
              <a:rPr sz="1650" spc="-4" dirty="0">
                <a:solidFill>
                  <a:prstClr val="black"/>
                </a:solidFill>
                <a:latin typeface="Times New Roman"/>
                <a:cs typeface="Times New Roman"/>
              </a:rPr>
              <a:t>Million</a:t>
            </a:r>
            <a:r>
              <a:rPr sz="1650" spc="-60" dirty="0">
                <a:solidFill>
                  <a:prstClr val="black"/>
                </a:solidFill>
                <a:latin typeface="Times New Roman"/>
                <a:cs typeface="Times New Roman"/>
              </a:rPr>
              <a:t> </a:t>
            </a:r>
            <a:r>
              <a:rPr sz="1650" spc="-11" dirty="0">
                <a:solidFill>
                  <a:prstClr val="black"/>
                </a:solidFill>
                <a:latin typeface="Times New Roman"/>
                <a:cs typeface="Times New Roman"/>
              </a:rPr>
              <a:t>Listeners</a:t>
            </a:r>
            <a:endParaRPr sz="1650">
              <a:solidFill>
                <a:prstClr val="black"/>
              </a:solidFill>
              <a:latin typeface="Times New Roman"/>
              <a:cs typeface="Times New Roman"/>
            </a:endParaRPr>
          </a:p>
        </p:txBody>
      </p:sp>
      <p:sp>
        <p:nvSpPr>
          <p:cNvPr id="5" name="TextBox 4">
            <a:extLst>
              <a:ext uri="{FF2B5EF4-FFF2-40B4-BE49-F238E27FC236}">
                <a16:creationId xmlns:a16="http://schemas.microsoft.com/office/drawing/2014/main" id="{65FEA42B-7960-48E0-B67C-43B7B57B4E40}"/>
              </a:ext>
            </a:extLst>
          </p:cNvPr>
          <p:cNvSpPr txBox="1"/>
          <p:nvPr/>
        </p:nvSpPr>
        <p:spPr>
          <a:xfrm>
            <a:off x="806969" y="1452247"/>
            <a:ext cx="5429250" cy="507831"/>
          </a:xfrm>
          <a:prstGeom prst="rect">
            <a:avLst/>
          </a:prstGeom>
          <a:noFill/>
        </p:spPr>
        <p:txBody>
          <a:bodyPr wrap="square" rtlCol="0">
            <a:spAutoFit/>
          </a:bodyPr>
          <a:lstStyle/>
          <a:p>
            <a:pPr defTabSz="685800" eaLnBrk="1" fontAlgn="auto" hangingPunct="1">
              <a:spcBef>
                <a:spcPts val="0"/>
              </a:spcBef>
              <a:spcAft>
                <a:spcPts val="0"/>
              </a:spcAft>
            </a:pPr>
            <a:r>
              <a:rPr lang="en-US" sz="2700" b="1" dirty="0">
                <a:solidFill>
                  <a:prstClr val="black"/>
                </a:solidFill>
                <a:latin typeface="Calibri"/>
                <a:cs typeface="+mn-cs"/>
              </a:rPr>
              <a:t>Become a Part of Our Ecosystem…</a:t>
            </a:r>
          </a:p>
        </p:txBody>
      </p:sp>
    </p:spTree>
    <p:extLst>
      <p:ext uri="{BB962C8B-B14F-4D97-AF65-F5344CB8AC3E}">
        <p14:creationId xmlns:p14="http://schemas.microsoft.com/office/powerpoint/2010/main" val="784897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p:nvPr/>
        </p:nvSpPr>
        <p:spPr>
          <a:xfrm>
            <a:off x="7242068" y="2893669"/>
            <a:ext cx="0" cy="153353"/>
          </a:xfrm>
          <a:custGeom>
            <a:avLst/>
            <a:gdLst/>
            <a:ahLst/>
            <a:cxnLst/>
            <a:rect l="l" t="t" r="r" b="b"/>
            <a:pathLst>
              <a:path h="204469">
                <a:moveTo>
                  <a:pt x="0" y="0"/>
                </a:moveTo>
                <a:lnTo>
                  <a:pt x="0" y="203961"/>
                </a:lnTo>
              </a:path>
            </a:pathLst>
          </a:custGeom>
          <a:ln w="6102">
            <a:solidFill>
              <a:srgbClr val="F7EDE4"/>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4" name="object 14"/>
          <p:cNvSpPr/>
          <p:nvPr/>
        </p:nvSpPr>
        <p:spPr>
          <a:xfrm>
            <a:off x="8024750" y="2891259"/>
            <a:ext cx="0" cy="150019"/>
          </a:xfrm>
          <a:custGeom>
            <a:avLst/>
            <a:gdLst/>
            <a:ahLst/>
            <a:cxnLst/>
            <a:rect l="l" t="t" r="r" b="b"/>
            <a:pathLst>
              <a:path h="200025">
                <a:moveTo>
                  <a:pt x="0" y="0"/>
                </a:moveTo>
                <a:lnTo>
                  <a:pt x="0" y="199604"/>
                </a:lnTo>
              </a:path>
            </a:pathLst>
          </a:custGeom>
          <a:ln w="6102">
            <a:solidFill>
              <a:srgbClr val="F7EDE4"/>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49" name="object 49"/>
          <p:cNvSpPr/>
          <p:nvPr/>
        </p:nvSpPr>
        <p:spPr>
          <a:xfrm>
            <a:off x="4690271" y="5435101"/>
            <a:ext cx="4763" cy="38576"/>
          </a:xfrm>
          <a:custGeom>
            <a:avLst/>
            <a:gdLst/>
            <a:ahLst/>
            <a:cxnLst/>
            <a:rect l="l" t="t" r="r" b="b"/>
            <a:pathLst>
              <a:path w="6350" h="51435">
                <a:moveTo>
                  <a:pt x="0" y="0"/>
                </a:moveTo>
                <a:lnTo>
                  <a:pt x="6102" y="0"/>
                </a:lnTo>
                <a:lnTo>
                  <a:pt x="6102" y="51381"/>
                </a:lnTo>
                <a:lnTo>
                  <a:pt x="0" y="51381"/>
                </a:lnTo>
                <a:lnTo>
                  <a:pt x="0" y="0"/>
                </a:lnTo>
                <a:close/>
              </a:path>
            </a:pathLst>
          </a:custGeom>
          <a:solidFill>
            <a:srgbClr val="F7EDE4"/>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50" name="object 50"/>
          <p:cNvSpPr txBox="1"/>
          <p:nvPr/>
        </p:nvSpPr>
        <p:spPr>
          <a:xfrm>
            <a:off x="4680746" y="5426708"/>
            <a:ext cx="27146" cy="44243"/>
          </a:xfrm>
          <a:prstGeom prst="rect">
            <a:avLst/>
          </a:prstGeom>
        </p:spPr>
        <p:txBody>
          <a:bodyPr vert="horz" wrap="square" lIns="0" tIns="9525" rIns="0" bIns="0" rtlCol="0">
            <a:spAutoFit/>
          </a:bodyPr>
          <a:lstStyle/>
          <a:p>
            <a:pPr algn="ctr" defTabSz="685800" eaLnBrk="1" fontAlgn="auto" hangingPunct="1">
              <a:spcBef>
                <a:spcPts val="75"/>
              </a:spcBef>
              <a:spcAft>
                <a:spcPts val="0"/>
              </a:spcAft>
            </a:pPr>
            <a:r>
              <a:rPr sz="225" spc="-15" dirty="0">
                <a:solidFill>
                  <a:srgbClr val="CDB3B6"/>
                </a:solidFill>
                <a:latin typeface="Times New Roman"/>
                <a:cs typeface="Times New Roman"/>
              </a:rPr>
              <a:t>I</a:t>
            </a:r>
            <a:endParaRPr sz="225">
              <a:solidFill>
                <a:prstClr val="black"/>
              </a:solidFill>
              <a:latin typeface="Times New Roman"/>
              <a:cs typeface="Times New Roman"/>
            </a:endParaRPr>
          </a:p>
        </p:txBody>
      </p:sp>
      <p:pic>
        <p:nvPicPr>
          <p:cNvPr id="52" name="Picture 51">
            <a:extLst>
              <a:ext uri="{FF2B5EF4-FFF2-40B4-BE49-F238E27FC236}">
                <a16:creationId xmlns:a16="http://schemas.microsoft.com/office/drawing/2014/main" id="{4B5E4E17-20F5-4013-AAB7-68A90374F91D}"/>
              </a:ext>
            </a:extLst>
          </p:cNvPr>
          <p:cNvPicPr>
            <a:picLocks noChangeAspect="1"/>
          </p:cNvPicPr>
          <p:nvPr/>
        </p:nvPicPr>
        <p:blipFill>
          <a:blip r:embed="rId2"/>
          <a:stretch>
            <a:fillRect/>
          </a:stretch>
        </p:blipFill>
        <p:spPr>
          <a:xfrm>
            <a:off x="1119250" y="1827660"/>
            <a:ext cx="7431041" cy="3652864"/>
          </a:xfrm>
          <a:prstGeom prst="rect">
            <a:avLst/>
          </a:prstGeom>
        </p:spPr>
      </p:pic>
      <p:sp>
        <p:nvSpPr>
          <p:cNvPr id="2" name="TextBox 1">
            <a:extLst>
              <a:ext uri="{FF2B5EF4-FFF2-40B4-BE49-F238E27FC236}">
                <a16:creationId xmlns:a16="http://schemas.microsoft.com/office/drawing/2014/main" id="{4FE75EDB-1A65-41E6-A197-66E8975DFA80}"/>
              </a:ext>
            </a:extLst>
          </p:cNvPr>
          <p:cNvSpPr txBox="1"/>
          <p:nvPr/>
        </p:nvSpPr>
        <p:spPr>
          <a:xfrm>
            <a:off x="1371601" y="1376734"/>
            <a:ext cx="6057899" cy="507831"/>
          </a:xfrm>
          <a:prstGeom prst="rect">
            <a:avLst/>
          </a:prstGeom>
          <a:noFill/>
        </p:spPr>
        <p:txBody>
          <a:bodyPr wrap="square" rtlCol="0">
            <a:spAutoFit/>
          </a:bodyPr>
          <a:lstStyle/>
          <a:p>
            <a:pPr defTabSz="685800" eaLnBrk="1" fontAlgn="auto" hangingPunct="1">
              <a:spcBef>
                <a:spcPts val="0"/>
              </a:spcBef>
              <a:spcAft>
                <a:spcPts val="0"/>
              </a:spcAft>
            </a:pPr>
            <a:r>
              <a:rPr lang="en-US" sz="2700" dirty="0">
                <a:solidFill>
                  <a:prstClr val="black"/>
                </a:solidFill>
                <a:latin typeface="Calibri"/>
                <a:cs typeface="+mn-cs"/>
              </a:rPr>
              <a:t>Strategic Partners and MBEs </a:t>
            </a:r>
          </a:p>
        </p:txBody>
      </p:sp>
    </p:spTree>
    <p:extLst>
      <p:ext uri="{BB962C8B-B14F-4D97-AF65-F5344CB8AC3E}">
        <p14:creationId xmlns:p14="http://schemas.microsoft.com/office/powerpoint/2010/main" val="181506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BD50EC5-6639-49F1-8D4F-E3F26D77A3EA}"/>
              </a:ext>
            </a:extLst>
          </p:cNvPr>
          <p:cNvSpPr>
            <a:spLocks noGrp="1"/>
          </p:cNvSpPr>
          <p:nvPr>
            <p:ph type="title"/>
          </p:nvPr>
        </p:nvSpPr>
        <p:spPr/>
        <p:txBody>
          <a:bodyPr rtlCol="0">
            <a:normAutofit/>
          </a:bodyPr>
          <a:lstStyle/>
          <a:p>
            <a:pPr eaLnBrk="1" fontAlgn="auto" hangingPunct="1">
              <a:spcAft>
                <a:spcPts val="0"/>
              </a:spcAft>
              <a:defRPr/>
            </a:pPr>
            <a:r>
              <a:rPr lang="en-US" altLang="en-US" dirty="0"/>
              <a:t>Welcome</a:t>
            </a:r>
          </a:p>
        </p:txBody>
      </p:sp>
      <p:sp>
        <p:nvSpPr>
          <p:cNvPr id="10243" name="Rectangle 2">
            <a:extLst>
              <a:ext uri="{FF2B5EF4-FFF2-40B4-BE49-F238E27FC236}">
                <a16:creationId xmlns:a16="http://schemas.microsoft.com/office/drawing/2014/main" id="{CD7737FD-87CA-4D7A-8E1F-CB6A33BC8AFE}"/>
              </a:ext>
            </a:extLst>
          </p:cNvPr>
          <p:cNvSpPr>
            <a:spLocks noChangeArrowheads="1"/>
          </p:cNvSpPr>
          <p:nvPr/>
        </p:nvSpPr>
        <p:spPr bwMode="auto">
          <a:xfrm>
            <a:off x="155575" y="1143000"/>
            <a:ext cx="8953500" cy="529431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The Department of Procurement Services is committed to Communications and Outreach, which is key to keeping citizens informed of bid opportunities, new programs, and innovations.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Also ensure that you download a copy of our most recent </a:t>
            </a:r>
            <a:r>
              <a:rPr kumimoji="0" lang="en-US" alt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Consolidated Buying Plan</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This is a 15-month forecast including hundreds of upcoming opportunities for 12 city agencies. To download go to: </a:t>
            </a:r>
            <a:r>
              <a:rPr kumimoji="0" lang="en-US" altLang="en-US" sz="17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www.chicago.gov</a:t>
            </a:r>
            <a:r>
              <a:rPr kumimoji="0" lang="en-US" alt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r>
              <a:rPr kumimoji="0" lang="en-US" altLang="en-US" sz="17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dps</a:t>
            </a:r>
            <a:r>
              <a:rPr kumimoji="0" lang="en-US" alt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We encourage you to follow on our website </a:t>
            </a:r>
            <a:r>
              <a:rPr kumimoji="0" lang="en-US" altLang="en-US" sz="1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hlinkClick r:id="rId2"/>
              </a:rPr>
              <a:t>www.chicago.gov</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2"/>
              </a:rPr>
              <a:t>/</a:t>
            </a:r>
            <a:r>
              <a:rPr kumimoji="0" lang="en-US" altLang="en-US" sz="1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hlinkClick r:id="rId2"/>
              </a:rPr>
              <a:t>dps</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for the latest news, updates, and our calendar of events. Go online </a:t>
            </a:r>
            <a:r>
              <a:rPr kumimoji="0" lang="en-US" altLang="en-US" sz="1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www.chicago.gov</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/DPS and click on the letter icon and sign-up for our Email Newsletter: </a:t>
            </a:r>
            <a:r>
              <a:rPr kumimoji="0" lang="en-US" alt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DPS Alerts</a:t>
            </a:r>
            <a:r>
              <a:rPr lang="en-US" altLang="en-US" sz="1700" dirty="0">
                <a:solidFill>
                  <a:prstClr val="black"/>
                </a:solidFill>
                <a:latin typeface="Calibri" panose="020F0502020204030204" pitchFamily="34" charset="0"/>
              </a:rPr>
              <a:t>. N</a:t>
            </a:r>
            <a:r>
              <a:rPr kumimoji="0" lang="en-US" altLang="en-US" sz="1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ews</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that you can use.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Follow us on social media to stay informed: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17385F"/>
              </a:buClr>
              <a:buSzTx/>
              <a:buFont typeface="Courier New" panose="02070309020205020404" pitchFamily="49" charset="0"/>
              <a:buChar char="o"/>
              <a:tabLst/>
              <a:defRPr/>
            </a:pPr>
            <a:r>
              <a:rPr kumimoji="0" lang="en-US" altLang="en-US" sz="1700" b="1"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Facebook: </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www.facebook.com</a:t>
            </a: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ChicagoDPS</a:t>
            </a:r>
            <a:endPar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17385F"/>
              </a:buClr>
              <a:buSzTx/>
              <a:buFont typeface="Courier New" panose="02070309020205020404" pitchFamily="49" charset="0"/>
              <a:buChar char="o"/>
              <a:tabLst/>
              <a:defRPr/>
            </a:pPr>
            <a:r>
              <a:rPr kumimoji="0" lang="en-US" altLang="en-US" sz="1700" b="1"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Twitter: </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www.twitter.com</a:t>
            </a: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ChicagoDPS</a:t>
            </a:r>
            <a:endPar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17385F"/>
              </a:buClr>
              <a:buSzTx/>
              <a:buFont typeface="Courier New" panose="02070309020205020404" pitchFamily="49" charset="0"/>
              <a:buChar char="o"/>
              <a:tabLst/>
              <a:defRPr/>
            </a:pPr>
            <a:r>
              <a:rPr kumimoji="0" lang="en-US" altLang="en-US" sz="1700" b="1"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LinkedIn: </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hlinkClick r:id="rId3"/>
              </a:rPr>
              <a:t>www.linkedin.com</a:t>
            </a: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hlinkClick r:id="rId3"/>
              </a:rPr>
              <a:t>/company/</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hlinkClick r:id="rId3"/>
              </a:rPr>
              <a:t>chicagodps</a:t>
            </a:r>
            <a:endPar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17385F"/>
              </a:buClr>
              <a:buSzTx/>
              <a:buFont typeface="Courier New" panose="02070309020205020404" pitchFamily="49" charset="0"/>
              <a:buChar char="o"/>
              <a:tabLst/>
              <a:defRPr/>
            </a:pPr>
            <a:r>
              <a:rPr kumimoji="0" lang="en-US" altLang="en-US" sz="1700" b="1"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Youtube</a:t>
            </a:r>
            <a:r>
              <a:rPr kumimoji="0" lang="en-US" altLang="en-US" sz="1700" b="1"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 </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hlinkClick r:id="rId4"/>
              </a:rPr>
              <a:t>www.YouTube.com</a:t>
            </a: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hlinkClick r:id="rId4"/>
              </a:rPr>
              <a:t>/</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hlinkClick r:id="rId4"/>
              </a:rPr>
              <a:t>ChicagoDPS</a:t>
            </a:r>
            <a:endPar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NOTE: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Legal advertisements for the City of Chicago Department of Procurement Services (DPS) appear in the Chicago Tribune. Information about </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DPS contracting opportunities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will be available at </a:t>
            </a:r>
            <a:r>
              <a:rPr kumimoji="0" lang="en-US" alt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www.chicago.gov</a:t>
            </a: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/bids</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spTree>
    <p:extLst>
      <p:ext uri="{BB962C8B-B14F-4D97-AF65-F5344CB8AC3E}">
        <p14:creationId xmlns:p14="http://schemas.microsoft.com/office/powerpoint/2010/main" val="385710361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C376F3-82F0-4995-B506-B1435F1AA0FE}"/>
              </a:ext>
            </a:extLst>
          </p:cNvPr>
          <p:cNvPicPr>
            <a:picLocks noChangeAspect="1"/>
          </p:cNvPicPr>
          <p:nvPr/>
        </p:nvPicPr>
        <p:blipFill>
          <a:blip r:embed="rId2"/>
          <a:stretch>
            <a:fillRect/>
          </a:stretch>
        </p:blipFill>
        <p:spPr>
          <a:xfrm>
            <a:off x="685800" y="1200150"/>
            <a:ext cx="8226028" cy="4676396"/>
          </a:xfrm>
          <a:prstGeom prst="rect">
            <a:avLst/>
          </a:prstGeom>
        </p:spPr>
      </p:pic>
      <p:sp>
        <p:nvSpPr>
          <p:cNvPr id="2" name="TextBox 1">
            <a:extLst>
              <a:ext uri="{FF2B5EF4-FFF2-40B4-BE49-F238E27FC236}">
                <a16:creationId xmlns:a16="http://schemas.microsoft.com/office/drawing/2014/main" id="{A7484E1E-52D6-4813-AC53-7C0A5AF416CB}"/>
              </a:ext>
            </a:extLst>
          </p:cNvPr>
          <p:cNvSpPr txBox="1"/>
          <p:nvPr/>
        </p:nvSpPr>
        <p:spPr>
          <a:xfrm rot="20288595">
            <a:off x="1010426" y="3118298"/>
            <a:ext cx="7123146" cy="715581"/>
          </a:xfrm>
          <a:prstGeom prst="rect">
            <a:avLst/>
          </a:prstGeom>
          <a:noFill/>
        </p:spPr>
        <p:txBody>
          <a:bodyPr wrap="square" rtlCol="0">
            <a:spAutoFit/>
          </a:bodyPr>
          <a:lstStyle/>
          <a:p>
            <a:pPr defTabSz="685800" eaLnBrk="1" fontAlgn="auto" hangingPunct="1">
              <a:spcBef>
                <a:spcPts val="0"/>
              </a:spcBef>
              <a:spcAft>
                <a:spcPts val="0"/>
              </a:spcAft>
            </a:pPr>
            <a:r>
              <a:rPr lang="en-US" sz="4050" dirty="0">
                <a:solidFill>
                  <a:prstClr val="black"/>
                </a:solidFill>
                <a:latin typeface="Calibri"/>
                <a:cs typeface="+mn-cs"/>
              </a:rPr>
              <a:t>2020 Welcomed 168 New MBEs </a:t>
            </a:r>
          </a:p>
        </p:txBody>
      </p:sp>
    </p:spTree>
    <p:extLst>
      <p:ext uri="{BB962C8B-B14F-4D97-AF65-F5344CB8AC3E}">
        <p14:creationId xmlns:p14="http://schemas.microsoft.com/office/powerpoint/2010/main" val="1977010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4083" y="4292918"/>
            <a:ext cx="4734401" cy="286617"/>
          </a:xfrm>
          <a:prstGeom prst="rect">
            <a:avLst/>
          </a:prstGeom>
        </p:spPr>
        <p:txBody>
          <a:bodyPr vert="horz" wrap="square" lIns="0" tIns="9525" rIns="0" bIns="0" rtlCol="0">
            <a:spAutoFit/>
          </a:bodyPr>
          <a:lstStyle/>
          <a:p>
            <a:pPr marL="9525">
              <a:spcBef>
                <a:spcPts val="75"/>
              </a:spcBef>
            </a:pPr>
            <a:r>
              <a:rPr sz="1800" b="0" dirty="0">
                <a:solidFill>
                  <a:srgbClr val="FF6600"/>
                </a:solidFill>
                <a:latin typeface="Century Gothic"/>
                <a:cs typeface="Century Gothic"/>
              </a:rPr>
              <a:t>Your Supplier Diversity </a:t>
            </a:r>
            <a:r>
              <a:rPr sz="1800" b="0" spc="-4" dirty="0">
                <a:solidFill>
                  <a:srgbClr val="FF6600"/>
                </a:solidFill>
                <a:latin typeface="Century Gothic"/>
                <a:cs typeface="Century Gothic"/>
              </a:rPr>
              <a:t>Sustainability</a:t>
            </a:r>
            <a:r>
              <a:rPr sz="1800" b="0" spc="-116" dirty="0">
                <a:solidFill>
                  <a:srgbClr val="FF6600"/>
                </a:solidFill>
                <a:latin typeface="Century Gothic"/>
                <a:cs typeface="Century Gothic"/>
              </a:rPr>
              <a:t> </a:t>
            </a:r>
            <a:r>
              <a:rPr sz="1800" b="0" dirty="0">
                <a:solidFill>
                  <a:srgbClr val="FF6600"/>
                </a:solidFill>
                <a:latin typeface="Century Gothic"/>
                <a:cs typeface="Century Gothic"/>
              </a:rPr>
              <a:t>Partner</a:t>
            </a:r>
            <a:endParaRPr sz="1800">
              <a:latin typeface="Century Gothic"/>
              <a:cs typeface="Century Gothic"/>
            </a:endParaRPr>
          </a:p>
        </p:txBody>
      </p:sp>
      <p:sp>
        <p:nvSpPr>
          <p:cNvPr id="3" name="object 3"/>
          <p:cNvSpPr/>
          <p:nvPr/>
        </p:nvSpPr>
        <p:spPr>
          <a:xfrm>
            <a:off x="3203376" y="2030940"/>
            <a:ext cx="1808425" cy="1322122"/>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4" name="object 4"/>
          <p:cNvSpPr/>
          <p:nvPr/>
        </p:nvSpPr>
        <p:spPr>
          <a:xfrm>
            <a:off x="1000696" y="4067365"/>
            <a:ext cx="7279958" cy="576263"/>
          </a:xfrm>
          <a:custGeom>
            <a:avLst/>
            <a:gdLst/>
            <a:ahLst/>
            <a:cxnLst/>
            <a:rect l="l" t="t" r="r" b="b"/>
            <a:pathLst>
              <a:path w="9706610" h="768350">
                <a:moveTo>
                  <a:pt x="0" y="128016"/>
                </a:moveTo>
                <a:lnTo>
                  <a:pt x="10054" y="78170"/>
                </a:lnTo>
                <a:lnTo>
                  <a:pt x="37480" y="37480"/>
                </a:lnTo>
                <a:lnTo>
                  <a:pt x="78170" y="10054"/>
                </a:lnTo>
                <a:lnTo>
                  <a:pt x="128016" y="0"/>
                </a:lnTo>
                <a:lnTo>
                  <a:pt x="9578340" y="0"/>
                </a:lnTo>
                <a:lnTo>
                  <a:pt x="9628185" y="10054"/>
                </a:lnTo>
                <a:lnTo>
                  <a:pt x="9668875" y="37480"/>
                </a:lnTo>
                <a:lnTo>
                  <a:pt x="9696301" y="78170"/>
                </a:lnTo>
                <a:lnTo>
                  <a:pt x="9706356" y="128016"/>
                </a:lnTo>
                <a:lnTo>
                  <a:pt x="9706356" y="640080"/>
                </a:lnTo>
                <a:lnTo>
                  <a:pt x="9696301" y="689925"/>
                </a:lnTo>
                <a:lnTo>
                  <a:pt x="9668875" y="730615"/>
                </a:lnTo>
                <a:lnTo>
                  <a:pt x="9628185" y="758041"/>
                </a:lnTo>
                <a:lnTo>
                  <a:pt x="9578340" y="768096"/>
                </a:lnTo>
                <a:lnTo>
                  <a:pt x="128016" y="768096"/>
                </a:lnTo>
                <a:lnTo>
                  <a:pt x="78170" y="758041"/>
                </a:lnTo>
                <a:lnTo>
                  <a:pt x="37480" y="730615"/>
                </a:lnTo>
                <a:lnTo>
                  <a:pt x="10054" y="689925"/>
                </a:lnTo>
                <a:lnTo>
                  <a:pt x="0" y="640080"/>
                </a:lnTo>
                <a:lnTo>
                  <a:pt x="0" y="128016"/>
                </a:lnTo>
                <a:close/>
              </a:path>
            </a:pathLst>
          </a:custGeom>
          <a:ln w="38100">
            <a:solidFill>
              <a:srgbClr val="949397"/>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5" name="object 5"/>
          <p:cNvSpPr txBox="1"/>
          <p:nvPr/>
        </p:nvSpPr>
        <p:spPr>
          <a:xfrm>
            <a:off x="161392" y="5703498"/>
            <a:ext cx="246221"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r>
              <a:rPr dirty="0">
                <a:solidFill>
                  <a:srgbClr val="DC763C"/>
                </a:solidFill>
                <a:latin typeface="Sitka Banner"/>
                <a:cs typeface="Sitka Banner"/>
              </a:rPr>
              <a:t>12</a:t>
            </a:r>
            <a:endParaRPr>
              <a:solidFill>
                <a:prstClr val="black"/>
              </a:solidFill>
              <a:latin typeface="Sitka Banner"/>
              <a:cs typeface="Sitka Banner"/>
            </a:endParaRPr>
          </a:p>
        </p:txBody>
      </p:sp>
    </p:spTree>
    <p:extLst>
      <p:ext uri="{BB962C8B-B14F-4D97-AF65-F5344CB8AC3E}">
        <p14:creationId xmlns:p14="http://schemas.microsoft.com/office/powerpoint/2010/main" val="226041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0080" y="1443904"/>
            <a:ext cx="1849279" cy="595387"/>
          </a:xfrm>
          <a:prstGeom prst="rect">
            <a:avLst/>
          </a:prstGeom>
        </p:spPr>
        <p:txBody>
          <a:bodyPr vert="horz" wrap="square" lIns="0" tIns="50006" rIns="0" bIns="0" rtlCol="0">
            <a:spAutoFit/>
          </a:bodyPr>
          <a:lstStyle/>
          <a:p>
            <a:pPr marL="9525" defTabSz="685800" eaLnBrk="1" fontAlgn="auto" hangingPunct="1">
              <a:spcBef>
                <a:spcPts val="394"/>
              </a:spcBef>
              <a:spcAft>
                <a:spcPts val="0"/>
              </a:spcAft>
            </a:pPr>
            <a:r>
              <a:rPr sz="1050" b="1" spc="-4" dirty="0">
                <a:solidFill>
                  <a:srgbClr val="FF6600"/>
                </a:solidFill>
                <a:latin typeface="Century Gothic"/>
                <a:cs typeface="Century Gothic"/>
              </a:rPr>
              <a:t>Vincent</a:t>
            </a:r>
            <a:r>
              <a:rPr sz="1050" b="1" spc="-15" dirty="0">
                <a:solidFill>
                  <a:srgbClr val="FF6600"/>
                </a:solidFill>
                <a:latin typeface="Century Gothic"/>
                <a:cs typeface="Century Gothic"/>
              </a:rPr>
              <a:t> </a:t>
            </a:r>
            <a:r>
              <a:rPr sz="1050" b="1" dirty="0">
                <a:solidFill>
                  <a:srgbClr val="FF6600"/>
                </a:solidFill>
                <a:latin typeface="Century Gothic"/>
                <a:cs typeface="Century Gothic"/>
              </a:rPr>
              <a:t>Williams</a:t>
            </a:r>
            <a:endParaRPr sz="1050">
              <a:solidFill>
                <a:prstClr val="black"/>
              </a:solidFill>
              <a:latin typeface="Century Gothic"/>
              <a:cs typeface="Century Gothic"/>
            </a:endParaRPr>
          </a:p>
          <a:p>
            <a:pPr marL="9525" marR="3810" defTabSz="685800" eaLnBrk="1" fontAlgn="auto" hangingPunct="1">
              <a:lnSpc>
                <a:spcPct val="125400"/>
              </a:lnSpc>
              <a:spcBef>
                <a:spcPts val="0"/>
              </a:spcBef>
              <a:spcAft>
                <a:spcPts val="0"/>
              </a:spcAft>
            </a:pPr>
            <a:r>
              <a:rPr sz="1050" spc="-4" dirty="0">
                <a:solidFill>
                  <a:srgbClr val="FF6600"/>
                </a:solidFill>
                <a:latin typeface="Century Gothic"/>
                <a:cs typeface="Century Gothic"/>
              </a:rPr>
              <a:t>President </a:t>
            </a:r>
            <a:r>
              <a:rPr sz="1050" dirty="0">
                <a:solidFill>
                  <a:srgbClr val="FF6600"/>
                </a:solidFill>
                <a:latin typeface="Century Gothic"/>
                <a:cs typeface="Century Gothic"/>
              </a:rPr>
              <a:t>&amp; CEO  </a:t>
            </a:r>
            <a:r>
              <a:rPr sz="1050" u="sng" spc="8" dirty="0">
                <a:solidFill>
                  <a:srgbClr val="C0504D"/>
                </a:solidFill>
                <a:uFill>
                  <a:solidFill>
                    <a:srgbClr val="C0504D"/>
                  </a:solidFill>
                </a:uFill>
                <a:latin typeface="Century Gothic"/>
                <a:cs typeface="Century Gothic"/>
                <a:hlinkClick r:id="rId2"/>
              </a:rPr>
              <a:t>v</a:t>
            </a:r>
            <a:r>
              <a:rPr sz="1050" u="sng" spc="-4" dirty="0">
                <a:solidFill>
                  <a:srgbClr val="C0504D"/>
                </a:solidFill>
                <a:uFill>
                  <a:solidFill>
                    <a:srgbClr val="C0504D"/>
                  </a:solidFill>
                </a:uFill>
                <a:latin typeface="Century Gothic"/>
                <a:cs typeface="Century Gothic"/>
                <a:hlinkClick r:id="rId2"/>
              </a:rPr>
              <a:t>w</a:t>
            </a:r>
            <a:r>
              <a:rPr sz="1050" u="sng" dirty="0">
                <a:solidFill>
                  <a:srgbClr val="C0504D"/>
                </a:solidFill>
                <a:uFill>
                  <a:solidFill>
                    <a:srgbClr val="C0504D"/>
                  </a:solidFill>
                </a:uFill>
                <a:latin typeface="Century Gothic"/>
                <a:cs typeface="Century Gothic"/>
                <a:hlinkClick r:id="rId2"/>
              </a:rPr>
              <a:t>i</a:t>
            </a:r>
            <a:r>
              <a:rPr sz="1050" u="sng" spc="-4" dirty="0">
                <a:solidFill>
                  <a:srgbClr val="C0504D"/>
                </a:solidFill>
                <a:uFill>
                  <a:solidFill>
                    <a:srgbClr val="C0504D"/>
                  </a:solidFill>
                </a:uFill>
                <a:latin typeface="Century Gothic"/>
                <a:cs typeface="Century Gothic"/>
                <a:hlinkClick r:id="rId2"/>
              </a:rPr>
              <a:t>lliam</a:t>
            </a:r>
            <a:r>
              <a:rPr sz="1050" u="sng" spc="-11" dirty="0">
                <a:solidFill>
                  <a:srgbClr val="C0504D"/>
                </a:solidFill>
                <a:uFill>
                  <a:solidFill>
                    <a:srgbClr val="C0504D"/>
                  </a:solidFill>
                </a:uFill>
                <a:latin typeface="Century Gothic"/>
                <a:cs typeface="Century Gothic"/>
                <a:hlinkClick r:id="rId2"/>
              </a:rPr>
              <a:t>s</a:t>
            </a:r>
            <a:r>
              <a:rPr sz="1050" u="sng" spc="-8" dirty="0">
                <a:solidFill>
                  <a:srgbClr val="C0504D"/>
                </a:solidFill>
                <a:uFill>
                  <a:solidFill>
                    <a:srgbClr val="C0504D"/>
                  </a:solidFill>
                </a:uFill>
                <a:latin typeface="Century Gothic"/>
                <a:cs typeface="Century Gothic"/>
                <a:hlinkClick r:id="rId2"/>
              </a:rPr>
              <a:t>@</a:t>
            </a:r>
            <a:r>
              <a:rPr sz="1050" u="sng" dirty="0">
                <a:solidFill>
                  <a:srgbClr val="C0504D"/>
                </a:solidFill>
                <a:uFill>
                  <a:solidFill>
                    <a:srgbClr val="C0504D"/>
                  </a:solidFill>
                </a:uFill>
                <a:latin typeface="Century Gothic"/>
                <a:cs typeface="Century Gothic"/>
                <a:hlinkClick r:id="rId2"/>
              </a:rPr>
              <a:t>c</a:t>
            </a:r>
            <a:r>
              <a:rPr sz="1050" u="sng" spc="-11" dirty="0">
                <a:solidFill>
                  <a:srgbClr val="C0504D"/>
                </a:solidFill>
                <a:uFill>
                  <a:solidFill>
                    <a:srgbClr val="C0504D"/>
                  </a:solidFill>
                </a:uFill>
                <a:latin typeface="Century Gothic"/>
                <a:cs typeface="Century Gothic"/>
                <a:hlinkClick r:id="rId2"/>
              </a:rPr>
              <a:t>h</a:t>
            </a:r>
            <a:r>
              <a:rPr sz="1050" u="sng" spc="-4" dirty="0">
                <a:solidFill>
                  <a:srgbClr val="C0504D"/>
                </a:solidFill>
                <a:uFill>
                  <a:solidFill>
                    <a:srgbClr val="C0504D"/>
                  </a:solidFill>
                </a:uFill>
                <a:latin typeface="Century Gothic"/>
                <a:cs typeface="Century Gothic"/>
                <a:hlinkClick r:id="rId2"/>
              </a:rPr>
              <a:t>i</a:t>
            </a:r>
            <a:r>
              <a:rPr sz="1050" u="sng" spc="-8" dirty="0">
                <a:solidFill>
                  <a:srgbClr val="C0504D"/>
                </a:solidFill>
                <a:uFill>
                  <a:solidFill>
                    <a:srgbClr val="C0504D"/>
                  </a:solidFill>
                </a:uFill>
                <a:latin typeface="Century Gothic"/>
                <a:cs typeface="Century Gothic"/>
                <a:hlinkClick r:id="rId2"/>
              </a:rPr>
              <a:t>c</a:t>
            </a:r>
            <a:r>
              <a:rPr sz="1050" u="sng" spc="-4" dirty="0">
                <a:solidFill>
                  <a:srgbClr val="C0504D"/>
                </a:solidFill>
                <a:uFill>
                  <a:solidFill>
                    <a:srgbClr val="C0504D"/>
                  </a:solidFill>
                </a:uFill>
                <a:latin typeface="Century Gothic"/>
                <a:cs typeface="Century Gothic"/>
                <a:hlinkClick r:id="rId2"/>
              </a:rPr>
              <a:t>ago</a:t>
            </a:r>
            <a:r>
              <a:rPr sz="1050" u="sng" spc="-11" dirty="0">
                <a:solidFill>
                  <a:srgbClr val="C0504D"/>
                </a:solidFill>
                <a:uFill>
                  <a:solidFill>
                    <a:srgbClr val="C0504D"/>
                  </a:solidFill>
                </a:uFill>
                <a:latin typeface="Century Gothic"/>
                <a:cs typeface="Century Gothic"/>
                <a:hlinkClick r:id="rId2"/>
              </a:rPr>
              <a:t>m</a:t>
            </a:r>
            <a:r>
              <a:rPr sz="1050" u="sng" spc="-4" dirty="0">
                <a:solidFill>
                  <a:srgbClr val="C0504D"/>
                </a:solidFill>
                <a:uFill>
                  <a:solidFill>
                    <a:srgbClr val="C0504D"/>
                  </a:solidFill>
                </a:uFill>
                <a:latin typeface="Century Gothic"/>
                <a:cs typeface="Century Gothic"/>
                <a:hlinkClick r:id="rId2"/>
              </a:rPr>
              <a:t>sd</a:t>
            </a:r>
            <a:r>
              <a:rPr sz="1050" u="sng" spc="-8" dirty="0">
                <a:solidFill>
                  <a:srgbClr val="C0504D"/>
                </a:solidFill>
                <a:uFill>
                  <a:solidFill>
                    <a:srgbClr val="C0504D"/>
                  </a:solidFill>
                </a:uFill>
                <a:latin typeface="Century Gothic"/>
                <a:cs typeface="Century Gothic"/>
                <a:hlinkClick r:id="rId2"/>
              </a:rPr>
              <a:t>c</a:t>
            </a:r>
            <a:r>
              <a:rPr sz="1050" u="sng" spc="-15" dirty="0">
                <a:solidFill>
                  <a:srgbClr val="C0504D"/>
                </a:solidFill>
                <a:uFill>
                  <a:solidFill>
                    <a:srgbClr val="C0504D"/>
                  </a:solidFill>
                </a:uFill>
                <a:latin typeface="Century Gothic"/>
                <a:cs typeface="Century Gothic"/>
                <a:hlinkClick r:id="rId2"/>
              </a:rPr>
              <a:t>.</a:t>
            </a:r>
            <a:r>
              <a:rPr sz="1050" u="sng" dirty="0">
                <a:solidFill>
                  <a:srgbClr val="C0504D"/>
                </a:solidFill>
                <a:uFill>
                  <a:solidFill>
                    <a:srgbClr val="C0504D"/>
                  </a:solidFill>
                </a:uFill>
                <a:latin typeface="Century Gothic"/>
                <a:cs typeface="Century Gothic"/>
                <a:hlinkClick r:id="rId2"/>
              </a:rPr>
              <a:t>org</a:t>
            </a:r>
            <a:endParaRPr sz="1050">
              <a:solidFill>
                <a:prstClr val="black"/>
              </a:solidFill>
              <a:latin typeface="Century Gothic"/>
              <a:cs typeface="Century Gothic"/>
            </a:endParaRPr>
          </a:p>
        </p:txBody>
      </p:sp>
      <p:sp>
        <p:nvSpPr>
          <p:cNvPr id="3" name="object 3"/>
          <p:cNvSpPr txBox="1"/>
          <p:nvPr/>
        </p:nvSpPr>
        <p:spPr>
          <a:xfrm>
            <a:off x="2912687" y="2156288"/>
            <a:ext cx="2445068" cy="795442"/>
          </a:xfrm>
          <a:prstGeom prst="rect">
            <a:avLst/>
          </a:prstGeom>
        </p:spPr>
        <p:txBody>
          <a:bodyPr vert="horz" wrap="square" lIns="0" tIns="50006" rIns="0" bIns="0" rtlCol="0">
            <a:spAutoFit/>
          </a:bodyPr>
          <a:lstStyle/>
          <a:p>
            <a:pPr marL="9525" defTabSz="685800" eaLnBrk="1" fontAlgn="auto" hangingPunct="1">
              <a:spcBef>
                <a:spcPts val="394"/>
              </a:spcBef>
              <a:spcAft>
                <a:spcPts val="0"/>
              </a:spcAft>
            </a:pPr>
            <a:r>
              <a:rPr sz="1050" b="1" dirty="0">
                <a:solidFill>
                  <a:srgbClr val="FF6600"/>
                </a:solidFill>
                <a:latin typeface="Century Gothic"/>
                <a:cs typeface="Century Gothic"/>
              </a:rPr>
              <a:t>Jose </a:t>
            </a:r>
            <a:r>
              <a:rPr sz="1050" b="1" spc="-4" dirty="0">
                <a:solidFill>
                  <a:srgbClr val="FF6600"/>
                </a:solidFill>
                <a:latin typeface="Century Gothic"/>
                <a:cs typeface="Century Gothic"/>
              </a:rPr>
              <a:t>Robles </a:t>
            </a:r>
            <a:r>
              <a:rPr sz="1050" b="1" dirty="0">
                <a:solidFill>
                  <a:srgbClr val="FF6600"/>
                </a:solidFill>
                <a:latin typeface="Century Gothic"/>
                <a:cs typeface="Century Gothic"/>
              </a:rPr>
              <a:t>Michelena</a:t>
            </a:r>
            <a:endParaRPr sz="1050">
              <a:solidFill>
                <a:prstClr val="black"/>
              </a:solidFill>
              <a:latin typeface="Century Gothic"/>
              <a:cs typeface="Century Gothic"/>
            </a:endParaRPr>
          </a:p>
          <a:p>
            <a:pPr marL="9525" defTabSz="685800" eaLnBrk="1" fontAlgn="auto" hangingPunct="1">
              <a:spcBef>
                <a:spcPts val="319"/>
              </a:spcBef>
              <a:spcAft>
                <a:spcPts val="0"/>
              </a:spcAft>
            </a:pPr>
            <a:r>
              <a:rPr sz="1050" spc="-4" dirty="0">
                <a:solidFill>
                  <a:srgbClr val="FF6600"/>
                </a:solidFill>
                <a:latin typeface="Century Gothic"/>
                <a:cs typeface="Century Gothic"/>
              </a:rPr>
              <a:t>Executive Vice</a:t>
            </a:r>
            <a:r>
              <a:rPr sz="1050" dirty="0">
                <a:solidFill>
                  <a:srgbClr val="FF6600"/>
                </a:solidFill>
                <a:latin typeface="Century Gothic"/>
                <a:cs typeface="Century Gothic"/>
              </a:rPr>
              <a:t> President</a:t>
            </a:r>
            <a:endParaRPr sz="1050">
              <a:solidFill>
                <a:prstClr val="black"/>
              </a:solidFill>
              <a:latin typeface="Century Gothic"/>
              <a:cs typeface="Century Gothic"/>
            </a:endParaRPr>
          </a:p>
          <a:p>
            <a:pPr marL="9525" marR="3810" defTabSz="685800" eaLnBrk="1" fontAlgn="auto" hangingPunct="1">
              <a:lnSpc>
                <a:spcPct val="125400"/>
              </a:lnSpc>
              <a:spcBef>
                <a:spcPts val="0"/>
              </a:spcBef>
              <a:spcAft>
                <a:spcPts val="0"/>
              </a:spcAft>
            </a:pPr>
            <a:r>
              <a:rPr sz="1050" spc="-4" dirty="0">
                <a:solidFill>
                  <a:srgbClr val="FF6600"/>
                </a:solidFill>
                <a:latin typeface="Century Gothic"/>
                <a:cs typeface="Century Gothic"/>
                <a:hlinkClick r:id="rId3"/>
              </a:rPr>
              <a:t>jrobles-michelena@chicagomsdc.org </a:t>
            </a:r>
            <a:r>
              <a:rPr sz="1050" spc="-4" dirty="0">
                <a:solidFill>
                  <a:srgbClr val="FF6600"/>
                </a:solidFill>
                <a:latin typeface="Century Gothic"/>
                <a:cs typeface="Century Gothic"/>
              </a:rPr>
              <a:t> (312) 755-2550</a:t>
            </a:r>
            <a:endParaRPr sz="1050">
              <a:solidFill>
                <a:prstClr val="black"/>
              </a:solidFill>
              <a:latin typeface="Century Gothic"/>
              <a:cs typeface="Century Gothic"/>
            </a:endParaRPr>
          </a:p>
        </p:txBody>
      </p:sp>
      <p:sp>
        <p:nvSpPr>
          <p:cNvPr id="4" name="object 4"/>
          <p:cNvSpPr txBox="1"/>
          <p:nvPr/>
        </p:nvSpPr>
        <p:spPr>
          <a:xfrm>
            <a:off x="2912678" y="3159271"/>
            <a:ext cx="1886903" cy="816089"/>
          </a:xfrm>
          <a:prstGeom prst="rect">
            <a:avLst/>
          </a:prstGeom>
        </p:spPr>
        <p:txBody>
          <a:bodyPr vert="horz" wrap="square" lIns="0" tIns="50006" rIns="0" bIns="0" rtlCol="0">
            <a:spAutoFit/>
          </a:bodyPr>
          <a:lstStyle/>
          <a:p>
            <a:pPr marL="9525" defTabSz="685800" eaLnBrk="1" fontAlgn="auto" hangingPunct="1">
              <a:spcBef>
                <a:spcPts val="394"/>
              </a:spcBef>
              <a:spcAft>
                <a:spcPts val="0"/>
              </a:spcAft>
            </a:pPr>
            <a:r>
              <a:rPr sz="1050" b="1" spc="-4" dirty="0">
                <a:solidFill>
                  <a:srgbClr val="FF6600"/>
                </a:solidFill>
                <a:latin typeface="Century Gothic"/>
                <a:cs typeface="Century Gothic"/>
              </a:rPr>
              <a:t>Barbara </a:t>
            </a:r>
            <a:r>
              <a:rPr sz="1050" b="1" dirty="0">
                <a:solidFill>
                  <a:srgbClr val="FF6600"/>
                </a:solidFill>
                <a:latin typeface="Century Gothic"/>
                <a:cs typeface="Century Gothic"/>
              </a:rPr>
              <a:t>Lumpkim</a:t>
            </a:r>
            <a:endParaRPr sz="1050" dirty="0">
              <a:solidFill>
                <a:prstClr val="black"/>
              </a:solidFill>
              <a:latin typeface="Century Gothic"/>
              <a:cs typeface="Century Gothic"/>
            </a:endParaRPr>
          </a:p>
          <a:p>
            <a:pPr marL="9525" marR="3810" defTabSz="685800" eaLnBrk="1" fontAlgn="auto" hangingPunct="1">
              <a:lnSpc>
                <a:spcPct val="125400"/>
              </a:lnSpc>
              <a:spcBef>
                <a:spcPts val="0"/>
              </a:spcBef>
              <a:spcAft>
                <a:spcPts val="0"/>
              </a:spcAft>
            </a:pPr>
            <a:r>
              <a:rPr sz="1050" spc="-4" dirty="0">
                <a:solidFill>
                  <a:srgbClr val="FF6600"/>
                </a:solidFill>
                <a:latin typeface="Century Gothic"/>
                <a:cs typeface="Century Gothic"/>
              </a:rPr>
              <a:t>Interim Development Officer  </a:t>
            </a:r>
            <a:r>
              <a:rPr sz="1050" u="sng" spc="-4" dirty="0">
                <a:solidFill>
                  <a:srgbClr val="C0504D"/>
                </a:solidFill>
                <a:uFill>
                  <a:solidFill>
                    <a:srgbClr val="C0504D"/>
                  </a:solidFill>
                </a:uFill>
                <a:latin typeface="Century Gothic"/>
                <a:cs typeface="Century Gothic"/>
                <a:hlinkClick r:id="rId4"/>
              </a:rPr>
              <a:t>blumpkin@chicagomsdc.org</a:t>
            </a:r>
            <a:endParaRPr sz="1050" dirty="0">
              <a:solidFill>
                <a:prstClr val="black"/>
              </a:solidFill>
              <a:latin typeface="Century Gothic"/>
              <a:cs typeface="Century Gothic"/>
            </a:endParaRPr>
          </a:p>
          <a:p>
            <a:pPr marL="9525" defTabSz="685800" eaLnBrk="1" fontAlgn="auto" hangingPunct="1">
              <a:spcBef>
                <a:spcPts val="323"/>
              </a:spcBef>
              <a:spcAft>
                <a:spcPts val="0"/>
              </a:spcAft>
            </a:pPr>
            <a:r>
              <a:rPr sz="1050" spc="-4" dirty="0">
                <a:solidFill>
                  <a:srgbClr val="FF6600"/>
                </a:solidFill>
                <a:latin typeface="Century Gothic"/>
                <a:cs typeface="Century Gothic"/>
              </a:rPr>
              <a:t>(312)</a:t>
            </a:r>
            <a:r>
              <a:rPr sz="1050" spc="-15" dirty="0">
                <a:solidFill>
                  <a:srgbClr val="FF6600"/>
                </a:solidFill>
                <a:latin typeface="Century Gothic"/>
                <a:cs typeface="Century Gothic"/>
              </a:rPr>
              <a:t> </a:t>
            </a:r>
            <a:r>
              <a:rPr sz="1050" dirty="0">
                <a:solidFill>
                  <a:srgbClr val="FF6600"/>
                </a:solidFill>
                <a:latin typeface="Century Gothic"/>
                <a:cs typeface="Century Gothic"/>
              </a:rPr>
              <a:t>755-8880</a:t>
            </a:r>
            <a:endParaRPr sz="1050" dirty="0">
              <a:solidFill>
                <a:prstClr val="black"/>
              </a:solidFill>
              <a:latin typeface="Century Gothic"/>
              <a:cs typeface="Century Gothic"/>
            </a:endParaRPr>
          </a:p>
        </p:txBody>
      </p:sp>
      <p:sp>
        <p:nvSpPr>
          <p:cNvPr id="5" name="object 5"/>
          <p:cNvSpPr/>
          <p:nvPr/>
        </p:nvSpPr>
        <p:spPr>
          <a:xfrm>
            <a:off x="0" y="858392"/>
            <a:ext cx="2743200" cy="4710303"/>
          </a:xfrm>
          <a:prstGeom prst="rect">
            <a:avLst/>
          </a:prstGeom>
          <a:blipFill>
            <a:blip r:embed="rId5"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6" name="object 6"/>
          <p:cNvSpPr txBox="1">
            <a:spLocks noGrp="1"/>
          </p:cNvSpPr>
          <p:nvPr>
            <p:ph type="title"/>
          </p:nvPr>
        </p:nvSpPr>
        <p:spPr>
          <a:xfrm>
            <a:off x="4689823" y="993077"/>
            <a:ext cx="1437323" cy="332303"/>
          </a:xfrm>
          <a:prstGeom prst="rect">
            <a:avLst/>
          </a:prstGeom>
        </p:spPr>
        <p:txBody>
          <a:bodyPr vert="horz" wrap="square" lIns="0" tIns="9049" rIns="0" bIns="0" rtlCol="0">
            <a:spAutoFit/>
          </a:bodyPr>
          <a:lstStyle/>
          <a:p>
            <a:pPr marL="9525">
              <a:spcBef>
                <a:spcPts val="71"/>
              </a:spcBef>
            </a:pPr>
            <a:r>
              <a:rPr b="0" spc="-4" dirty="0">
                <a:solidFill>
                  <a:srgbClr val="FF6600"/>
                </a:solidFill>
                <a:latin typeface="Century Gothic"/>
                <a:cs typeface="Century Gothic"/>
              </a:rPr>
              <a:t>CONTACTS</a:t>
            </a:r>
          </a:p>
        </p:txBody>
      </p:sp>
      <p:sp>
        <p:nvSpPr>
          <p:cNvPr id="7" name="object 7"/>
          <p:cNvSpPr/>
          <p:nvPr/>
        </p:nvSpPr>
        <p:spPr>
          <a:xfrm>
            <a:off x="4254818" y="1006411"/>
            <a:ext cx="2306955" cy="342900"/>
          </a:xfrm>
          <a:custGeom>
            <a:avLst/>
            <a:gdLst/>
            <a:ahLst/>
            <a:cxnLst/>
            <a:rect l="l" t="t" r="r" b="b"/>
            <a:pathLst>
              <a:path w="3075940" h="457200">
                <a:moveTo>
                  <a:pt x="0" y="76200"/>
                </a:moveTo>
                <a:lnTo>
                  <a:pt x="5994" y="46559"/>
                </a:lnTo>
                <a:lnTo>
                  <a:pt x="22336" y="22336"/>
                </a:lnTo>
                <a:lnTo>
                  <a:pt x="46559" y="5994"/>
                </a:lnTo>
                <a:lnTo>
                  <a:pt x="76200" y="0"/>
                </a:lnTo>
                <a:lnTo>
                  <a:pt x="2999232" y="0"/>
                </a:lnTo>
                <a:lnTo>
                  <a:pt x="3028872" y="5994"/>
                </a:lnTo>
                <a:lnTo>
                  <a:pt x="3053095" y="22336"/>
                </a:lnTo>
                <a:lnTo>
                  <a:pt x="3069437" y="46559"/>
                </a:lnTo>
                <a:lnTo>
                  <a:pt x="3075432" y="76200"/>
                </a:lnTo>
                <a:lnTo>
                  <a:pt x="3075432" y="381000"/>
                </a:lnTo>
                <a:lnTo>
                  <a:pt x="3069437" y="410640"/>
                </a:lnTo>
                <a:lnTo>
                  <a:pt x="3053095" y="434863"/>
                </a:lnTo>
                <a:lnTo>
                  <a:pt x="3028872" y="451205"/>
                </a:lnTo>
                <a:lnTo>
                  <a:pt x="2999232" y="457200"/>
                </a:lnTo>
                <a:lnTo>
                  <a:pt x="76200" y="457200"/>
                </a:lnTo>
                <a:lnTo>
                  <a:pt x="46559" y="451205"/>
                </a:lnTo>
                <a:lnTo>
                  <a:pt x="22336" y="434863"/>
                </a:lnTo>
                <a:lnTo>
                  <a:pt x="5994" y="410640"/>
                </a:lnTo>
                <a:lnTo>
                  <a:pt x="0" y="381000"/>
                </a:lnTo>
                <a:lnTo>
                  <a:pt x="0" y="76200"/>
                </a:lnTo>
                <a:close/>
              </a:path>
            </a:pathLst>
          </a:custGeom>
          <a:ln w="38100">
            <a:solidFill>
              <a:srgbClr val="949397"/>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8" name="object 8"/>
          <p:cNvSpPr txBox="1"/>
          <p:nvPr/>
        </p:nvSpPr>
        <p:spPr>
          <a:xfrm>
            <a:off x="5600728" y="1845640"/>
            <a:ext cx="2633186" cy="797365"/>
          </a:xfrm>
          <a:prstGeom prst="rect">
            <a:avLst/>
          </a:prstGeom>
        </p:spPr>
        <p:txBody>
          <a:bodyPr vert="horz" wrap="square" lIns="0" tIns="50006" rIns="0" bIns="0" rtlCol="0">
            <a:spAutoFit/>
          </a:bodyPr>
          <a:lstStyle/>
          <a:p>
            <a:pPr marL="9525" defTabSz="685800" eaLnBrk="1" fontAlgn="auto" hangingPunct="1">
              <a:spcBef>
                <a:spcPts val="394"/>
              </a:spcBef>
              <a:spcAft>
                <a:spcPts val="0"/>
              </a:spcAft>
            </a:pPr>
            <a:r>
              <a:rPr sz="1050" b="1" dirty="0">
                <a:solidFill>
                  <a:srgbClr val="FF6600"/>
                </a:solidFill>
                <a:latin typeface="Century Gothic"/>
                <a:cs typeface="Century Gothic"/>
              </a:rPr>
              <a:t>David</a:t>
            </a:r>
            <a:r>
              <a:rPr sz="1050" b="1" spc="-90" dirty="0">
                <a:solidFill>
                  <a:srgbClr val="FF6600"/>
                </a:solidFill>
                <a:latin typeface="Century Gothic"/>
                <a:cs typeface="Century Gothic"/>
              </a:rPr>
              <a:t> </a:t>
            </a:r>
            <a:r>
              <a:rPr sz="1050" b="1" dirty="0">
                <a:solidFill>
                  <a:srgbClr val="FF6600"/>
                </a:solidFill>
                <a:latin typeface="Century Gothic"/>
                <a:cs typeface="Century Gothic"/>
              </a:rPr>
              <a:t>Thomas</a:t>
            </a:r>
            <a:endParaRPr sz="1050">
              <a:solidFill>
                <a:prstClr val="black"/>
              </a:solidFill>
              <a:latin typeface="Century Gothic"/>
              <a:cs typeface="Century Gothic"/>
            </a:endParaRPr>
          </a:p>
          <a:p>
            <a:pPr marL="9525" marR="3810" defTabSz="685800" eaLnBrk="1" fontAlgn="auto" hangingPunct="1">
              <a:lnSpc>
                <a:spcPct val="125499"/>
              </a:lnSpc>
              <a:spcBef>
                <a:spcPts val="0"/>
              </a:spcBef>
              <a:spcAft>
                <a:spcPts val="0"/>
              </a:spcAft>
            </a:pPr>
            <a:r>
              <a:rPr sz="1050" dirty="0">
                <a:solidFill>
                  <a:srgbClr val="FF6600"/>
                </a:solidFill>
                <a:latin typeface="Century Gothic"/>
                <a:cs typeface="Century Gothic"/>
              </a:rPr>
              <a:t>Director, Chicago </a:t>
            </a:r>
            <a:r>
              <a:rPr sz="1050" spc="-4" dirty="0">
                <a:solidFill>
                  <a:srgbClr val="FF6600"/>
                </a:solidFill>
                <a:latin typeface="Century Gothic"/>
                <a:cs typeface="Century Gothic"/>
              </a:rPr>
              <a:t>MBDA Business</a:t>
            </a:r>
            <a:r>
              <a:rPr sz="1050" spc="-105" dirty="0">
                <a:solidFill>
                  <a:srgbClr val="FF6600"/>
                </a:solidFill>
                <a:latin typeface="Century Gothic"/>
                <a:cs typeface="Century Gothic"/>
              </a:rPr>
              <a:t> </a:t>
            </a:r>
            <a:r>
              <a:rPr sz="1050" spc="-4" dirty="0">
                <a:solidFill>
                  <a:srgbClr val="FF6600"/>
                </a:solidFill>
                <a:latin typeface="Century Gothic"/>
                <a:cs typeface="Century Gothic"/>
              </a:rPr>
              <a:t>Center  </a:t>
            </a:r>
            <a:r>
              <a:rPr sz="1050" u="sng" spc="-4" dirty="0">
                <a:solidFill>
                  <a:srgbClr val="C0504D"/>
                </a:solidFill>
                <a:uFill>
                  <a:solidFill>
                    <a:srgbClr val="C0504D"/>
                  </a:solidFill>
                </a:uFill>
                <a:latin typeface="Century Gothic"/>
                <a:cs typeface="Century Gothic"/>
                <a:hlinkClick r:id="rId6"/>
              </a:rPr>
              <a:t>dthomas@chicagombdacenter.com </a:t>
            </a:r>
            <a:r>
              <a:rPr sz="1050" spc="-4" dirty="0">
                <a:solidFill>
                  <a:srgbClr val="C0504D"/>
                </a:solidFill>
                <a:latin typeface="Century Gothic"/>
                <a:cs typeface="Century Gothic"/>
              </a:rPr>
              <a:t> </a:t>
            </a:r>
            <a:r>
              <a:rPr sz="1050" spc="-4" dirty="0">
                <a:solidFill>
                  <a:srgbClr val="FF6600"/>
                </a:solidFill>
                <a:latin typeface="Century Gothic"/>
                <a:cs typeface="Century Gothic"/>
              </a:rPr>
              <a:t>(312)</a:t>
            </a:r>
            <a:r>
              <a:rPr sz="1050" spc="-15" dirty="0">
                <a:solidFill>
                  <a:srgbClr val="FF6600"/>
                </a:solidFill>
                <a:latin typeface="Century Gothic"/>
                <a:cs typeface="Century Gothic"/>
              </a:rPr>
              <a:t> </a:t>
            </a:r>
            <a:r>
              <a:rPr sz="1050" dirty="0">
                <a:solidFill>
                  <a:srgbClr val="FF6600"/>
                </a:solidFill>
                <a:latin typeface="Century Gothic"/>
                <a:cs typeface="Century Gothic"/>
              </a:rPr>
              <a:t>755-2563</a:t>
            </a:r>
            <a:endParaRPr sz="1050">
              <a:solidFill>
                <a:prstClr val="black"/>
              </a:solidFill>
              <a:latin typeface="Century Gothic"/>
              <a:cs typeface="Century Gothic"/>
            </a:endParaRPr>
          </a:p>
        </p:txBody>
      </p:sp>
      <p:sp>
        <p:nvSpPr>
          <p:cNvPr id="11" name="object 11"/>
          <p:cNvSpPr txBox="1"/>
          <p:nvPr/>
        </p:nvSpPr>
        <p:spPr>
          <a:xfrm>
            <a:off x="161392" y="5703498"/>
            <a:ext cx="246221"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r>
              <a:rPr dirty="0">
                <a:solidFill>
                  <a:srgbClr val="DC763C"/>
                </a:solidFill>
                <a:latin typeface="Sitka Banner"/>
                <a:cs typeface="Sitka Banner"/>
              </a:rPr>
              <a:t>13</a:t>
            </a:r>
            <a:endParaRPr>
              <a:solidFill>
                <a:prstClr val="black"/>
              </a:solidFill>
              <a:latin typeface="Sitka Banner"/>
              <a:cs typeface="Sitka Banner"/>
            </a:endParaRPr>
          </a:p>
        </p:txBody>
      </p:sp>
      <p:sp>
        <p:nvSpPr>
          <p:cNvPr id="9" name="object 9"/>
          <p:cNvSpPr txBox="1"/>
          <p:nvPr/>
        </p:nvSpPr>
        <p:spPr>
          <a:xfrm>
            <a:off x="5600728" y="2851861"/>
            <a:ext cx="2529840" cy="816089"/>
          </a:xfrm>
          <a:prstGeom prst="rect">
            <a:avLst/>
          </a:prstGeom>
        </p:spPr>
        <p:txBody>
          <a:bodyPr vert="horz" wrap="square" lIns="0" tIns="50006" rIns="0" bIns="0" rtlCol="0">
            <a:spAutoFit/>
          </a:bodyPr>
          <a:lstStyle/>
          <a:p>
            <a:pPr marL="9525" defTabSz="685800" eaLnBrk="1" fontAlgn="auto" hangingPunct="1">
              <a:spcBef>
                <a:spcPts val="394"/>
              </a:spcBef>
              <a:spcAft>
                <a:spcPts val="0"/>
              </a:spcAft>
            </a:pPr>
            <a:r>
              <a:rPr sz="1050" b="1" dirty="0">
                <a:solidFill>
                  <a:srgbClr val="FF6600"/>
                </a:solidFill>
                <a:latin typeface="Century Gothic"/>
                <a:cs typeface="Century Gothic"/>
              </a:rPr>
              <a:t>Neda</a:t>
            </a:r>
            <a:r>
              <a:rPr sz="1050" b="1" spc="-15" dirty="0">
                <a:solidFill>
                  <a:srgbClr val="FF6600"/>
                </a:solidFill>
                <a:latin typeface="Century Gothic"/>
                <a:cs typeface="Century Gothic"/>
              </a:rPr>
              <a:t> </a:t>
            </a:r>
            <a:r>
              <a:rPr sz="1050" b="1" dirty="0">
                <a:solidFill>
                  <a:srgbClr val="FF6600"/>
                </a:solidFill>
                <a:latin typeface="Century Gothic"/>
                <a:cs typeface="Century Gothic"/>
              </a:rPr>
              <a:t>Sharp</a:t>
            </a:r>
            <a:endParaRPr sz="1050">
              <a:solidFill>
                <a:prstClr val="black"/>
              </a:solidFill>
              <a:latin typeface="Century Gothic"/>
              <a:cs typeface="Century Gothic"/>
            </a:endParaRPr>
          </a:p>
          <a:p>
            <a:pPr marL="9525" marR="3810" defTabSz="685800" eaLnBrk="1" fontAlgn="auto" hangingPunct="1">
              <a:lnSpc>
                <a:spcPct val="125400"/>
              </a:lnSpc>
              <a:spcBef>
                <a:spcPts val="0"/>
              </a:spcBef>
              <a:spcAft>
                <a:spcPts val="0"/>
              </a:spcAft>
            </a:pPr>
            <a:r>
              <a:rPr sz="1050" dirty="0">
                <a:solidFill>
                  <a:srgbClr val="FF6600"/>
                </a:solidFill>
                <a:latin typeface="Century Gothic"/>
                <a:cs typeface="Century Gothic"/>
              </a:rPr>
              <a:t>Program Manager, Illinois Tollway</a:t>
            </a:r>
            <a:r>
              <a:rPr sz="1050" spc="-131" dirty="0">
                <a:solidFill>
                  <a:srgbClr val="FF6600"/>
                </a:solidFill>
                <a:latin typeface="Century Gothic"/>
                <a:cs typeface="Century Gothic"/>
              </a:rPr>
              <a:t> </a:t>
            </a:r>
            <a:r>
              <a:rPr sz="1050" spc="-4" dirty="0">
                <a:solidFill>
                  <a:srgbClr val="FF6600"/>
                </a:solidFill>
                <a:latin typeface="Century Gothic"/>
                <a:cs typeface="Century Gothic"/>
              </a:rPr>
              <a:t>T.A.P.  </a:t>
            </a:r>
            <a:r>
              <a:rPr sz="1050" u="sng" spc="-4" dirty="0">
                <a:solidFill>
                  <a:srgbClr val="C0504D"/>
                </a:solidFill>
                <a:uFill>
                  <a:solidFill>
                    <a:srgbClr val="C0504D"/>
                  </a:solidFill>
                </a:uFill>
                <a:latin typeface="Century Gothic"/>
                <a:cs typeface="Century Gothic"/>
                <a:hlinkClick r:id="rId7"/>
              </a:rPr>
              <a:t>nsharp@chicagomsdc.org</a:t>
            </a:r>
            <a:endParaRPr sz="1050">
              <a:solidFill>
                <a:prstClr val="black"/>
              </a:solidFill>
              <a:latin typeface="Century Gothic"/>
              <a:cs typeface="Century Gothic"/>
            </a:endParaRPr>
          </a:p>
          <a:p>
            <a:pPr marL="16193" defTabSz="685800" eaLnBrk="1" fontAlgn="auto" hangingPunct="1">
              <a:spcBef>
                <a:spcPts val="270"/>
              </a:spcBef>
              <a:spcAft>
                <a:spcPts val="0"/>
              </a:spcAft>
            </a:pPr>
            <a:r>
              <a:rPr sz="1050" spc="-4" dirty="0">
                <a:solidFill>
                  <a:srgbClr val="FF6600"/>
                </a:solidFill>
                <a:latin typeface="Century Gothic"/>
                <a:cs typeface="Century Gothic"/>
              </a:rPr>
              <a:t>(312)</a:t>
            </a:r>
            <a:r>
              <a:rPr sz="1050" spc="-15" dirty="0">
                <a:solidFill>
                  <a:srgbClr val="FF6600"/>
                </a:solidFill>
                <a:latin typeface="Century Gothic"/>
                <a:cs typeface="Century Gothic"/>
              </a:rPr>
              <a:t> </a:t>
            </a:r>
            <a:r>
              <a:rPr sz="1050" dirty="0">
                <a:solidFill>
                  <a:srgbClr val="FF6600"/>
                </a:solidFill>
                <a:latin typeface="Century Gothic"/>
                <a:cs typeface="Century Gothic"/>
              </a:rPr>
              <a:t>755-2554</a:t>
            </a:r>
            <a:endParaRPr sz="1050">
              <a:solidFill>
                <a:prstClr val="black"/>
              </a:solidFill>
              <a:latin typeface="Century Gothic"/>
              <a:cs typeface="Century Gothic"/>
            </a:endParaRPr>
          </a:p>
        </p:txBody>
      </p:sp>
      <p:sp>
        <p:nvSpPr>
          <p:cNvPr id="10" name="object 10"/>
          <p:cNvSpPr txBox="1"/>
          <p:nvPr/>
        </p:nvSpPr>
        <p:spPr>
          <a:xfrm>
            <a:off x="2912676" y="4243102"/>
            <a:ext cx="4937760" cy="1165063"/>
          </a:xfrm>
          <a:prstGeom prst="rect">
            <a:avLst/>
          </a:prstGeom>
        </p:spPr>
        <p:txBody>
          <a:bodyPr vert="horz" wrap="square" lIns="0" tIns="9525" rIns="0" bIns="0" rtlCol="0">
            <a:spAutoFit/>
          </a:bodyPr>
          <a:lstStyle/>
          <a:p>
            <a:pPr marL="15240" defTabSz="685800" eaLnBrk="1" fontAlgn="auto" hangingPunct="1">
              <a:spcBef>
                <a:spcPts val="75"/>
              </a:spcBef>
              <a:spcAft>
                <a:spcPts val="0"/>
              </a:spcAft>
            </a:pPr>
            <a:r>
              <a:rPr sz="1050" b="1" dirty="0">
                <a:solidFill>
                  <a:srgbClr val="FF6600"/>
                </a:solidFill>
                <a:latin typeface="Century Gothic"/>
                <a:cs typeface="Century Gothic"/>
              </a:rPr>
              <a:t>Linda Robinson </a:t>
            </a:r>
            <a:r>
              <a:rPr sz="1050" dirty="0">
                <a:solidFill>
                  <a:srgbClr val="FF6600"/>
                </a:solidFill>
                <a:latin typeface="Century Gothic"/>
                <a:cs typeface="Century Gothic"/>
              </a:rPr>
              <a:t>- </a:t>
            </a:r>
            <a:r>
              <a:rPr sz="1050" spc="-4" dirty="0">
                <a:solidFill>
                  <a:srgbClr val="FF6600"/>
                </a:solidFill>
                <a:latin typeface="Century Gothic"/>
                <a:cs typeface="Century Gothic"/>
              </a:rPr>
              <a:t>Director </a:t>
            </a:r>
            <a:r>
              <a:rPr sz="1050" dirty="0">
                <a:solidFill>
                  <a:srgbClr val="FF6600"/>
                </a:solidFill>
                <a:latin typeface="Century Gothic"/>
                <a:cs typeface="Century Gothic"/>
              </a:rPr>
              <a:t>of</a:t>
            </a:r>
            <a:r>
              <a:rPr sz="1050" spc="-23" dirty="0">
                <a:solidFill>
                  <a:srgbClr val="FF6600"/>
                </a:solidFill>
                <a:latin typeface="Century Gothic"/>
                <a:cs typeface="Century Gothic"/>
              </a:rPr>
              <a:t> </a:t>
            </a:r>
            <a:r>
              <a:rPr sz="1050" spc="-4" dirty="0">
                <a:solidFill>
                  <a:srgbClr val="FF6600"/>
                </a:solidFill>
                <a:latin typeface="Century Gothic"/>
                <a:cs typeface="Century Gothic"/>
              </a:rPr>
              <a:t>Events</a:t>
            </a:r>
            <a:endParaRPr sz="1050">
              <a:solidFill>
                <a:prstClr val="black"/>
              </a:solidFill>
              <a:latin typeface="Century Gothic"/>
              <a:cs typeface="Century Gothic"/>
            </a:endParaRPr>
          </a:p>
          <a:p>
            <a:pPr marL="15240" defTabSz="685800" eaLnBrk="1" fontAlgn="auto" hangingPunct="1">
              <a:spcBef>
                <a:spcPts val="4"/>
              </a:spcBef>
              <a:spcAft>
                <a:spcPts val="0"/>
              </a:spcAft>
            </a:pPr>
            <a:r>
              <a:rPr sz="1050" u="sng" spc="-4" dirty="0">
                <a:solidFill>
                  <a:srgbClr val="C0504D"/>
                </a:solidFill>
                <a:uFill>
                  <a:solidFill>
                    <a:srgbClr val="C0504D"/>
                  </a:solidFill>
                </a:uFill>
                <a:latin typeface="Century Gothic"/>
                <a:cs typeface="Century Gothic"/>
                <a:hlinkClick r:id="rId8"/>
              </a:rPr>
              <a:t>lrobinson@chicagomsdc.org</a:t>
            </a:r>
            <a:endParaRPr sz="1050">
              <a:solidFill>
                <a:prstClr val="black"/>
              </a:solidFill>
              <a:latin typeface="Century Gothic"/>
              <a:cs typeface="Century Gothic"/>
            </a:endParaRPr>
          </a:p>
          <a:p>
            <a:pPr marL="9525" defTabSz="685800" eaLnBrk="1" fontAlgn="auto" hangingPunct="1">
              <a:spcBef>
                <a:spcPts val="113"/>
              </a:spcBef>
              <a:spcAft>
                <a:spcPts val="0"/>
              </a:spcAft>
            </a:pPr>
            <a:r>
              <a:rPr sz="1050" spc="-4" dirty="0">
                <a:solidFill>
                  <a:srgbClr val="FF6600"/>
                </a:solidFill>
                <a:latin typeface="Century Gothic"/>
                <a:cs typeface="Century Gothic"/>
              </a:rPr>
              <a:t>(312)</a:t>
            </a:r>
            <a:r>
              <a:rPr sz="1050" spc="-15" dirty="0">
                <a:solidFill>
                  <a:srgbClr val="FF6600"/>
                </a:solidFill>
                <a:latin typeface="Century Gothic"/>
                <a:cs typeface="Century Gothic"/>
              </a:rPr>
              <a:t> </a:t>
            </a:r>
            <a:r>
              <a:rPr sz="1050" dirty="0">
                <a:solidFill>
                  <a:srgbClr val="FF6600"/>
                </a:solidFill>
                <a:latin typeface="Century Gothic"/>
                <a:cs typeface="Century Gothic"/>
              </a:rPr>
              <a:t>755-2555</a:t>
            </a:r>
            <a:endParaRPr sz="1050">
              <a:solidFill>
                <a:prstClr val="black"/>
              </a:solidFill>
              <a:latin typeface="Century Gothic"/>
              <a:cs typeface="Century Gothic"/>
            </a:endParaRPr>
          </a:p>
          <a:p>
            <a:pPr defTabSz="685800" eaLnBrk="1" fontAlgn="auto" hangingPunct="1">
              <a:spcBef>
                <a:spcPts val="23"/>
              </a:spcBef>
              <a:spcAft>
                <a:spcPts val="0"/>
              </a:spcAft>
            </a:pPr>
            <a:endParaRPr sz="1575">
              <a:solidFill>
                <a:prstClr val="black"/>
              </a:solidFill>
              <a:latin typeface="Century Gothic"/>
              <a:cs typeface="Century Gothic"/>
            </a:endParaRPr>
          </a:p>
          <a:p>
            <a:pPr marL="589598" defTabSz="685800" eaLnBrk="1" fontAlgn="auto" hangingPunct="1">
              <a:spcBef>
                <a:spcPts val="0"/>
              </a:spcBef>
              <a:spcAft>
                <a:spcPts val="0"/>
              </a:spcAft>
            </a:pPr>
            <a:r>
              <a:rPr sz="1350" b="1" spc="-4" dirty="0">
                <a:solidFill>
                  <a:srgbClr val="DC763C"/>
                </a:solidFill>
                <a:latin typeface="Calibri"/>
                <a:cs typeface="Calibri"/>
              </a:rPr>
              <a:t>ChicagoMSDC </a:t>
            </a:r>
            <a:r>
              <a:rPr sz="1350" b="1" dirty="0">
                <a:solidFill>
                  <a:srgbClr val="DC763C"/>
                </a:solidFill>
                <a:latin typeface="Calibri"/>
                <a:cs typeface="Calibri"/>
              </a:rPr>
              <a:t>– 216 </a:t>
            </a:r>
            <a:r>
              <a:rPr sz="1350" b="1" spc="-60" dirty="0">
                <a:solidFill>
                  <a:srgbClr val="DC763C"/>
                </a:solidFill>
                <a:latin typeface="Calibri"/>
                <a:cs typeface="Calibri"/>
              </a:rPr>
              <a:t>W. </a:t>
            </a:r>
            <a:r>
              <a:rPr sz="1350" b="1" spc="-4" dirty="0">
                <a:solidFill>
                  <a:srgbClr val="DC763C"/>
                </a:solidFill>
                <a:latin typeface="Calibri"/>
                <a:cs typeface="Calibri"/>
              </a:rPr>
              <a:t>Jackson Suite </a:t>
            </a:r>
            <a:r>
              <a:rPr sz="1350" b="1" dirty="0">
                <a:solidFill>
                  <a:srgbClr val="DC763C"/>
                </a:solidFill>
                <a:latin typeface="Calibri"/>
                <a:cs typeface="Calibri"/>
              </a:rPr>
              <a:t>600 – </a:t>
            </a:r>
            <a:r>
              <a:rPr sz="1350" b="1" spc="-8" dirty="0">
                <a:solidFill>
                  <a:srgbClr val="DC763C"/>
                </a:solidFill>
                <a:latin typeface="Calibri"/>
                <a:cs typeface="Calibri"/>
              </a:rPr>
              <a:t>Chicago, </a:t>
            </a:r>
            <a:r>
              <a:rPr sz="1350" b="1" dirty="0">
                <a:solidFill>
                  <a:srgbClr val="DC763C"/>
                </a:solidFill>
                <a:latin typeface="Calibri"/>
                <a:cs typeface="Calibri"/>
              </a:rPr>
              <a:t>IL</a:t>
            </a:r>
            <a:r>
              <a:rPr sz="1350" b="1" spc="293" dirty="0">
                <a:solidFill>
                  <a:srgbClr val="DC763C"/>
                </a:solidFill>
                <a:latin typeface="Calibri"/>
                <a:cs typeface="Calibri"/>
              </a:rPr>
              <a:t> </a:t>
            </a:r>
            <a:r>
              <a:rPr sz="1350" b="1" dirty="0">
                <a:solidFill>
                  <a:srgbClr val="DC763C"/>
                </a:solidFill>
                <a:latin typeface="Calibri"/>
                <a:cs typeface="Calibri"/>
              </a:rPr>
              <a:t>60606</a:t>
            </a:r>
            <a:endParaRPr sz="1350">
              <a:solidFill>
                <a:prstClr val="black"/>
              </a:solidFill>
              <a:latin typeface="Calibri"/>
              <a:cs typeface="Calibri"/>
            </a:endParaRPr>
          </a:p>
          <a:p>
            <a:pPr marL="1341596" defTabSz="685800" eaLnBrk="1" fontAlgn="auto" hangingPunct="1">
              <a:spcBef>
                <a:spcPts val="0"/>
              </a:spcBef>
              <a:spcAft>
                <a:spcPts val="0"/>
              </a:spcAft>
            </a:pPr>
            <a:r>
              <a:rPr sz="1350" b="1" dirty="0">
                <a:solidFill>
                  <a:srgbClr val="DC763C"/>
                </a:solidFill>
                <a:latin typeface="Calibri"/>
                <a:cs typeface="Calibri"/>
              </a:rPr>
              <a:t>(312) </a:t>
            </a:r>
            <a:r>
              <a:rPr sz="1350" b="1" spc="-4" dirty="0">
                <a:solidFill>
                  <a:srgbClr val="DC763C"/>
                </a:solidFill>
                <a:latin typeface="Calibri"/>
                <a:cs typeface="Calibri"/>
              </a:rPr>
              <a:t>755-8880 </a:t>
            </a:r>
            <a:r>
              <a:rPr sz="1350" b="1" dirty="0">
                <a:solidFill>
                  <a:srgbClr val="DC763C"/>
                </a:solidFill>
                <a:latin typeface="Calibri"/>
                <a:cs typeface="Calibri"/>
              </a:rPr>
              <a:t>–</a:t>
            </a:r>
            <a:r>
              <a:rPr sz="1350" b="1" spc="8" dirty="0">
                <a:solidFill>
                  <a:srgbClr val="DC763C"/>
                </a:solidFill>
                <a:latin typeface="Calibri"/>
                <a:cs typeface="Calibri"/>
              </a:rPr>
              <a:t> </a:t>
            </a:r>
            <a:r>
              <a:rPr sz="1350" b="1" spc="-11" dirty="0">
                <a:solidFill>
                  <a:srgbClr val="DC763C"/>
                </a:solidFill>
                <a:latin typeface="Calibri"/>
                <a:cs typeface="Calibri"/>
                <a:hlinkClick r:id="rId9"/>
              </a:rPr>
              <a:t>www.chicagomsdc.org</a:t>
            </a:r>
            <a:endParaRPr sz="1350">
              <a:solidFill>
                <a:prstClr val="black"/>
              </a:solidFill>
              <a:latin typeface="Calibri"/>
              <a:cs typeface="Calibri"/>
            </a:endParaRPr>
          </a:p>
        </p:txBody>
      </p:sp>
    </p:spTree>
    <p:extLst>
      <p:ext uri="{BB962C8B-B14F-4D97-AF65-F5344CB8AC3E}">
        <p14:creationId xmlns:p14="http://schemas.microsoft.com/office/powerpoint/2010/main" val="1824267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FB5B21-BD91-4822-AE36-35AF43D0F3FF}"/>
              </a:ext>
            </a:extLst>
          </p:cNvPr>
          <p:cNvSpPr>
            <a:spLocks noGrp="1"/>
          </p:cNvSpPr>
          <p:nvPr>
            <p:ph type="subTitle" idx="1"/>
          </p:nvPr>
        </p:nvSpPr>
        <p:spPr>
          <a:xfrm>
            <a:off x="685800" y="685800"/>
            <a:ext cx="7924800" cy="5181600"/>
          </a:xfrm>
        </p:spPr>
        <p:txBody>
          <a:bodyPr/>
          <a:lstStyle/>
          <a:p>
            <a:pPr algn="l"/>
            <a:r>
              <a:rPr lang="en-US" u="sng" dirty="0">
                <a:solidFill>
                  <a:schemeClr val="accent4"/>
                </a:solidFill>
                <a:effectLst>
                  <a:outerShdw blurRad="38100" dist="38100" dir="2700000" algn="tl">
                    <a:srgbClr val="000000">
                      <a:alpha val="43137"/>
                    </a:srgbClr>
                  </a:outerShdw>
                </a:effectLst>
              </a:rPr>
              <a:t>U. S. Minority Contractors Association</a:t>
            </a:r>
            <a:endParaRPr lang="en-US" b="1" dirty="0"/>
          </a:p>
          <a:p>
            <a:pPr algn="l"/>
            <a:r>
              <a:rPr lang="en-US" b="1" dirty="0"/>
              <a:t>U. S. Minority Contractors Association </a:t>
            </a:r>
            <a:r>
              <a:rPr lang="en-US" dirty="0"/>
              <a:t>provides unique professional, educational, technical, and consultative services to both the membership and the community at large. We endeavor to provide the best consultative services possible in the construction, environmental, building maintenance, architectural - engineering design, hospitality training and general service industries. We serve as the premier advocacy and assistance agency in the nation for minority contractors, subcontractors, general contractors, and professional service firms in the broader build community nationwide. Our strategic partners are some of the largest firms in America as non-minority firms in Construction, Architecture, Technology and Financial services who are committed to the advancement of diversity, equity and inclusion. </a:t>
            </a:r>
          </a:p>
        </p:txBody>
      </p:sp>
    </p:spTree>
    <p:extLst>
      <p:ext uri="{BB962C8B-B14F-4D97-AF65-F5344CB8AC3E}">
        <p14:creationId xmlns:p14="http://schemas.microsoft.com/office/powerpoint/2010/main" val="1136429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818275-416C-4675-A02F-946C78A55A8A}"/>
              </a:ext>
            </a:extLst>
          </p:cNvPr>
          <p:cNvSpPr/>
          <p:nvPr/>
        </p:nvSpPr>
        <p:spPr>
          <a:xfrm>
            <a:off x="-11113" y="306388"/>
            <a:ext cx="9144001" cy="919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pic>
        <p:nvPicPr>
          <p:cNvPr id="14339" name="Picture 2" descr="Photoxpress_3177617">
            <a:extLst>
              <a:ext uri="{FF2B5EF4-FFF2-40B4-BE49-F238E27FC236}">
                <a16:creationId xmlns:a16="http://schemas.microsoft.com/office/drawing/2014/main" id="{04F2F387-8374-4F80-A42E-D93A707A1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34" b="31042"/>
          <a:stretch>
            <a:fillRect/>
          </a:stretch>
        </p:blipFill>
        <p:spPr bwMode="auto">
          <a:xfrm>
            <a:off x="0" y="2246313"/>
            <a:ext cx="9144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FF8769-549C-4F3C-88B8-F87BD57FB16D}"/>
              </a:ext>
            </a:extLst>
          </p:cNvPr>
          <p:cNvSpPr/>
          <p:nvPr/>
        </p:nvSpPr>
        <p:spPr>
          <a:xfrm>
            <a:off x="0" y="1371600"/>
            <a:ext cx="798949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WORKING WITH ASSIST AGENCIES</a:t>
            </a:r>
          </a:p>
        </p:txBody>
      </p:sp>
      <p:sp>
        <p:nvSpPr>
          <p:cNvPr id="14341" name="TextBox 3">
            <a:extLst>
              <a:ext uri="{FF2B5EF4-FFF2-40B4-BE49-F238E27FC236}">
                <a16:creationId xmlns:a16="http://schemas.microsoft.com/office/drawing/2014/main" id="{D051F0C0-7B91-4A33-A618-F5AA0CF67DA7}"/>
              </a:ext>
            </a:extLst>
          </p:cNvPr>
          <p:cNvSpPr txBox="1">
            <a:spLocks noChangeArrowheads="1"/>
          </p:cNvSpPr>
          <p:nvPr/>
        </p:nvSpPr>
        <p:spPr bwMode="auto">
          <a:xfrm>
            <a:off x="838200" y="5029200"/>
            <a:ext cx="72358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venir LT Std 55 Roman"/>
                <a:ea typeface="+mn-ea"/>
                <a:cs typeface="Arial" panose="020B0604020202020204" pitchFamily="34" charset="0"/>
              </a:rPr>
              <a:t>Presented By:</a:t>
            </a:r>
            <a:endPar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endParaRPr>
          </a:p>
          <a:p>
            <a:pPr algn="ctr" eaLnBrk="1" hangingPunct="1">
              <a:lnSpc>
                <a:spcPct val="100000"/>
              </a:lnSpc>
              <a:spcBef>
                <a:spcPct val="0"/>
              </a:spcBef>
              <a:buNone/>
              <a:defRPr/>
            </a:pPr>
            <a:endParaRPr lang="en-US" altLang="en-US" sz="1200" dirty="0">
              <a:solidFill>
                <a:schemeClr val="accent4"/>
              </a:solidFill>
            </a:endParaRPr>
          </a:p>
          <a:p>
            <a:pPr algn="ctr" eaLnBrk="1" hangingPunct="1">
              <a:lnSpc>
                <a:spcPct val="100000"/>
              </a:lnSpc>
              <a:spcBef>
                <a:spcPct val="0"/>
              </a:spcBef>
              <a:buNone/>
              <a:defRPr/>
            </a:pPr>
            <a:r>
              <a:rPr lang="en-US" altLang="en-US" sz="2400" dirty="0">
                <a:solidFill>
                  <a:schemeClr val="accent4"/>
                </a:solidFill>
              </a:rPr>
              <a:t>Teresa </a:t>
            </a:r>
            <a:r>
              <a:rPr lang="en-US" altLang="en-US" sz="2400" dirty="0" err="1">
                <a:solidFill>
                  <a:schemeClr val="accent4"/>
                </a:solidFill>
              </a:rPr>
              <a:t>Hollingbird</a:t>
            </a:r>
            <a:r>
              <a:rPr lang="en-US" altLang="en-US" sz="2400" dirty="0">
                <a:solidFill>
                  <a:schemeClr val="accent4"/>
                </a:solidFill>
              </a:rPr>
              <a:t>-Jackson</a:t>
            </a:r>
          </a:p>
          <a:p>
            <a:pPr algn="ctr" eaLnBrk="1" hangingPunct="1">
              <a:lnSpc>
                <a:spcPct val="100000"/>
              </a:lnSpc>
              <a:spcBef>
                <a:spcPct val="0"/>
              </a:spcBef>
              <a:buNone/>
              <a:defRPr/>
            </a:pPr>
            <a:r>
              <a:rPr lang="en-US" altLang="en-US" sz="2400" dirty="0">
                <a:solidFill>
                  <a:schemeClr val="accent4"/>
                </a:solidFill>
              </a:rPr>
              <a:t>U. S. Minority Contractors Association</a:t>
            </a:r>
            <a:endPar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endParaRPr>
          </a:p>
        </p:txBody>
      </p:sp>
      <p:pic>
        <p:nvPicPr>
          <p:cNvPr id="14342" name="Picture 3">
            <a:extLst>
              <a:ext uri="{FF2B5EF4-FFF2-40B4-BE49-F238E27FC236}">
                <a16:creationId xmlns:a16="http://schemas.microsoft.com/office/drawing/2014/main" id="{D630C37E-755E-4962-859E-6A6459F245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3" y="330200"/>
            <a:ext cx="31797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26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0354608-2C0B-45C8-8C8B-8E3ED2EF5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pic>
        <p:nvPicPr>
          <p:cNvPr id="6" name="Picture Placeholder 5" descr="Sea of hands in the middle">
            <a:extLst>
              <a:ext uri="{FF2B5EF4-FFF2-40B4-BE49-F238E27FC236}">
                <a16:creationId xmlns:a16="http://schemas.microsoft.com/office/drawing/2014/main" id="{178A0520-36DB-4CF2-AE3A-5DFDAF9E6BBE}"/>
              </a:ext>
            </a:extLst>
          </p:cNvPr>
          <p:cNvPicPr>
            <a:picLocks noGrp="1" noChangeAspect="1"/>
          </p:cNvPicPr>
          <p:nvPr>
            <p:ph type="pic" sz="quarter" idx="10"/>
          </p:nvPr>
        </p:nvPicPr>
        <p:blipFill rotWithShape="1">
          <a:blip r:embed="rId3">
            <a:alphaModFix amt="40000"/>
          </a:blip>
          <a:srcRect t="4901" b="10829"/>
          <a:stretch/>
        </p:blipFill>
        <p:spPr>
          <a:xfrm>
            <a:off x="2" y="857257"/>
            <a:ext cx="9143998" cy="5143493"/>
          </a:xfrm>
          <a:prstGeom prst="rect">
            <a:avLst/>
          </a:prstGeom>
        </p:spPr>
      </p:pic>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a:xfrm>
            <a:off x="1871045" y="2098953"/>
            <a:ext cx="6256181" cy="1716169"/>
          </a:xfrm>
        </p:spPr>
        <p:txBody>
          <a:bodyPr vert="horz" lIns="68580" tIns="34290" rIns="68580" bIns="34290" rtlCol="0" anchor="b">
            <a:normAutofit/>
          </a:bodyPr>
          <a:lstStyle/>
          <a:p>
            <a:pPr algn="ctr">
              <a:lnSpc>
                <a:spcPct val="90000"/>
              </a:lnSpc>
            </a:pPr>
            <a:r>
              <a:rPr lang="en-US" sz="3750" b="1" dirty="0"/>
              <a:t>U.S. Minority contractor's association</a:t>
            </a:r>
          </a:p>
        </p:txBody>
      </p:sp>
      <p:sp>
        <p:nvSpPr>
          <p:cNvPr id="3" name="Subtitle 2">
            <a:extLst>
              <a:ext uri="{FF2B5EF4-FFF2-40B4-BE49-F238E27FC236}">
                <a16:creationId xmlns:a16="http://schemas.microsoft.com/office/drawing/2014/main" id="{72258620-D380-473B-A288-E14928A16BDB}"/>
              </a:ext>
            </a:extLst>
          </p:cNvPr>
          <p:cNvSpPr>
            <a:spLocks noGrp="1"/>
          </p:cNvSpPr>
          <p:nvPr>
            <p:ph type="subTitle" idx="1"/>
          </p:nvPr>
        </p:nvSpPr>
        <p:spPr>
          <a:xfrm>
            <a:off x="3211504" y="4116075"/>
            <a:ext cx="5257514" cy="588938"/>
          </a:xfrm>
        </p:spPr>
        <p:txBody>
          <a:bodyPr vert="horz" lIns="68580" tIns="34290" rIns="68580" bIns="34290" rtlCol="0">
            <a:normAutofit/>
          </a:bodyPr>
          <a:lstStyle/>
          <a:p>
            <a:pPr algn="l"/>
            <a:r>
              <a:rPr lang="en-US" sz="1800" i="1" dirty="0"/>
              <a:t>Success through excellence</a:t>
            </a:r>
            <a:endParaRPr lang="en-US" sz="1800" i="1" noProof="1"/>
          </a:p>
          <a:p>
            <a:pPr algn="l"/>
            <a:endParaRPr lang="en-US" sz="1800" i="1" dirty="0"/>
          </a:p>
        </p:txBody>
      </p:sp>
      <p:sp>
        <p:nvSpPr>
          <p:cNvPr id="27" name="Freeform 5">
            <a:extLst>
              <a:ext uri="{FF2B5EF4-FFF2-40B4-BE49-F238E27FC236}">
                <a16:creationId xmlns:a16="http://schemas.microsoft.com/office/drawing/2014/main" id="{A69EB637-CEDE-43AD-8B65-DDD63C08F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3152" y="2541440"/>
            <a:ext cx="947180" cy="83119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1" fontAlgn="auto" hangingPunct="1">
              <a:spcBef>
                <a:spcPts val="0"/>
              </a:spcBef>
              <a:spcAft>
                <a:spcPts val="0"/>
              </a:spcAft>
            </a:pPr>
            <a:endParaRPr lang="en-US" sz="1350" dirty="0">
              <a:solidFill>
                <a:prstClr val="white"/>
              </a:solidFill>
              <a:latin typeface="Calibri" panose="020F0502020204030204"/>
              <a:cs typeface="+mn-cs"/>
            </a:endParaRPr>
          </a:p>
        </p:txBody>
      </p:sp>
      <p:pic>
        <p:nvPicPr>
          <p:cNvPr id="8" name="Picture 7">
            <a:extLst>
              <a:ext uri="{FF2B5EF4-FFF2-40B4-BE49-F238E27FC236}">
                <a16:creationId xmlns:a16="http://schemas.microsoft.com/office/drawing/2014/main" id="{22DBFF0F-E136-4EB5-B08B-C268FE59C751}"/>
              </a:ext>
            </a:extLst>
          </p:cNvPr>
          <p:cNvPicPr>
            <a:picLocks noChangeAspect="1"/>
          </p:cNvPicPr>
          <p:nvPr/>
        </p:nvPicPr>
        <p:blipFill rotWithShape="1">
          <a:blip r:embed="rId4"/>
          <a:srcRect r="-2" b="2654"/>
          <a:stretch/>
        </p:blipFill>
        <p:spPr>
          <a:xfrm>
            <a:off x="1370527" y="1193177"/>
            <a:ext cx="1525913" cy="1348263"/>
          </a:xfrm>
          <a:custGeom>
            <a:avLst/>
            <a:gdLst/>
            <a:ahLst/>
            <a:cxnLst/>
            <a:rect l="l" t="t" r="r" b="b"/>
            <a:pathLst>
              <a:path w="2034550" h="1797684">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ln w="63500">
            <a:solidFill>
              <a:schemeClr val="tx1">
                <a:alpha val="80000"/>
              </a:schemeClr>
            </a:solidFill>
          </a:ln>
        </p:spPr>
      </p:pic>
      <p:sp>
        <p:nvSpPr>
          <p:cNvPr id="29" name="Freeform 5">
            <a:extLst>
              <a:ext uri="{FF2B5EF4-FFF2-40B4-BE49-F238E27FC236}">
                <a16:creationId xmlns:a16="http://schemas.microsoft.com/office/drawing/2014/main" id="{B0FAED46-1BF7-48DB-980D-571CD2A3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2202" y="2226340"/>
            <a:ext cx="599321" cy="52593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68580" tIns="34290" rIns="68580" bIns="34290" numCol="1" anchor="t" anchorCtr="0" compatLnSpc="1">
            <a:prstTxWarp prst="textNoShape">
              <a:avLst/>
            </a:prstTxWarp>
          </a:bodyPr>
          <a:lstStyle/>
          <a:p>
            <a:pPr defTabSz="342900" eaLnBrk="1" fontAlgn="auto" hangingPunct="1">
              <a:spcBef>
                <a:spcPts val="0"/>
              </a:spcBef>
              <a:spcAft>
                <a:spcPts val="0"/>
              </a:spcAft>
            </a:pPr>
            <a:endParaRPr lang="en-US" sz="1350" dirty="0">
              <a:solidFill>
                <a:prstClr val="white"/>
              </a:solidFill>
              <a:latin typeface="Calibri" panose="020F0502020204030204"/>
              <a:cs typeface="+mn-cs"/>
            </a:endParaRPr>
          </a:p>
        </p:txBody>
      </p:sp>
    </p:spTree>
    <p:extLst>
      <p:ext uri="{BB962C8B-B14F-4D97-AF65-F5344CB8AC3E}">
        <p14:creationId xmlns:p14="http://schemas.microsoft.com/office/powerpoint/2010/main" val="358742096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2AC071-0624-430C-AEB0-AD3EBFC1CD1D}"/>
              </a:ext>
            </a:extLst>
          </p:cNvPr>
          <p:cNvSpPr>
            <a:spLocks noGrp="1"/>
          </p:cNvSpPr>
          <p:nvPr>
            <p:ph type="ctrTitle"/>
          </p:nvPr>
        </p:nvSpPr>
        <p:spPr>
          <a:xfrm>
            <a:off x="603505" y="1941371"/>
            <a:ext cx="2712642" cy="3282429"/>
          </a:xfrm>
        </p:spPr>
        <p:txBody>
          <a:bodyPr vert="horz" lIns="68580" tIns="34290" rIns="68580" bIns="34290" rtlCol="0" anchor="ctr">
            <a:normAutofit/>
          </a:bodyPr>
          <a:lstStyle/>
          <a:p>
            <a:pPr algn="l">
              <a:spcAft>
                <a:spcPts val="844"/>
              </a:spcAft>
            </a:pPr>
            <a:r>
              <a:rPr lang="en-US" sz="2550" b="1" cap="all">
                <a:solidFill>
                  <a:schemeClr val="tx1"/>
                </a:solidFill>
              </a:rPr>
              <a:t>THE U.S. HUB OF MINORITY CONTRACTORS, SUBCONTRACTORS, AND SERVICE PROVIDERS.</a:t>
            </a:r>
            <a:endParaRPr lang="en-US" sz="2550" b="1" dirty="0">
              <a:solidFill>
                <a:schemeClr val="tx1"/>
              </a:solidFill>
            </a:endParaRPr>
          </a:p>
        </p:txBody>
      </p:sp>
      <p:sp>
        <p:nvSpPr>
          <p:cNvPr id="54" name="Freeform: Shape 53">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0727" y="857250"/>
            <a:ext cx="5460987" cy="51435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sp>
        <p:nvSpPr>
          <p:cNvPr id="56" name="Freeform: Shape 55">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2168" y="857250"/>
            <a:ext cx="5249546" cy="51435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5F606456-BEB8-424C-8C7C-E9B311D7C337}"/>
              </a:ext>
            </a:extLst>
          </p:cNvPr>
          <p:cNvSpPr>
            <a:spLocks noGrp="1"/>
          </p:cNvSpPr>
          <p:nvPr>
            <p:ph type="subTitle" idx="1"/>
          </p:nvPr>
        </p:nvSpPr>
        <p:spPr>
          <a:xfrm>
            <a:off x="3892169" y="869401"/>
            <a:ext cx="5065965" cy="5131349"/>
          </a:xfrm>
        </p:spPr>
        <p:txBody>
          <a:bodyPr vert="horz" lIns="68580" tIns="34290" rIns="68580" bIns="34290" rtlCol="0" anchor="ctr">
            <a:normAutofit/>
          </a:bodyPr>
          <a:lstStyle/>
          <a:p>
            <a:pPr algn="just">
              <a:lnSpc>
                <a:spcPct val="107000"/>
              </a:lnSpc>
              <a:spcBef>
                <a:spcPts val="0"/>
              </a:spcBef>
              <a:spcAft>
                <a:spcPts val="600"/>
              </a:spcAft>
            </a:pPr>
            <a:r>
              <a:rPr lang="en-US" sz="1200" b="1" i="1" dirty="0">
                <a:latin typeface="Century Gothic" panose="020B0502020202020204" pitchFamily="34" charset="0"/>
                <a:ea typeface="Calibri" panose="020F0502020204030204" pitchFamily="34" charset="0"/>
                <a:cs typeface="Times New Roman" panose="02020603050405020304" pitchFamily="18" charset="0"/>
              </a:rPr>
              <a:t>The United States Minority Contractors Association (USMCA) is a non-profit [501C3] professional trade association of minority owned, and operated businesses (MBE/WBE/DBE/VBE) located in Illinois, Indiana, Metro-Atlanta- Georgia communities and over all within fourteen other states throughout America.</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ts val="1181"/>
              </a:lnSpc>
              <a:spcBef>
                <a:spcPts val="0"/>
              </a:spcBef>
              <a:spcAft>
                <a:spcPts val="450"/>
              </a:spcAft>
            </a:pP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latin typeface="Calibri" panose="020F0502020204030204" pitchFamily="34" charset="0"/>
                <a:ea typeface="Times New Roman" panose="02020603050405020304" pitchFamily="18" charset="0"/>
                <a:cs typeface="Helvetica" panose="020B0604020202020204" pitchFamily="34" charset="0"/>
              </a:rPr>
              <a:t>We encourage and support the development of manpower, employee training, apprentice programs, as well as notifying members of </a:t>
            </a:r>
            <a:r>
              <a:rPr lang="en-US" sz="1200" dirty="0">
                <a:solidFill>
                  <a:srgbClr val="000000"/>
                </a:solidFill>
                <a:latin typeface="Calibri" panose="020F0502020204030204" pitchFamily="34" charset="0"/>
                <a:ea typeface="Calibri" panose="020F0502020204030204" pitchFamily="34" charset="0"/>
                <a:cs typeface="Helvetica" panose="020B0604020202020204" pitchFamily="34" charset="0"/>
              </a:rPr>
              <a:t>existing employment opportunities for minority, female, veterans and other designated protective class individuals consistent with Federal, State and municipal guidelines . We provide access to architectural drawings/specifications for public and private projects, while also affording educational, technical, and consultative assistance to the membership. Insurance, bonding, bidding/estimating, financing, and contract administration are just a few of the membership services available. We identify bidding and contracting opportunities for non-minority, minority firms, strategic partners [nonminority] in the construction industry and encourage the sharing of best business practices among the entire membership. </a:t>
            </a:r>
            <a:r>
              <a:rPr lang="en-US" sz="1200" b="1" dirty="0">
                <a:solidFill>
                  <a:srgbClr val="000000"/>
                </a:solidFill>
                <a:latin typeface="Calibri" panose="020F0502020204030204" pitchFamily="34" charset="0"/>
                <a:ea typeface="Calibri" panose="020F0502020204030204" pitchFamily="34" charset="0"/>
                <a:cs typeface="Helvetica" panose="020B0604020202020204" pitchFamily="34" charset="0"/>
              </a:rPr>
              <a:t> </a:t>
            </a:r>
            <a:r>
              <a:rPr lang="en-US" sz="1200" dirty="0">
                <a:solidFill>
                  <a:srgbClr val="000000"/>
                </a:solidFill>
                <a:latin typeface="Calibri" panose="020F0502020204030204" pitchFamily="34" charset="0"/>
                <a:ea typeface="Calibri" panose="020F0502020204030204" pitchFamily="34" charset="0"/>
                <a:cs typeface="Helvetica" panose="020B0604020202020204" pitchFamily="34" charset="0"/>
              </a:rPr>
              <a:t>We have an</a:t>
            </a:r>
            <a:r>
              <a:rPr lang="en-US" sz="1200" b="1" dirty="0">
                <a:solidFill>
                  <a:srgbClr val="000000"/>
                </a:solidFill>
                <a:latin typeface="Calibri" panose="020F0502020204030204" pitchFamily="34" charset="0"/>
                <a:ea typeface="Calibri" panose="020F0502020204030204" pitchFamily="34" charset="0"/>
                <a:cs typeface="Helvetica" panose="020B0604020202020204" pitchFamily="34" charset="0"/>
              </a:rPr>
              <a:t> </a:t>
            </a:r>
            <a:r>
              <a:rPr lang="en-US" sz="1200" dirty="0">
                <a:solidFill>
                  <a:srgbClr val="000000"/>
                </a:solidFill>
                <a:latin typeface="Calibri" panose="020F0502020204030204" pitchFamily="34" charset="0"/>
                <a:ea typeface="Calibri" panose="020F0502020204030204" pitchFamily="34" charset="0"/>
                <a:cs typeface="Helvetica" panose="020B0604020202020204" pitchFamily="34" charset="0"/>
              </a:rPr>
              <a:t> inhouse proprietary</a:t>
            </a:r>
            <a:r>
              <a:rPr lang="en-US" sz="1200" b="1" dirty="0">
                <a:solidFill>
                  <a:srgbClr val="000000"/>
                </a:solidFill>
                <a:latin typeface="Calibri" panose="020F0502020204030204" pitchFamily="34" charset="0"/>
                <a:ea typeface="Calibri" panose="020F0502020204030204" pitchFamily="34" charset="0"/>
                <a:cs typeface="Helvetica" panose="020B0604020202020204" pitchFamily="34" charset="0"/>
              </a:rPr>
              <a:t> </a:t>
            </a:r>
            <a:r>
              <a:rPr lang="en-US" sz="1200" dirty="0">
                <a:solidFill>
                  <a:srgbClr val="000000"/>
                </a:solidFill>
                <a:latin typeface="Calibri" panose="020F0502020204030204" pitchFamily="34" charset="0"/>
                <a:ea typeface="Calibri" panose="020F0502020204030204" pitchFamily="34" charset="0"/>
                <a:cs typeface="Helvetica" panose="020B0604020202020204" pitchFamily="34" charset="0"/>
              </a:rPr>
              <a:t>automated software that allows members to retrieve bid documents, plans and specifications, in our designated bid plan room electronically and on site. Individuals are eligible to receive two free hours of bid estimating advice and assistance utilizing cutting edge software and techniques. Service available to members only. Driven by our global strategic partner -Procore-discount features exist for construction management training as well.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gn="l">
              <a:spcBef>
                <a:spcPts val="0"/>
              </a:spcBef>
              <a:spcAft>
                <a:spcPts val="600"/>
              </a:spcAft>
            </a:pPr>
            <a:r>
              <a:rPr lang="en-US" sz="1200" b="1" i="1" dirty="0"/>
              <a:t>Learn more about becoming a member with USMCA by visiting our website listed below.</a:t>
            </a:r>
          </a:p>
          <a:p>
            <a:pPr algn="ctr">
              <a:spcBef>
                <a:spcPts val="0"/>
              </a:spcBef>
              <a:spcAft>
                <a:spcPts val="600"/>
              </a:spcAft>
            </a:pPr>
            <a:r>
              <a:rPr lang="en-US" sz="1200" b="1" i="1" dirty="0">
                <a:solidFill>
                  <a:schemeClr val="accent4">
                    <a:lumMod val="75000"/>
                  </a:schemeClr>
                </a:solidFill>
              </a:rPr>
              <a:t>www.usminoritycontractors.org</a:t>
            </a:r>
            <a:endParaRPr lang="en-US" sz="1200" b="1" dirty="0">
              <a:solidFill>
                <a:schemeClr val="accent4">
                  <a:lumMod val="75000"/>
                </a:schemeClr>
              </a:solidFill>
            </a:endParaRPr>
          </a:p>
          <a:p>
            <a:pPr algn="l"/>
            <a:endParaRPr lang="en-US" sz="1200" b="1" noProof="1"/>
          </a:p>
        </p:txBody>
      </p:sp>
      <p:pic>
        <p:nvPicPr>
          <p:cNvPr id="6" name="Picture 5" descr="A close up of a logo&#10;&#10;Description automatically generated">
            <a:extLst>
              <a:ext uri="{FF2B5EF4-FFF2-40B4-BE49-F238E27FC236}">
                <a16:creationId xmlns:a16="http://schemas.microsoft.com/office/drawing/2014/main" id="{4A61A811-4547-40AA-927E-C7A6E9F3AC17}"/>
              </a:ext>
            </a:extLst>
          </p:cNvPr>
          <p:cNvPicPr>
            <a:picLocks noChangeAspect="1"/>
          </p:cNvPicPr>
          <p:nvPr/>
        </p:nvPicPr>
        <p:blipFill>
          <a:blip r:embed="rId3"/>
          <a:stretch>
            <a:fillRect/>
          </a:stretch>
        </p:blipFill>
        <p:spPr>
          <a:xfrm>
            <a:off x="8088667" y="5119133"/>
            <a:ext cx="869467" cy="869467"/>
          </a:xfrm>
          <a:prstGeom prst="rect">
            <a:avLst/>
          </a:prstGeom>
          <a:solidFill>
            <a:schemeClr val="tx1"/>
          </a:solidFill>
        </p:spPr>
      </p:pic>
    </p:spTree>
    <p:extLst>
      <p:ext uri="{BB962C8B-B14F-4D97-AF65-F5344CB8AC3E}">
        <p14:creationId xmlns:p14="http://schemas.microsoft.com/office/powerpoint/2010/main" val="415512329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D5B11C5-EB75-4884-ADDC-73EA04FE9FCE}"/>
              </a:ext>
            </a:extLst>
          </p:cNvPr>
          <p:cNvSpPr>
            <a:spLocks noGrp="1"/>
          </p:cNvSpPr>
          <p:nvPr>
            <p:ph idx="1"/>
          </p:nvPr>
        </p:nvSpPr>
        <p:spPr/>
        <p:txBody>
          <a:bodyPr>
            <a:normAutofit/>
          </a:bodyPr>
          <a:lstStyle/>
          <a:p>
            <a:r>
              <a:rPr lang="en-US" sz="1800" b="1" dirty="0"/>
              <a:t>Identify Procurement Opportunities </a:t>
            </a:r>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nvPr>
        </p:nvSpPr>
        <p:spPr/>
        <p:txBody>
          <a:bodyPr>
            <a:normAutofit/>
          </a:bodyPr>
          <a:lstStyle/>
          <a:p>
            <a:r>
              <a:rPr lang="en-US" dirty="0">
                <a:solidFill>
                  <a:srgbClr val="002060"/>
                </a:solidFill>
              </a:rPr>
              <a:t>Bi-weekly bids &amp; opportunities </a:t>
            </a:r>
          </a:p>
          <a:p>
            <a:r>
              <a:rPr lang="en-US" dirty="0">
                <a:solidFill>
                  <a:srgbClr val="002060"/>
                </a:solidFill>
              </a:rPr>
              <a:t>Word of mouth referrals</a:t>
            </a:r>
          </a:p>
          <a:p>
            <a:r>
              <a:rPr lang="en-US" dirty="0">
                <a:solidFill>
                  <a:srgbClr val="002060"/>
                </a:solidFill>
              </a:rPr>
              <a:t>“In- house” projects &amp; ventures</a:t>
            </a:r>
          </a:p>
          <a:p>
            <a:endParaRPr lang="en-US" dirty="0">
              <a:solidFill>
                <a:srgbClr val="002060"/>
              </a:solidFill>
            </a:endParaRPr>
          </a:p>
          <a:p>
            <a:endParaRPr lang="en-US" dirty="0">
              <a:solidFill>
                <a:srgbClr val="002060"/>
              </a:solidFill>
            </a:endParaRPr>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nvPr>
        </p:nvSpPr>
        <p:spPr/>
        <p:txBody>
          <a:bodyPr>
            <a:normAutofit/>
          </a:bodyPr>
          <a:lstStyle/>
          <a:p>
            <a:r>
              <a:rPr lang="en-US" sz="1800" b="1" dirty="0"/>
              <a:t>Business Consulting/</a:t>
            </a:r>
          </a:p>
          <a:p>
            <a:r>
              <a:rPr lang="en-US" sz="1800" b="1" dirty="0"/>
              <a:t>Technical Support</a:t>
            </a:r>
            <a:endParaRPr lang="en-US" dirty="0"/>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nvPr>
        </p:nvSpPr>
        <p:spPr/>
        <p:txBody>
          <a:bodyPr>
            <a:normAutofit/>
          </a:bodyPr>
          <a:lstStyle/>
          <a:p>
            <a:r>
              <a:rPr lang="en-US" dirty="0">
                <a:solidFill>
                  <a:srgbClr val="002060"/>
                </a:solidFill>
              </a:rPr>
              <a:t>One–on-One business coaching &amp; consultation</a:t>
            </a:r>
          </a:p>
          <a:p>
            <a:r>
              <a:rPr lang="en-US" dirty="0">
                <a:solidFill>
                  <a:srgbClr val="002060"/>
                </a:solidFill>
              </a:rPr>
              <a:t>Certification assistance &amp; advocacy </a:t>
            </a:r>
          </a:p>
          <a:p>
            <a:r>
              <a:rPr lang="en-US" dirty="0">
                <a:solidFill>
                  <a:srgbClr val="002060"/>
                </a:solidFill>
              </a:rPr>
              <a:t>FREE Website Built with Consultation </a:t>
            </a:r>
          </a:p>
          <a:p>
            <a:endParaRPr lang="en-US" noProof="1"/>
          </a:p>
          <a:p>
            <a:endParaRPr lang="en-US" dirty="0"/>
          </a:p>
          <a:p>
            <a:endParaRPr lang="en-US" dirty="0"/>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nvPr>
        </p:nvSpPr>
        <p:spPr/>
        <p:txBody>
          <a:bodyPr>
            <a:normAutofit/>
          </a:bodyPr>
          <a:lstStyle/>
          <a:p>
            <a:r>
              <a:rPr lang="en-US" sz="1800" b="1" dirty="0"/>
              <a:t>Networking</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nvPr>
        </p:nvSpPr>
        <p:spPr/>
        <p:txBody>
          <a:bodyPr>
            <a:normAutofit fontScale="92500"/>
          </a:bodyPr>
          <a:lstStyle/>
          <a:p>
            <a:r>
              <a:rPr lang="en-US" dirty="0">
                <a:solidFill>
                  <a:srgbClr val="002060"/>
                </a:solidFill>
              </a:rPr>
              <a:t>Monthly meetings bringing you Non-Minority GC’s, Government agencies, private sector contacts and many more</a:t>
            </a:r>
          </a:p>
          <a:p>
            <a:r>
              <a:rPr lang="en-US" dirty="0">
                <a:solidFill>
                  <a:srgbClr val="002060"/>
                </a:solidFill>
              </a:rPr>
              <a:t>Connect with someone who could potentially grow your business!</a:t>
            </a:r>
          </a:p>
          <a:p>
            <a:endParaRPr lang="en-US" noProof="1"/>
          </a:p>
          <a:p>
            <a:endParaRPr lang="en-US" dirty="0"/>
          </a:p>
          <a:p>
            <a:endParaRPr lang="en-US" dirty="0"/>
          </a:p>
        </p:txBody>
      </p:sp>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p:txBody>
          <a:bodyPr/>
          <a:lstStyle/>
          <a:p>
            <a:pPr algn="ctr"/>
            <a:r>
              <a:rPr lang="en-US" b="1" dirty="0">
                <a:solidFill>
                  <a:srgbClr val="FF0000"/>
                </a:solidFill>
              </a:rPr>
              <a:t>Key Membership Benefits</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pPr defTabSz="342900" eaLnBrk="1" fontAlgn="auto" hangingPunct="1">
              <a:spcBef>
                <a:spcPts val="0"/>
              </a:spcBef>
              <a:spcAft>
                <a:spcPts val="0"/>
              </a:spcAft>
            </a:pPr>
            <a:fld id="{B67B645E-C5E5-4727-B977-D372A0AA71D9}" type="slidenum">
              <a:rPr lang="en-US">
                <a:solidFill>
                  <a:prstClr val="black">
                    <a:tint val="75000"/>
                  </a:prstClr>
                </a:solidFill>
                <a:latin typeface="Calibri" panose="020F0502020204030204"/>
                <a:cs typeface="+mn-cs"/>
              </a:rPr>
              <a:pPr defTabSz="342900" eaLnBrk="1" fontAlgn="auto" hangingPunct="1">
                <a:spcBef>
                  <a:spcPts val="0"/>
                </a:spcBef>
                <a:spcAft>
                  <a:spcPts val="0"/>
                </a:spcAft>
              </a:pPr>
              <a:t>27</a:t>
            </a:fld>
            <a:endParaRPr lang="en-US" dirty="0">
              <a:solidFill>
                <a:prstClr val="black">
                  <a:tint val="75000"/>
                </a:prstClr>
              </a:solidFill>
              <a:latin typeface="Calibri" panose="020F0502020204030204"/>
              <a:cs typeface="+mn-cs"/>
            </a:endParaRPr>
          </a:p>
        </p:txBody>
      </p:sp>
      <p:pic>
        <p:nvPicPr>
          <p:cNvPr id="14" name="Picture 13" descr="A close up of a logo&#10;&#10;Description automatically generated">
            <a:extLst>
              <a:ext uri="{FF2B5EF4-FFF2-40B4-BE49-F238E27FC236}">
                <a16:creationId xmlns:a16="http://schemas.microsoft.com/office/drawing/2014/main" id="{C42A31D8-711B-4D75-A49D-2B052D75DF45}"/>
              </a:ext>
            </a:extLst>
          </p:cNvPr>
          <p:cNvPicPr>
            <a:picLocks noChangeAspect="1"/>
          </p:cNvPicPr>
          <p:nvPr/>
        </p:nvPicPr>
        <p:blipFill>
          <a:blip r:embed="rId3"/>
          <a:stretch>
            <a:fillRect/>
          </a:stretch>
        </p:blipFill>
        <p:spPr>
          <a:xfrm>
            <a:off x="8082254" y="5255639"/>
            <a:ext cx="737747" cy="737747"/>
          </a:xfrm>
          <a:prstGeom prst="rect">
            <a:avLst/>
          </a:prstGeom>
          <a:solidFill>
            <a:schemeClr val="bg1"/>
          </a:solidFill>
        </p:spPr>
      </p:pic>
    </p:spTree>
    <p:extLst>
      <p:ext uri="{BB962C8B-B14F-4D97-AF65-F5344CB8AC3E}">
        <p14:creationId xmlns:p14="http://schemas.microsoft.com/office/powerpoint/2010/main" val="3110203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8" y="857250"/>
            <a:ext cx="7328585" cy="51435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pic>
        <p:nvPicPr>
          <p:cNvPr id="6" name="Picture 5" descr="Diagram, Teams&#10;&#10;Description automatically generated">
            <a:extLst>
              <a:ext uri="{FF2B5EF4-FFF2-40B4-BE49-F238E27FC236}">
                <a16:creationId xmlns:a16="http://schemas.microsoft.com/office/drawing/2014/main" id="{8FC289EB-6467-4C39-AF4F-EB9D022F442A}"/>
              </a:ext>
            </a:extLst>
          </p:cNvPr>
          <p:cNvPicPr>
            <a:picLocks noChangeAspect="1"/>
          </p:cNvPicPr>
          <p:nvPr/>
        </p:nvPicPr>
        <p:blipFill rotWithShape="1">
          <a:blip r:embed="rId2"/>
          <a:srcRect t="1368"/>
          <a:stretch/>
        </p:blipFill>
        <p:spPr>
          <a:xfrm>
            <a:off x="1095448" y="857257"/>
            <a:ext cx="6953105" cy="51434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20736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38759" y="1084944"/>
            <a:ext cx="3251495" cy="4422557"/>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E7480955-90D1-41B3-966C-80A357DFA1B9}"/>
              </a:ext>
            </a:extLst>
          </p:cNvPr>
          <p:cNvSpPr>
            <a:spLocks noGrp="1"/>
          </p:cNvSpPr>
          <p:nvPr>
            <p:ph type="title"/>
          </p:nvPr>
        </p:nvSpPr>
        <p:spPr>
          <a:xfrm>
            <a:off x="5830783" y="1335094"/>
            <a:ext cx="2851707" cy="3942278"/>
          </a:xfrm>
        </p:spPr>
        <p:txBody>
          <a:bodyPr vert="horz" lIns="68580" tIns="34290" rIns="68580" bIns="34290" rtlCol="0" anchor="ctr">
            <a:normAutofit/>
          </a:bodyPr>
          <a:lstStyle/>
          <a:p>
            <a:pPr>
              <a:lnSpc>
                <a:spcPct val="90000"/>
              </a:lnSpc>
            </a:pPr>
            <a:r>
              <a:rPr lang="en-US" sz="3600"/>
              <a:t>Programs we are offering</a:t>
            </a:r>
          </a:p>
        </p:txBody>
      </p:sp>
      <p:sp>
        <p:nvSpPr>
          <p:cNvPr id="4" name="Slide Number Placeholder 3">
            <a:extLst>
              <a:ext uri="{FF2B5EF4-FFF2-40B4-BE49-F238E27FC236}">
                <a16:creationId xmlns:a16="http://schemas.microsoft.com/office/drawing/2014/main" id="{35AD2450-41ED-4708-B011-FDDF8ADB574D}"/>
              </a:ext>
            </a:extLst>
          </p:cNvPr>
          <p:cNvSpPr>
            <a:spLocks noGrp="1"/>
          </p:cNvSpPr>
          <p:nvPr>
            <p:ph type="sldNum" sz="quarter" idx="11"/>
          </p:nvPr>
        </p:nvSpPr>
        <p:spPr>
          <a:xfrm>
            <a:off x="6457950" y="5624513"/>
            <a:ext cx="2057400" cy="273844"/>
          </a:xfrm>
        </p:spPr>
        <p:txBody>
          <a:bodyPr vert="horz" lIns="68580" tIns="34290" rIns="68580" bIns="34290" rtlCol="0" anchor="ctr">
            <a:normAutofit/>
          </a:bodyPr>
          <a:lstStyle/>
          <a:p>
            <a:pPr defTabSz="685800" eaLnBrk="1" fontAlgn="auto" hangingPunct="1">
              <a:spcBef>
                <a:spcPts val="0"/>
              </a:spcBef>
              <a:spcAft>
                <a:spcPts val="450"/>
              </a:spcAft>
            </a:pPr>
            <a:fld id="{B67B645E-C5E5-4727-B977-D372A0AA71D9}" type="slidenum">
              <a:rPr lang="en-US">
                <a:solidFill>
                  <a:srgbClr val="898989"/>
                </a:solidFill>
                <a:latin typeface="Calibri" panose="020F0502020204030204"/>
                <a:cs typeface="+mn-cs"/>
              </a:rPr>
              <a:pPr defTabSz="685800" eaLnBrk="1" fontAlgn="auto" hangingPunct="1">
                <a:spcBef>
                  <a:spcPts val="0"/>
                </a:spcBef>
                <a:spcAft>
                  <a:spcPts val="450"/>
                </a:spcAft>
              </a:pPr>
              <a:t>29</a:t>
            </a:fld>
            <a:endParaRPr lang="en-US">
              <a:solidFill>
                <a:srgbClr val="898989"/>
              </a:solidFill>
              <a:latin typeface="Calibri" panose="020F0502020204030204"/>
              <a:cs typeface="+mn-cs"/>
            </a:endParaRPr>
          </a:p>
        </p:txBody>
      </p:sp>
      <p:graphicFrame>
        <p:nvGraphicFramePr>
          <p:cNvPr id="6" name="Text Placeholder 2">
            <a:extLst>
              <a:ext uri="{FF2B5EF4-FFF2-40B4-BE49-F238E27FC236}">
                <a16:creationId xmlns:a16="http://schemas.microsoft.com/office/drawing/2014/main" id="{F13CEE96-F08A-4DED-8A08-54623F3B3EEC}"/>
              </a:ext>
            </a:extLst>
          </p:cNvPr>
          <p:cNvGraphicFramePr/>
          <p:nvPr/>
        </p:nvGraphicFramePr>
        <p:xfrm>
          <a:off x="329185" y="1084944"/>
          <a:ext cx="4941518" cy="4422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9579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1B396-A8B3-470C-B432-13294BCF4EAB}"/>
              </a:ext>
            </a:extLst>
          </p:cNvPr>
          <p:cNvSpPr/>
          <p:nvPr/>
        </p:nvSpPr>
        <p:spPr>
          <a:xfrm>
            <a:off x="-76200" y="451521"/>
            <a:ext cx="9312276" cy="117475"/>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B3A9EEA1-93F0-4407-AE14-10E90629FC06}"/>
              </a:ext>
            </a:extLst>
          </p:cNvPr>
          <p:cNvSpPr/>
          <p:nvPr/>
        </p:nvSpPr>
        <p:spPr>
          <a:xfrm>
            <a:off x="-76200" y="5888038"/>
            <a:ext cx="9313863" cy="131762"/>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4" name="Picture 2">
            <a:extLst>
              <a:ext uri="{FF2B5EF4-FFF2-40B4-BE49-F238E27FC236}">
                <a16:creationId xmlns:a16="http://schemas.microsoft.com/office/drawing/2014/main" id="{0CDA8B5F-E666-49D9-84C5-715BCC3BE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248400"/>
            <a:ext cx="349796" cy="34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ogo, icon&#10;&#10;Description automatically generated">
            <a:extLst>
              <a:ext uri="{FF2B5EF4-FFF2-40B4-BE49-F238E27FC236}">
                <a16:creationId xmlns:a16="http://schemas.microsoft.com/office/drawing/2014/main" id="{EB7730E5-120E-4E36-A392-9CA8D9181E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6248400"/>
            <a:ext cx="347662" cy="34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A picture containing clipart&#10;&#10;Description automatically generated">
            <a:extLst>
              <a:ext uri="{FF2B5EF4-FFF2-40B4-BE49-F238E27FC236}">
                <a16:creationId xmlns:a16="http://schemas.microsoft.com/office/drawing/2014/main" id="{86AB36E2-A847-4BC5-B2A3-740000CAD4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6248400"/>
            <a:ext cx="349796" cy="34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Logo&#10;&#10;Description automatically generated">
            <a:extLst>
              <a:ext uri="{FF2B5EF4-FFF2-40B4-BE49-F238E27FC236}">
                <a16:creationId xmlns:a16="http://schemas.microsoft.com/office/drawing/2014/main" id="{13A86B58-92F5-4F3C-B517-29D6711079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6248400"/>
            <a:ext cx="349796" cy="34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4">
            <a:extLst>
              <a:ext uri="{FF2B5EF4-FFF2-40B4-BE49-F238E27FC236}">
                <a16:creationId xmlns:a16="http://schemas.microsoft.com/office/drawing/2014/main" id="{91FF11F2-C7C8-45A6-851C-7231C75D44D3}"/>
              </a:ext>
            </a:extLst>
          </p:cNvPr>
          <p:cNvSpPr txBox="1">
            <a:spLocks noChangeArrowheads="1"/>
          </p:cNvSpPr>
          <p:nvPr/>
        </p:nvSpPr>
        <p:spPr bwMode="auto">
          <a:xfrm>
            <a:off x="1828800" y="6248400"/>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panose="020B0503020203020204"/>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panose="020B0503020203020204"/>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panose="020B0503020203020204"/>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9pPr>
          </a:lstStyle>
          <a:p>
            <a:pPr eaLnBrk="1" hangingPunct="1">
              <a:lnSpc>
                <a:spcPct val="100000"/>
              </a:lnSpc>
              <a:spcBef>
                <a:spcPct val="0"/>
              </a:spcBef>
              <a:buFontTx/>
              <a:buNone/>
            </a:pPr>
            <a:r>
              <a:rPr lang="en-US" altLang="en-US" sz="1100"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a:t>
            </a:r>
            <a:r>
              <a:rPr lang="en-US" altLang="en-US" sz="1100" dirty="0" err="1">
                <a:solidFill>
                  <a:srgbClr val="FFFFFF"/>
                </a:solidFill>
                <a:latin typeface="Roboto Light" panose="02000000000000000000" pitchFamily="2" charset="0"/>
                <a:ea typeface="Roboto Light" panose="02000000000000000000" pitchFamily="2" charset="0"/>
                <a:cs typeface="Roboto Light" panose="02000000000000000000" pitchFamily="2" charset="0"/>
              </a:rPr>
              <a:t>CHICAGODPS</a:t>
            </a:r>
            <a:endParaRPr lang="en-US" altLang="en-US" sz="1100" dirty="0">
              <a:solidFill>
                <a:srgbClr val="FFFFF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TextBox 15">
            <a:extLst>
              <a:ext uri="{FF2B5EF4-FFF2-40B4-BE49-F238E27FC236}">
                <a16:creationId xmlns:a16="http://schemas.microsoft.com/office/drawing/2014/main" id="{3872D277-07F5-4785-89A4-51A60917B2A3}"/>
              </a:ext>
            </a:extLst>
          </p:cNvPr>
          <p:cNvSpPr txBox="1">
            <a:spLocks noChangeArrowheads="1"/>
          </p:cNvSpPr>
          <p:nvPr/>
        </p:nvSpPr>
        <p:spPr bwMode="auto">
          <a:xfrm>
            <a:off x="838200" y="1752600"/>
            <a:ext cx="2840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panose="020B0503020203020204"/>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panose="020B0503020203020204"/>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panose="020B0503020203020204"/>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9pPr>
          </a:lstStyle>
          <a:p>
            <a:pPr algn="ctr" eaLnBrk="1" hangingPunct="1">
              <a:lnSpc>
                <a:spcPct val="100000"/>
              </a:lnSpc>
              <a:spcBef>
                <a:spcPct val="0"/>
              </a:spcBef>
              <a:buFontTx/>
              <a:buNone/>
            </a:pPr>
            <a:r>
              <a:rPr lang="en-US" altLang="en-US" sz="2100" dirty="0">
                <a:solidFill>
                  <a:srgbClr val="FFFFFF"/>
                </a:solidFill>
                <a:latin typeface="Roboto Medium" panose="02000000000000000000" pitchFamily="2" charset="0"/>
                <a:ea typeface="Roboto Medium" panose="02000000000000000000" pitchFamily="2" charset="0"/>
                <a:cs typeface="Roboto Medium" panose="02000000000000000000" pitchFamily="2" charset="0"/>
              </a:rPr>
              <a:t>RESOURCE GUIDES</a:t>
            </a:r>
          </a:p>
        </p:txBody>
      </p:sp>
      <p:pic>
        <p:nvPicPr>
          <p:cNvPr id="10" name="Picture 9">
            <a:extLst>
              <a:ext uri="{FF2B5EF4-FFF2-40B4-BE49-F238E27FC236}">
                <a16:creationId xmlns:a16="http://schemas.microsoft.com/office/drawing/2014/main" id="{9AEFF3B4-55B0-46C1-A5B1-BFB5253BC3AB}"/>
              </a:ext>
            </a:extLst>
          </p:cNvPr>
          <p:cNvPicPr>
            <a:picLocks noChangeAspect="1"/>
          </p:cNvPicPr>
          <p:nvPr/>
        </p:nvPicPr>
        <p:blipFill rotWithShape="1">
          <a:blip r:embed="rId6"/>
          <a:srcRect l="7203"/>
          <a:stretch/>
        </p:blipFill>
        <p:spPr>
          <a:xfrm>
            <a:off x="5257800" y="762000"/>
            <a:ext cx="1820863" cy="2385457"/>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F005809C-432C-4BB3-A890-386643003748}"/>
              </a:ext>
            </a:extLst>
          </p:cNvPr>
          <p:cNvPicPr>
            <a:picLocks noChangeAspect="1"/>
          </p:cNvPicPr>
          <p:nvPr/>
        </p:nvPicPr>
        <p:blipFill>
          <a:blip r:embed="rId7"/>
          <a:stretch>
            <a:fillRect/>
          </a:stretch>
        </p:blipFill>
        <p:spPr>
          <a:xfrm>
            <a:off x="7162800" y="762000"/>
            <a:ext cx="1820863" cy="2372750"/>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9A9477F2-D27E-427C-ACBD-B31846223DDE}"/>
              </a:ext>
            </a:extLst>
          </p:cNvPr>
          <p:cNvPicPr>
            <a:picLocks noChangeAspect="1"/>
          </p:cNvPicPr>
          <p:nvPr/>
        </p:nvPicPr>
        <p:blipFill>
          <a:blip r:embed="rId8"/>
          <a:stretch>
            <a:fillRect/>
          </a:stretch>
        </p:blipFill>
        <p:spPr>
          <a:xfrm>
            <a:off x="5257800" y="3352800"/>
            <a:ext cx="1820863" cy="2381826"/>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CC20E41A-17B4-41C8-A44D-B33F0B07A211}"/>
              </a:ext>
            </a:extLst>
          </p:cNvPr>
          <p:cNvPicPr>
            <a:picLocks noChangeAspect="1"/>
          </p:cNvPicPr>
          <p:nvPr/>
        </p:nvPicPr>
        <p:blipFill>
          <a:blip r:embed="rId9"/>
          <a:stretch>
            <a:fillRect/>
          </a:stretch>
        </p:blipFill>
        <p:spPr>
          <a:xfrm>
            <a:off x="7162800" y="3352800"/>
            <a:ext cx="1820863" cy="2374564"/>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864A6B3E-5FCE-4297-906D-BD64E47C70DF}"/>
              </a:ext>
            </a:extLst>
          </p:cNvPr>
          <p:cNvSpPr txBox="1"/>
          <p:nvPr/>
        </p:nvSpPr>
        <p:spPr>
          <a:xfrm>
            <a:off x="457200" y="2362200"/>
            <a:ext cx="4495800" cy="3046988"/>
          </a:xfrm>
          <a:prstGeom prst="rect">
            <a:avLst/>
          </a:prstGeom>
          <a:noFill/>
        </p:spPr>
        <p:txBody>
          <a:bodyPr wrap="square">
            <a:spAutoFit/>
          </a:bodyPr>
          <a:lstStyle/>
          <a:p>
            <a:pPr marL="214313" indent="-214313" defTabSz="685800" eaLnBrk="1" fontAlgn="auto" hangingPunct="1">
              <a:spcBef>
                <a:spcPts val="0"/>
              </a:spcBef>
              <a:spcAft>
                <a:spcPts val="0"/>
              </a:spcAft>
              <a:buFont typeface="Wingdings" pitchFamily="2" charset="2"/>
              <a:buChar char="§"/>
              <a:defRPr/>
            </a:pPr>
            <a:r>
              <a:rPr lang="en-US" sz="1600" dirty="0">
                <a:solidFill>
                  <a:prstClr val="white"/>
                </a:solidFill>
                <a:cs typeface="Calibri" panose="020F0502020204030204" pitchFamily="34" charset="0"/>
              </a:rPr>
              <a:t>DPS has published a four-volume set of Resource Guides, expanding on the guiding principle of transparency.</a:t>
            </a:r>
          </a:p>
          <a:p>
            <a:pPr defTabSz="685800" eaLnBrk="1" fontAlgn="auto" hangingPunct="1">
              <a:spcBef>
                <a:spcPts val="0"/>
              </a:spcBef>
              <a:spcAft>
                <a:spcPts val="0"/>
              </a:spcAft>
              <a:defRPr/>
            </a:pPr>
            <a:endParaRPr lang="en-US" sz="1600" dirty="0">
              <a:solidFill>
                <a:prstClr val="white"/>
              </a:solidFill>
              <a:cs typeface="Calibri" panose="020F0502020204030204" pitchFamily="34" charset="0"/>
            </a:endParaRPr>
          </a:p>
          <a:p>
            <a:pPr marL="214313" indent="-214313" defTabSz="685800" eaLnBrk="1" fontAlgn="auto" hangingPunct="1">
              <a:spcBef>
                <a:spcPts val="0"/>
              </a:spcBef>
              <a:spcAft>
                <a:spcPts val="0"/>
              </a:spcAft>
              <a:buFont typeface="Wingdings" pitchFamily="2" charset="2"/>
              <a:buChar char="§"/>
              <a:defRPr/>
            </a:pPr>
            <a:r>
              <a:rPr lang="en-US" sz="1600" dirty="0">
                <a:solidFill>
                  <a:prstClr val="white"/>
                </a:solidFill>
                <a:cs typeface="Calibri" panose="020F0502020204030204" pitchFamily="34" charset="0"/>
              </a:rPr>
              <a:t>The Resource Guides were divided into key areas of the procurement process:</a:t>
            </a:r>
          </a:p>
          <a:p>
            <a:pPr marL="557213" lvl="1" indent="-214313" defTabSz="685800" eaLnBrk="1" fontAlgn="auto" hangingPunct="1">
              <a:spcBef>
                <a:spcPts val="0"/>
              </a:spcBef>
              <a:spcAft>
                <a:spcPts val="0"/>
              </a:spcAft>
              <a:buFont typeface="Wingdings" pitchFamily="2" charset="2"/>
              <a:buChar char="Ø"/>
              <a:defRPr/>
            </a:pPr>
            <a:r>
              <a:rPr lang="en-US" sz="1600" dirty="0">
                <a:solidFill>
                  <a:prstClr val="white"/>
                </a:solidFill>
                <a:cs typeface="Calibri" panose="020F0502020204030204" pitchFamily="34" charset="0"/>
              </a:rPr>
              <a:t>Contract Administration</a:t>
            </a:r>
          </a:p>
          <a:p>
            <a:pPr marL="557213" lvl="1" indent="-214313" defTabSz="685800" eaLnBrk="1" fontAlgn="auto" hangingPunct="1">
              <a:spcBef>
                <a:spcPts val="0"/>
              </a:spcBef>
              <a:spcAft>
                <a:spcPts val="0"/>
              </a:spcAft>
              <a:buFont typeface="Wingdings" pitchFamily="2" charset="2"/>
              <a:buChar char="Ø"/>
              <a:defRPr/>
            </a:pPr>
            <a:r>
              <a:rPr lang="en-US" sz="1600" dirty="0">
                <a:solidFill>
                  <a:prstClr val="white"/>
                </a:solidFill>
                <a:cs typeface="Calibri" panose="020F0502020204030204" pitchFamily="34" charset="0"/>
              </a:rPr>
              <a:t>Incentives and Programs</a:t>
            </a:r>
          </a:p>
          <a:p>
            <a:pPr marL="557213" lvl="1" indent="-214313" defTabSz="685800" eaLnBrk="1" fontAlgn="auto" hangingPunct="1">
              <a:spcBef>
                <a:spcPts val="0"/>
              </a:spcBef>
              <a:spcAft>
                <a:spcPts val="0"/>
              </a:spcAft>
              <a:buFont typeface="Wingdings" pitchFamily="2" charset="2"/>
              <a:buChar char="Ø"/>
              <a:defRPr/>
            </a:pPr>
            <a:r>
              <a:rPr lang="en-US" sz="1600" dirty="0">
                <a:solidFill>
                  <a:prstClr val="white"/>
                </a:solidFill>
                <a:cs typeface="Calibri" panose="020F0502020204030204" pitchFamily="34" charset="0"/>
              </a:rPr>
              <a:t>Certification</a:t>
            </a:r>
          </a:p>
          <a:p>
            <a:pPr marL="557213" lvl="1" indent="-214313" defTabSz="685800" eaLnBrk="1" fontAlgn="auto" hangingPunct="1">
              <a:spcBef>
                <a:spcPts val="0"/>
              </a:spcBef>
              <a:spcAft>
                <a:spcPts val="0"/>
              </a:spcAft>
              <a:buFont typeface="Wingdings" pitchFamily="2" charset="2"/>
              <a:buChar char="Ø"/>
              <a:defRPr/>
            </a:pPr>
            <a:r>
              <a:rPr lang="en-US" sz="1600" dirty="0">
                <a:solidFill>
                  <a:prstClr val="white"/>
                </a:solidFill>
                <a:cs typeface="Calibri" panose="020F0502020204030204" pitchFamily="34" charset="0"/>
              </a:rPr>
              <a:t>Compliance</a:t>
            </a:r>
          </a:p>
          <a:p>
            <a:pPr marL="342900" lvl="1" defTabSz="685800" eaLnBrk="1" fontAlgn="auto" hangingPunct="1">
              <a:spcBef>
                <a:spcPts val="0"/>
              </a:spcBef>
              <a:spcAft>
                <a:spcPts val="0"/>
              </a:spcAft>
              <a:defRPr/>
            </a:pPr>
            <a:endParaRPr lang="en-US" sz="1600" dirty="0">
              <a:solidFill>
                <a:prstClr val="white"/>
              </a:solidFill>
              <a:cs typeface="Calibri" panose="020F0502020204030204" pitchFamily="34" charset="0"/>
            </a:endParaRPr>
          </a:p>
          <a:p>
            <a:pPr marL="214313" indent="-214313" defTabSz="685800" eaLnBrk="1" fontAlgn="auto" hangingPunct="1">
              <a:spcBef>
                <a:spcPts val="0"/>
              </a:spcBef>
              <a:spcAft>
                <a:spcPts val="0"/>
              </a:spcAft>
              <a:buFont typeface="Wingdings" pitchFamily="2" charset="2"/>
              <a:buChar char="§"/>
              <a:defRPr/>
            </a:pPr>
            <a:r>
              <a:rPr lang="en-US" sz="1600" dirty="0">
                <a:solidFill>
                  <a:prstClr val="white"/>
                </a:solidFill>
                <a:ea typeface="Roboto" panose="02000000000000000000" pitchFamily="2" charset="0"/>
                <a:cs typeface="Calibri" panose="020F0502020204030204" pitchFamily="34" charset="0"/>
              </a:rPr>
              <a:t>Download now at </a:t>
            </a:r>
            <a:r>
              <a:rPr lang="en-US" sz="1600" dirty="0" err="1">
                <a:solidFill>
                  <a:prstClr val="white"/>
                </a:solidFill>
                <a:ea typeface="Roboto" panose="02000000000000000000" pitchFamily="2" charset="0"/>
                <a:cs typeface="Calibri" panose="020F0502020204030204" pitchFamily="34" charset="0"/>
              </a:rPr>
              <a:t>www.chicago.gov</a:t>
            </a:r>
            <a:r>
              <a:rPr lang="en-US" sz="1600" dirty="0">
                <a:solidFill>
                  <a:prstClr val="white"/>
                </a:solidFill>
                <a:ea typeface="Roboto" panose="02000000000000000000" pitchFamily="2" charset="0"/>
                <a:cs typeface="Calibri" panose="020F0502020204030204" pitchFamily="34" charset="0"/>
              </a:rPr>
              <a:t>/</a:t>
            </a:r>
            <a:r>
              <a:rPr lang="en-US" sz="1600" dirty="0" err="1">
                <a:solidFill>
                  <a:prstClr val="white"/>
                </a:solidFill>
                <a:ea typeface="Roboto" panose="02000000000000000000" pitchFamily="2" charset="0"/>
                <a:cs typeface="Calibri" panose="020F0502020204030204" pitchFamily="34" charset="0"/>
              </a:rPr>
              <a:t>dpsguides</a:t>
            </a:r>
            <a:endParaRPr lang="en-US" sz="1600" dirty="0">
              <a:solidFill>
                <a:prstClr val="white"/>
              </a:solidFill>
              <a:ea typeface="Roboto" panose="02000000000000000000" pitchFamily="2" charset="0"/>
              <a:cs typeface="Calibri" panose="020F0502020204030204" pitchFamily="34" charset="0"/>
            </a:endParaRPr>
          </a:p>
        </p:txBody>
      </p:sp>
      <p:pic>
        <p:nvPicPr>
          <p:cNvPr id="15" name="Picture 10" descr="A black and white logo&#10;&#10;Description automatically generated with medium confidence">
            <a:extLst>
              <a:ext uri="{FF2B5EF4-FFF2-40B4-BE49-F238E27FC236}">
                <a16:creationId xmlns:a16="http://schemas.microsoft.com/office/drawing/2014/main" id="{69E82DEE-96F5-4B74-8865-91A724F7B6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838200"/>
            <a:ext cx="375126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414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black"/>
              </a:solidFill>
              <a:latin typeface="Calibri" panose="020F0502020204030204"/>
            </a:endParaRPr>
          </a:p>
        </p:txBody>
      </p:sp>
      <p:sp>
        <p:nvSpPr>
          <p:cNvPr id="18" name="Arc 17">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4378" y="1439137"/>
            <a:ext cx="2240924"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defRPr/>
            </a:pPr>
            <a:endParaRPr lang="en-US" sz="1350">
              <a:solidFill>
                <a:srgbClr val="000000"/>
              </a:solidFill>
              <a:latin typeface="Calibri" panose="020F0502020204030204"/>
            </a:endParaRPr>
          </a:p>
        </p:txBody>
      </p:sp>
      <p:sp>
        <p:nvSpPr>
          <p:cNvPr id="2" name="Title 1">
            <a:extLst>
              <a:ext uri="{FF2B5EF4-FFF2-40B4-BE49-F238E27FC236}">
                <a16:creationId xmlns:a16="http://schemas.microsoft.com/office/drawing/2014/main" id="{9F31BAB1-933E-4FDB-B72F-216270897F5D}"/>
              </a:ext>
            </a:extLst>
          </p:cNvPr>
          <p:cNvSpPr>
            <a:spLocks noGrp="1"/>
          </p:cNvSpPr>
          <p:nvPr>
            <p:ph type="title"/>
          </p:nvPr>
        </p:nvSpPr>
        <p:spPr>
          <a:xfrm>
            <a:off x="5310554" y="1342945"/>
            <a:ext cx="3350844" cy="2295406"/>
          </a:xfrm>
        </p:spPr>
        <p:txBody>
          <a:bodyPr vert="horz" lIns="68580" tIns="34290" rIns="68580" bIns="34290" rtlCol="0" anchor="b">
            <a:normAutofit/>
          </a:bodyPr>
          <a:lstStyle/>
          <a:p>
            <a:pPr algn="ctr">
              <a:lnSpc>
                <a:spcPct val="90000"/>
              </a:lnSpc>
            </a:pPr>
            <a:r>
              <a:rPr lang="en-US" sz="4500">
                <a:solidFill>
                  <a:srgbClr val="FFFFFF"/>
                </a:solidFill>
              </a:rPr>
              <a:t>Thank you</a:t>
            </a:r>
          </a:p>
        </p:txBody>
      </p:sp>
      <p:sp>
        <p:nvSpPr>
          <p:cNvPr id="3" name="Text Placeholder 2">
            <a:extLst>
              <a:ext uri="{FF2B5EF4-FFF2-40B4-BE49-F238E27FC236}">
                <a16:creationId xmlns:a16="http://schemas.microsoft.com/office/drawing/2014/main" id="{760C3600-1D05-4D26-84A9-DE3B957A1927}"/>
              </a:ext>
            </a:extLst>
          </p:cNvPr>
          <p:cNvSpPr>
            <a:spLocks noGrp="1"/>
          </p:cNvSpPr>
          <p:nvPr>
            <p:ph type="body" idx="1"/>
          </p:nvPr>
        </p:nvSpPr>
        <p:spPr>
          <a:xfrm>
            <a:off x="4860886" y="3707407"/>
            <a:ext cx="4185650" cy="1807649"/>
          </a:xfrm>
        </p:spPr>
        <p:txBody>
          <a:bodyPr vert="horz" lIns="68580" tIns="34290" rIns="68580" bIns="34290" rtlCol="0">
            <a:normAutofit/>
          </a:bodyPr>
          <a:lstStyle/>
          <a:p>
            <a:pPr algn="ctr"/>
            <a:r>
              <a:rPr lang="en-US" sz="1800" dirty="0">
                <a:solidFill>
                  <a:srgbClr val="FFFFFF"/>
                </a:solidFill>
              </a:rPr>
              <a:t>PLEASE CONTACT </a:t>
            </a:r>
            <a:r>
              <a:rPr lang="en-US" sz="1800" dirty="0">
                <a:solidFill>
                  <a:srgbClr val="FFFFFF"/>
                </a:solidFill>
                <a:hlinkClick r:id="rId2"/>
              </a:rPr>
              <a:t>INFO@USMINORITYCONTRACTORS.ORG</a:t>
            </a:r>
            <a:r>
              <a:rPr lang="en-US" sz="1800" dirty="0">
                <a:solidFill>
                  <a:srgbClr val="FFFFFF"/>
                </a:solidFill>
              </a:rPr>
              <a:t> FOR </a:t>
            </a:r>
            <a:r>
              <a:rPr lang="en-US" sz="1800">
                <a:solidFill>
                  <a:srgbClr val="FFFFFF"/>
                </a:solidFill>
              </a:rPr>
              <a:t>MORE INFORMATION ON HOW TO BECOME A MEMBER!</a:t>
            </a:r>
            <a:endParaRPr lang="en-US" sz="1800" dirty="0">
              <a:solidFill>
                <a:srgbClr val="FFFFFF"/>
              </a:solidFill>
            </a:endParaRPr>
          </a:p>
        </p:txBody>
      </p:sp>
      <p:sp>
        <p:nvSpPr>
          <p:cNvPr id="20" name="Oval 19">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8276" y="1132358"/>
            <a:ext cx="4593286" cy="45932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pic>
        <p:nvPicPr>
          <p:cNvPr id="8" name="Graphic 7" descr="Envelope">
            <a:extLst>
              <a:ext uri="{FF2B5EF4-FFF2-40B4-BE49-F238E27FC236}">
                <a16:creationId xmlns:a16="http://schemas.microsoft.com/office/drawing/2014/main" id="{F5A621CC-4A51-4F9D-8D9F-8AAE6176C2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929" y="1888349"/>
            <a:ext cx="3081303" cy="308130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pic>
        <p:nvPicPr>
          <p:cNvPr id="6" name="Picture 5" descr="A close up of a logo&#10;&#10;Description automatically generated">
            <a:extLst>
              <a:ext uri="{FF2B5EF4-FFF2-40B4-BE49-F238E27FC236}">
                <a16:creationId xmlns:a16="http://schemas.microsoft.com/office/drawing/2014/main" id="{8B94ACE1-7DED-4703-8635-86EF81BD8E0B}"/>
              </a:ext>
            </a:extLst>
          </p:cNvPr>
          <p:cNvPicPr>
            <a:picLocks noChangeAspect="1"/>
          </p:cNvPicPr>
          <p:nvPr/>
        </p:nvPicPr>
        <p:blipFill>
          <a:blip r:embed="rId5"/>
          <a:stretch>
            <a:fillRect/>
          </a:stretch>
        </p:blipFill>
        <p:spPr>
          <a:xfrm>
            <a:off x="7813672" y="4971296"/>
            <a:ext cx="1042052" cy="1042052"/>
          </a:xfrm>
          <a:prstGeom prst="rect">
            <a:avLst/>
          </a:prstGeom>
          <a:solidFill>
            <a:schemeClr val="accent2"/>
          </a:solidFill>
        </p:spPr>
      </p:pic>
    </p:spTree>
    <p:extLst>
      <p:ext uri="{BB962C8B-B14F-4D97-AF65-F5344CB8AC3E}">
        <p14:creationId xmlns:p14="http://schemas.microsoft.com/office/powerpoint/2010/main" val="1192277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FB5B21-BD91-4822-AE36-35AF43D0F3FF}"/>
              </a:ext>
            </a:extLst>
          </p:cNvPr>
          <p:cNvSpPr>
            <a:spLocks noGrp="1"/>
          </p:cNvSpPr>
          <p:nvPr>
            <p:ph type="subTitle" idx="1"/>
          </p:nvPr>
        </p:nvSpPr>
        <p:spPr>
          <a:xfrm>
            <a:off x="609600" y="685800"/>
            <a:ext cx="7924800" cy="52578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The </a:t>
            </a:r>
            <a:r>
              <a:rPr kumimoji="0" lang="en-US" altLang="en-US" sz="2400" b="0" i="0" u="sng" strike="noStrike" kern="1200" cap="none" spc="0" normalizeH="0" baseline="0" noProof="0" dirty="0" err="1">
                <a:ln>
                  <a:noFill/>
                </a:ln>
                <a:solidFill>
                  <a:schemeClr val="accent4"/>
                </a:solidFill>
                <a:effectLst/>
                <a:uLnTx/>
                <a:uFillTx/>
                <a:latin typeface="Avenir LT Std 55 Roman"/>
                <a:ea typeface="+mn-ea"/>
                <a:cs typeface="Arial" panose="020B0604020202020204" pitchFamily="34" charset="0"/>
              </a:rPr>
              <a:t>AeroStar</a:t>
            </a:r>
            <a:r>
              <a:rPr kumimoji="0" lang="en-US" altLang="en-US" sz="2400" b="0" i="0" u="sng"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 Avion Institute</a:t>
            </a:r>
            <a:endParaRPr lang="en-US" altLang="en-US" b="1" dirty="0">
              <a:latin typeface="Avenir LT Std 55 Roman"/>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b="1" dirty="0">
                <a:latin typeface="Avenir LT Std 55 Roman"/>
                <a:cs typeface="Arial" panose="020B0604020202020204" pitchFamily="34" charset="0"/>
              </a:rPr>
              <a:t>The </a:t>
            </a:r>
            <a:r>
              <a:rPr lang="en-US" altLang="en-US" b="1" dirty="0" err="1">
                <a:latin typeface="Avenir LT Std 55 Roman"/>
                <a:cs typeface="Arial" panose="020B0604020202020204" pitchFamily="34" charset="0"/>
              </a:rPr>
              <a:t>AeroStar</a:t>
            </a:r>
            <a:r>
              <a:rPr lang="en-US" altLang="en-US" b="1" dirty="0">
                <a:latin typeface="Avenir LT Std 55 Roman"/>
                <a:cs typeface="Arial" panose="020B0604020202020204" pitchFamily="34" charset="0"/>
              </a:rPr>
              <a:t> Avion Institute </a:t>
            </a:r>
            <a:r>
              <a:rPr lang="en-US" altLang="en-US" dirty="0">
                <a:latin typeface="Avenir LT Std 55 Roman"/>
                <a:cs typeface="Arial" panose="020B0604020202020204" pitchFamily="34" charset="0"/>
              </a:rPr>
              <a:t>is a Woman, and Minority Owned Business Enterprise that delivers programs that teach skills necessary to not just participate, but LEAD in the next generation of STEM innovation. Students are immersed in inquiry-based learning, engineering design projects, they operate flight simulators, remote controlled helicopters, drones, RC airplanes and VR headsets. They also build model airplanes and rockets to specifications. They study and demonstrate extensive knowledge on flight theory, aviation weather, aircraft radio operation, aircraft cockpit instrumentation and STEM careers. We soar above other programs because we provide years of ongoing support to students interested in pursuing pathways in Aviation/STEM.</a:t>
            </a:r>
            <a:endParaRPr kumimoji="0" lang="en-US" altLang="en-US" sz="2400" i="0" u="sng" strike="noStrike" kern="1200" cap="none" spc="0" normalizeH="0" baseline="0" noProof="0" dirty="0">
              <a:ln>
                <a:noFill/>
              </a:ln>
              <a:effectLst/>
              <a:uLnTx/>
              <a:uFillTx/>
              <a:latin typeface="Avenir LT Std 55 Roman"/>
              <a:ea typeface="+mn-ea"/>
              <a:cs typeface="Arial" panose="020B0604020202020204" pitchFamily="34" charset="0"/>
            </a:endParaRPr>
          </a:p>
        </p:txBody>
      </p:sp>
    </p:spTree>
    <p:extLst>
      <p:ext uri="{BB962C8B-B14F-4D97-AF65-F5344CB8AC3E}">
        <p14:creationId xmlns:p14="http://schemas.microsoft.com/office/powerpoint/2010/main" val="3408776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818275-416C-4675-A02F-946C78A55A8A}"/>
              </a:ext>
            </a:extLst>
          </p:cNvPr>
          <p:cNvSpPr/>
          <p:nvPr/>
        </p:nvSpPr>
        <p:spPr>
          <a:xfrm>
            <a:off x="-11113" y="306388"/>
            <a:ext cx="9144001" cy="919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pic>
        <p:nvPicPr>
          <p:cNvPr id="14339" name="Picture 2" descr="Photoxpress_3177617">
            <a:extLst>
              <a:ext uri="{FF2B5EF4-FFF2-40B4-BE49-F238E27FC236}">
                <a16:creationId xmlns:a16="http://schemas.microsoft.com/office/drawing/2014/main" id="{04F2F387-8374-4F80-A42E-D93A707A1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34" b="31042"/>
          <a:stretch>
            <a:fillRect/>
          </a:stretch>
        </p:blipFill>
        <p:spPr bwMode="auto">
          <a:xfrm>
            <a:off x="0" y="2246313"/>
            <a:ext cx="9144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FF8769-549C-4F3C-88B8-F87BD57FB16D}"/>
              </a:ext>
            </a:extLst>
          </p:cNvPr>
          <p:cNvSpPr/>
          <p:nvPr/>
        </p:nvSpPr>
        <p:spPr>
          <a:xfrm>
            <a:off x="0" y="1371600"/>
            <a:ext cx="798949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WORKING WITH ASSIST AGENCIES</a:t>
            </a:r>
          </a:p>
        </p:txBody>
      </p:sp>
      <p:sp>
        <p:nvSpPr>
          <p:cNvPr id="14341" name="TextBox 3">
            <a:extLst>
              <a:ext uri="{FF2B5EF4-FFF2-40B4-BE49-F238E27FC236}">
                <a16:creationId xmlns:a16="http://schemas.microsoft.com/office/drawing/2014/main" id="{D051F0C0-7B91-4A33-A618-F5AA0CF67DA7}"/>
              </a:ext>
            </a:extLst>
          </p:cNvPr>
          <p:cNvSpPr txBox="1">
            <a:spLocks noChangeArrowheads="1"/>
          </p:cNvSpPr>
          <p:nvPr/>
        </p:nvSpPr>
        <p:spPr bwMode="auto">
          <a:xfrm>
            <a:off x="9466" y="4953000"/>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a:ea typeface="+mn-ea"/>
                <a:cs typeface="Arial" panose="020B0604020202020204" pitchFamily="34" charset="0"/>
              </a:rPr>
              <a:t>Presented By:</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FFFFFF"/>
              </a:solidFill>
              <a:effectLst/>
              <a:uLnTx/>
              <a:uFillTx/>
              <a:latin typeface="Avenir LT Std 55 Roman"/>
              <a:ea typeface="+mn-ea"/>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FFC000"/>
                </a:solidFill>
                <a:effectLst/>
                <a:uLnTx/>
                <a:uFillTx/>
                <a:latin typeface="Avenir LT Std 55 Roman"/>
                <a:ea typeface="+mn-ea"/>
                <a:cs typeface="Arial" pitchFamily="34" charset="0"/>
              </a:rPr>
              <a:t>Tammera L. Holmes </a:t>
            </a:r>
          </a:p>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FFC000"/>
                </a:solidFill>
                <a:effectLst/>
                <a:uLnTx/>
                <a:uFillTx/>
                <a:latin typeface="Avenir LT Std 55 Roman"/>
                <a:ea typeface="+mn-ea"/>
                <a:cs typeface="Arial" pitchFamily="34" charset="0"/>
              </a:rPr>
              <a:t>The </a:t>
            </a:r>
            <a:r>
              <a:rPr kumimoji="0" lang="en-US" altLang="en-US" sz="2400" b="0" i="0" u="none" strike="noStrike" kern="1200" cap="none" spc="0" normalizeH="0" baseline="0" noProof="0" dirty="0" err="1">
                <a:ln>
                  <a:noFill/>
                </a:ln>
                <a:solidFill>
                  <a:srgbClr val="FFC000"/>
                </a:solidFill>
                <a:effectLst/>
                <a:uLnTx/>
                <a:uFillTx/>
                <a:latin typeface="Avenir LT Std 55 Roman"/>
                <a:ea typeface="+mn-ea"/>
                <a:cs typeface="Arial" pitchFamily="34" charset="0"/>
              </a:rPr>
              <a:t>AeroStar</a:t>
            </a:r>
            <a:r>
              <a:rPr kumimoji="0" lang="en-US" altLang="en-US" sz="2400" b="0" i="0" u="none" strike="noStrike" kern="1200" cap="none" spc="0" normalizeH="0" baseline="0" noProof="0" dirty="0">
                <a:ln>
                  <a:noFill/>
                </a:ln>
                <a:solidFill>
                  <a:srgbClr val="FFC000"/>
                </a:solidFill>
                <a:effectLst/>
                <a:uLnTx/>
                <a:uFillTx/>
                <a:latin typeface="Avenir LT Std 55 Roman"/>
                <a:ea typeface="+mn-ea"/>
                <a:cs typeface="Arial" pitchFamily="34" charset="0"/>
              </a:rPr>
              <a:t> Avion Institute</a:t>
            </a:r>
          </a:p>
        </p:txBody>
      </p:sp>
      <p:pic>
        <p:nvPicPr>
          <p:cNvPr id="14342" name="Picture 3">
            <a:extLst>
              <a:ext uri="{FF2B5EF4-FFF2-40B4-BE49-F238E27FC236}">
                <a16:creationId xmlns:a16="http://schemas.microsoft.com/office/drawing/2014/main" id="{D630C37E-755E-4962-859E-6A6459F245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 y="330200"/>
            <a:ext cx="31797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400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98" y="2181103"/>
            <a:ext cx="2735513" cy="125769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241977" y="4758679"/>
            <a:ext cx="4410404" cy="887214"/>
          </a:xfrm>
        </p:spPr>
        <p:txBody>
          <a:bodyPr anchor="t">
            <a:normAutofit/>
          </a:bodyPr>
          <a:lstStyle/>
          <a:p>
            <a:pPr algn="r"/>
            <a:r>
              <a:rPr lang="en-US" dirty="0">
                <a:solidFill>
                  <a:schemeClr val="accent2"/>
                </a:solidFill>
              </a:rPr>
              <a:t>Tammera L. Holmes</a:t>
            </a:r>
            <a:br>
              <a:rPr lang="en-US" dirty="0">
                <a:solidFill>
                  <a:schemeClr val="accent2"/>
                </a:solidFill>
              </a:rPr>
            </a:br>
            <a:r>
              <a:rPr lang="en-US" sz="1800" dirty="0">
                <a:solidFill>
                  <a:schemeClr val="accent2"/>
                </a:solidFill>
              </a:rPr>
              <a:t>Founder &amp; CEO</a:t>
            </a:r>
          </a:p>
        </p:txBody>
      </p:sp>
      <p:sp>
        <p:nvSpPr>
          <p:cNvPr id="3" name="Footer Placeholder 2"/>
          <p:cNvSpPr>
            <a:spLocks noGrp="1"/>
          </p:cNvSpPr>
          <p:nvPr>
            <p:ph type="ftr" sz="quarter" idx="11"/>
          </p:nvPr>
        </p:nvSpPr>
        <p:spPr/>
        <p:txBody>
          <a:bodyPr/>
          <a:lstStyle/>
          <a:p>
            <a:pPr defTabSz="342854" eaLnBrk="1" fontAlgn="auto" hangingPunct="1">
              <a:spcBef>
                <a:spcPts val="0"/>
              </a:spcBef>
              <a:spcAft>
                <a:spcPts val="0"/>
              </a:spcAft>
            </a:pPr>
            <a:r>
              <a:rPr lang="en-US">
                <a:solidFill>
                  <a:srgbClr val="465359">
                    <a:lumMod val="75000"/>
                    <a:lumOff val="25000"/>
                  </a:srgbClr>
                </a:solidFill>
                <a:latin typeface="Gill Sans MT"/>
                <a:cs typeface="+mn-cs"/>
              </a:rPr>
              <a:t>Copyright </a:t>
            </a:r>
            <a:endParaRPr lang="en-US" dirty="0">
              <a:solidFill>
                <a:srgbClr val="465359">
                  <a:lumMod val="75000"/>
                  <a:lumOff val="25000"/>
                </a:srgbClr>
              </a:solidFill>
              <a:latin typeface="Gill Sans MT"/>
              <a:cs typeface="+mn-cs"/>
            </a:endParaRPr>
          </a:p>
        </p:txBody>
      </p:sp>
      <p:pic>
        <p:nvPicPr>
          <p:cNvPr id="6" name="Picture 5" descr="65221978_2465041566868953_3538230299378843648_o.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6275" b="30580"/>
          <a:stretch/>
        </p:blipFill>
        <p:spPr>
          <a:xfrm>
            <a:off x="3051112" y="1845087"/>
            <a:ext cx="5664705" cy="2257907"/>
          </a:xfrm>
          <a:prstGeom prst="rect">
            <a:avLst/>
          </a:prstGeom>
          <a:ln>
            <a:noFill/>
          </a:ln>
          <a:effectLst>
            <a:softEdge rad="112500"/>
          </a:effectLst>
        </p:spPr>
      </p:pic>
    </p:spTree>
    <p:extLst>
      <p:ext uri="{BB962C8B-B14F-4D97-AF65-F5344CB8AC3E}">
        <p14:creationId xmlns:p14="http://schemas.microsoft.com/office/powerpoint/2010/main" val="741019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US</a:t>
            </a:r>
          </a:p>
        </p:txBody>
      </p:sp>
      <p:sp>
        <p:nvSpPr>
          <p:cNvPr id="3" name="Text Placeholder 2"/>
          <p:cNvSpPr>
            <a:spLocks noGrp="1"/>
          </p:cNvSpPr>
          <p:nvPr>
            <p:ph type="body" idx="1"/>
          </p:nvPr>
        </p:nvSpPr>
        <p:spPr/>
        <p:txBody>
          <a:bodyPr/>
          <a:lstStyle/>
          <a:p>
            <a:r>
              <a:rPr lang="en-US" dirty="0"/>
              <a:t>WHO WE ARE | WHAT WE DO |  WHY WE DO IT</a:t>
            </a:r>
          </a:p>
        </p:txBody>
      </p:sp>
      <p:sp>
        <p:nvSpPr>
          <p:cNvPr id="4" name="Footer Placeholder 3"/>
          <p:cNvSpPr>
            <a:spLocks noGrp="1"/>
          </p:cNvSpPr>
          <p:nvPr>
            <p:ph type="ftr" sz="quarter" idx="11"/>
          </p:nvPr>
        </p:nvSpPr>
        <p:spPr/>
        <p:txBody>
          <a:bodyPr/>
          <a:lstStyle/>
          <a:p>
            <a:pPr defTabSz="342854" eaLnBrk="1" fontAlgn="auto" hangingPunct="1">
              <a:spcBef>
                <a:spcPts val="0"/>
              </a:spcBef>
              <a:spcAft>
                <a:spcPts val="0"/>
              </a:spcAft>
            </a:pPr>
            <a:r>
              <a:rPr lang="en-US">
                <a:solidFill>
                  <a:srgbClr val="465359">
                    <a:lumMod val="75000"/>
                    <a:lumOff val="25000"/>
                  </a:srgbClr>
                </a:solidFill>
                <a:latin typeface="Gill Sans MT"/>
                <a:cs typeface="+mn-cs"/>
              </a:rPr>
              <a:t>Copyright </a:t>
            </a:r>
            <a:endParaRPr lang="en-US" dirty="0">
              <a:solidFill>
                <a:srgbClr val="465359">
                  <a:lumMod val="75000"/>
                  <a:lumOff val="25000"/>
                </a:srgbClr>
              </a:solidFill>
              <a:latin typeface="Gill Sans MT"/>
              <a:cs typeface="+mn-cs"/>
            </a:endParaRPr>
          </a:p>
        </p:txBody>
      </p:sp>
      <p:sp>
        <p:nvSpPr>
          <p:cNvPr id="5" name="TextBox 4"/>
          <p:cNvSpPr txBox="1"/>
          <p:nvPr/>
        </p:nvSpPr>
        <p:spPr>
          <a:xfrm>
            <a:off x="670258" y="1915643"/>
            <a:ext cx="7749103" cy="692489"/>
          </a:xfrm>
          <a:prstGeom prst="rect">
            <a:avLst/>
          </a:prstGeom>
          <a:noFill/>
        </p:spPr>
        <p:txBody>
          <a:bodyPr wrap="square" lIns="68571" tIns="34286" rIns="68571" bIns="34286" rtlCol="0">
            <a:spAutoFit/>
          </a:bodyPr>
          <a:lstStyle/>
          <a:p>
            <a:pPr algn="ctr" defTabSz="342854" eaLnBrk="1" fontAlgn="auto" hangingPunct="1">
              <a:spcBef>
                <a:spcPts val="0"/>
              </a:spcBef>
              <a:spcAft>
                <a:spcPts val="0"/>
              </a:spcAft>
            </a:pPr>
            <a:r>
              <a:rPr lang="en-US" sz="4050" dirty="0">
                <a:solidFill>
                  <a:srgbClr val="ED8428"/>
                </a:solidFill>
                <a:latin typeface="Bradley Hand Bold"/>
                <a:cs typeface="Bradley Hand Bold"/>
              </a:rPr>
              <a:t>“GIVING WINGS TO DREAMS”</a:t>
            </a:r>
          </a:p>
        </p:txBody>
      </p:sp>
    </p:spTree>
    <p:extLst>
      <p:ext uri="{BB962C8B-B14F-4D97-AF65-F5344CB8AC3E}">
        <p14:creationId xmlns:p14="http://schemas.microsoft.com/office/powerpoint/2010/main" val="3698160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88E51-650E-4AD1-945E-482D833F2668}"/>
              </a:ext>
            </a:extLst>
          </p:cNvPr>
          <p:cNvSpPr>
            <a:spLocks noGrp="1"/>
          </p:cNvSpPr>
          <p:nvPr>
            <p:ph type="title"/>
          </p:nvPr>
        </p:nvSpPr>
        <p:spPr/>
        <p:txBody>
          <a:bodyPr/>
          <a:lstStyle/>
          <a:p>
            <a:r>
              <a:rPr lang="en-US" dirty="0"/>
              <a:t>Our 3 Objectives</a:t>
            </a:r>
          </a:p>
        </p:txBody>
      </p:sp>
      <p:sp>
        <p:nvSpPr>
          <p:cNvPr id="5" name="TextBox 4">
            <a:extLst>
              <a:ext uri="{FF2B5EF4-FFF2-40B4-BE49-F238E27FC236}">
                <a16:creationId xmlns:a16="http://schemas.microsoft.com/office/drawing/2014/main" id="{20C7F232-26C4-4A0E-8BFA-C552E33BE4CD}"/>
              </a:ext>
            </a:extLst>
          </p:cNvPr>
          <p:cNvSpPr txBox="1"/>
          <p:nvPr/>
        </p:nvSpPr>
        <p:spPr>
          <a:xfrm>
            <a:off x="315957" y="2454546"/>
            <a:ext cx="5696225" cy="2769981"/>
          </a:xfrm>
          <a:prstGeom prst="rect">
            <a:avLst/>
          </a:prstGeom>
          <a:noFill/>
        </p:spPr>
        <p:txBody>
          <a:bodyPr wrap="square" lIns="68571" tIns="34286" rIns="68571" bIns="34286" rtlCol="0">
            <a:spAutoFit/>
          </a:bodyPr>
          <a:lstStyle/>
          <a:p>
            <a:pPr defTabSz="342854" eaLnBrk="1" fontAlgn="auto" hangingPunct="1">
              <a:spcBef>
                <a:spcPts val="0"/>
              </a:spcBef>
              <a:spcAft>
                <a:spcPts val="0"/>
              </a:spcAft>
            </a:pPr>
            <a:r>
              <a:rPr lang="en-US" sz="1350" b="1" dirty="0">
                <a:solidFill>
                  <a:prstClr val="black"/>
                </a:solidFill>
                <a:latin typeface="Gill Sans MT"/>
                <a:cs typeface="Calibri" panose="020F0502020204030204" pitchFamily="34" charset="0"/>
              </a:rPr>
              <a:t>1.  Increase public understanding of the importance of aviation and support aerospace education initiatives at the local, state, national and global levels, especially among students from diverse backgrounds.</a:t>
            </a:r>
          </a:p>
          <a:p>
            <a:pPr defTabSz="342854" eaLnBrk="1" fontAlgn="auto" hangingPunct="1">
              <a:spcBef>
                <a:spcPts val="0"/>
              </a:spcBef>
              <a:spcAft>
                <a:spcPts val="0"/>
              </a:spcAft>
            </a:pPr>
            <a:endParaRPr lang="en-US" sz="1350" b="1" dirty="0">
              <a:solidFill>
                <a:prstClr val="black"/>
              </a:solidFill>
              <a:latin typeface="Gill Sans MT"/>
              <a:cs typeface="Calibri" panose="020F0502020204030204" pitchFamily="34" charset="0"/>
            </a:endParaRPr>
          </a:p>
          <a:p>
            <a:pPr defTabSz="342854" eaLnBrk="1" fontAlgn="auto" hangingPunct="1">
              <a:spcBef>
                <a:spcPts val="0"/>
              </a:spcBef>
              <a:spcAft>
                <a:spcPts val="0"/>
              </a:spcAft>
            </a:pPr>
            <a:r>
              <a:rPr lang="en-US" sz="1350" b="1" dirty="0">
                <a:solidFill>
                  <a:prstClr val="black"/>
                </a:solidFill>
                <a:latin typeface="Gill Sans MT"/>
                <a:cs typeface="Calibri" panose="020F0502020204030204" pitchFamily="34" charset="0"/>
              </a:rPr>
              <a:t>2. </a:t>
            </a:r>
            <a:r>
              <a:rPr lang="en-US" sz="1350" b="1" dirty="0">
                <a:solidFill>
                  <a:prstClr val="black"/>
                </a:solidFill>
                <a:latin typeface="Gill Sans MT"/>
                <a:cs typeface="+mn-cs"/>
              </a:rPr>
              <a:t>Maximize academic achievement among young men and women by providing strong, innovative academic tools that enhance their aptitude for learning both inside and outside of the classroom. (STEM focus)</a:t>
            </a:r>
          </a:p>
          <a:p>
            <a:pPr defTabSz="342854" eaLnBrk="1" fontAlgn="auto" hangingPunct="1">
              <a:spcBef>
                <a:spcPts val="0"/>
              </a:spcBef>
              <a:spcAft>
                <a:spcPts val="0"/>
              </a:spcAft>
            </a:pPr>
            <a:endParaRPr lang="en-US" sz="1350" b="1" dirty="0">
              <a:solidFill>
                <a:prstClr val="black"/>
              </a:solidFill>
              <a:latin typeface="Gill Sans MT"/>
              <a:cs typeface="Calibri" panose="020F0502020204030204" pitchFamily="34" charset="0"/>
            </a:endParaRPr>
          </a:p>
          <a:p>
            <a:pPr defTabSz="342854" eaLnBrk="1" fontAlgn="auto" hangingPunct="1">
              <a:spcBef>
                <a:spcPts val="0"/>
              </a:spcBef>
              <a:spcAft>
                <a:spcPts val="0"/>
              </a:spcAft>
            </a:pPr>
            <a:r>
              <a:rPr lang="en-US" sz="1350" b="1" dirty="0">
                <a:solidFill>
                  <a:prstClr val="black"/>
                </a:solidFill>
                <a:latin typeface="Gill Sans MT"/>
                <a:cs typeface="Calibri" panose="020F0502020204030204" pitchFamily="34" charset="0"/>
              </a:rPr>
              <a:t>3. </a:t>
            </a:r>
            <a:r>
              <a:rPr lang="en-US" sz="1350" b="1" dirty="0">
                <a:solidFill>
                  <a:prstClr val="black"/>
                </a:solidFill>
                <a:latin typeface="Gill Sans MT"/>
                <a:cs typeface="+mn-cs"/>
              </a:rPr>
              <a:t>Provide training and support for individuals interested in pursuing careers in the areas of Science, Technology, Engineering and Mathematics, particularly aerospace.</a:t>
            </a:r>
            <a:endParaRPr lang="en-US" sz="1350" b="1" dirty="0">
              <a:solidFill>
                <a:prstClr val="black"/>
              </a:solidFill>
              <a:latin typeface="Gill Sans MT"/>
              <a:cs typeface="Calibri" panose="020F0502020204030204" pitchFamily="34" charset="0"/>
            </a:endParaRPr>
          </a:p>
        </p:txBody>
      </p:sp>
      <p:pic>
        <p:nvPicPr>
          <p:cNvPr id="2" name="Picture 1">
            <a:extLst>
              <a:ext uri="{FF2B5EF4-FFF2-40B4-BE49-F238E27FC236}">
                <a16:creationId xmlns:a16="http://schemas.microsoft.com/office/drawing/2014/main" id="{3C34B63F-98DF-444A-B3C4-31EBE47BF78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174"/>
                    </a14:imgEffect>
                    <a14:imgEffect>
                      <a14:saturation sat="117000"/>
                    </a14:imgEffect>
                    <a14:imgEffect>
                      <a14:brightnessContrast bright="7000"/>
                    </a14:imgEffect>
                  </a14:imgLayer>
                </a14:imgProps>
              </a:ext>
            </a:extLst>
          </a:blip>
          <a:stretch>
            <a:fillRect/>
          </a:stretch>
        </p:blipFill>
        <p:spPr>
          <a:xfrm>
            <a:off x="6085615" y="4073704"/>
            <a:ext cx="2743004" cy="1810940"/>
          </a:xfrm>
          <a:prstGeom prst="rect">
            <a:avLst/>
          </a:prstGeom>
        </p:spPr>
      </p:pic>
      <p:pic>
        <p:nvPicPr>
          <p:cNvPr id="8" name="Picture 7">
            <a:extLst>
              <a:ext uri="{FF2B5EF4-FFF2-40B4-BE49-F238E27FC236}">
                <a16:creationId xmlns:a16="http://schemas.microsoft.com/office/drawing/2014/main" id="{D233D8C0-5EBC-4DCE-A806-6C0365F0ADE4}"/>
              </a:ext>
            </a:extLst>
          </p:cNvPr>
          <p:cNvPicPr>
            <a:picLocks noChangeAspect="1"/>
          </p:cNvPicPr>
          <p:nvPr/>
        </p:nvPicPr>
        <p:blipFill>
          <a:blip r:embed="rId4"/>
          <a:stretch>
            <a:fillRect/>
          </a:stretch>
        </p:blipFill>
        <p:spPr>
          <a:xfrm>
            <a:off x="6085613" y="2406266"/>
            <a:ext cx="2742432" cy="1560819"/>
          </a:xfrm>
          <a:prstGeom prst="rect">
            <a:avLst/>
          </a:prstGeom>
        </p:spPr>
      </p:pic>
      <p:pic>
        <p:nvPicPr>
          <p:cNvPr id="9"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3326" y="1379181"/>
            <a:ext cx="1818175" cy="83593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ooter Placeholder 2"/>
          <p:cNvSpPr>
            <a:spLocks noGrp="1"/>
          </p:cNvSpPr>
          <p:nvPr>
            <p:ph type="ftr" sz="quarter" idx="11"/>
          </p:nvPr>
        </p:nvSpPr>
        <p:spPr/>
        <p:txBody>
          <a:bodyPr/>
          <a:lstStyle/>
          <a:p>
            <a:pPr defTabSz="342854" eaLnBrk="1" fontAlgn="auto" hangingPunct="1">
              <a:spcBef>
                <a:spcPts val="0"/>
              </a:spcBef>
              <a:spcAft>
                <a:spcPts val="0"/>
              </a:spcAft>
            </a:pPr>
            <a:r>
              <a:rPr lang="en-US" dirty="0">
                <a:solidFill>
                  <a:srgbClr val="ED8428"/>
                </a:solidFill>
                <a:latin typeface="Gill Sans MT"/>
                <a:cs typeface="+mn-cs"/>
              </a:rPr>
              <a:t>Copyright </a:t>
            </a:r>
          </a:p>
        </p:txBody>
      </p:sp>
    </p:spTree>
    <p:extLst>
      <p:ext uri="{BB962C8B-B14F-4D97-AF65-F5344CB8AC3E}">
        <p14:creationId xmlns:p14="http://schemas.microsoft.com/office/powerpoint/2010/main" val="844536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88E51-650E-4AD1-945E-482D833F2668}"/>
              </a:ext>
            </a:extLst>
          </p:cNvPr>
          <p:cNvSpPr>
            <a:spLocks noGrp="1"/>
          </p:cNvSpPr>
          <p:nvPr>
            <p:ph type="title"/>
          </p:nvPr>
        </p:nvSpPr>
        <p:spPr/>
        <p:txBody>
          <a:bodyPr/>
          <a:lstStyle/>
          <a:p>
            <a:r>
              <a:rPr lang="en-US" dirty="0"/>
              <a:t>Our 4 Propellers</a:t>
            </a:r>
          </a:p>
        </p:txBody>
      </p:sp>
      <p:sp>
        <p:nvSpPr>
          <p:cNvPr id="5" name="TextBox 4">
            <a:extLst>
              <a:ext uri="{FF2B5EF4-FFF2-40B4-BE49-F238E27FC236}">
                <a16:creationId xmlns:a16="http://schemas.microsoft.com/office/drawing/2014/main" id="{20C7F232-26C4-4A0E-8BFA-C552E33BE4CD}"/>
              </a:ext>
            </a:extLst>
          </p:cNvPr>
          <p:cNvSpPr txBox="1"/>
          <p:nvPr/>
        </p:nvSpPr>
        <p:spPr>
          <a:xfrm>
            <a:off x="3464308" y="2940178"/>
            <a:ext cx="2353116" cy="1546569"/>
          </a:xfrm>
          <a:prstGeom prst="rect">
            <a:avLst/>
          </a:prstGeom>
          <a:noFill/>
        </p:spPr>
        <p:txBody>
          <a:bodyPr wrap="square" lIns="68571" tIns="34286" rIns="68571" bIns="34286" rtlCol="0">
            <a:spAutoFit/>
          </a:bodyPr>
          <a:lstStyle/>
          <a:p>
            <a:pPr algn="ctr" defTabSz="342854" eaLnBrk="1" fontAlgn="auto" hangingPunct="1">
              <a:spcBef>
                <a:spcPts val="0"/>
              </a:spcBef>
              <a:spcAft>
                <a:spcPts val="0"/>
              </a:spcAft>
            </a:pPr>
            <a:r>
              <a:rPr lang="en-US" sz="2400" b="1" dirty="0">
                <a:solidFill>
                  <a:prstClr val="black"/>
                </a:solidFill>
                <a:latin typeface="Gill Sans MT"/>
                <a:cs typeface="Calibri" panose="020F0502020204030204" pitchFamily="34" charset="0"/>
              </a:rPr>
              <a:t>1. Expose </a:t>
            </a:r>
          </a:p>
          <a:p>
            <a:pPr algn="ctr" defTabSz="342854" eaLnBrk="1" fontAlgn="auto" hangingPunct="1">
              <a:spcBef>
                <a:spcPts val="0"/>
              </a:spcBef>
              <a:spcAft>
                <a:spcPts val="0"/>
              </a:spcAft>
            </a:pPr>
            <a:r>
              <a:rPr lang="en-US" sz="2400" b="1" dirty="0">
                <a:solidFill>
                  <a:prstClr val="black"/>
                </a:solidFill>
                <a:latin typeface="Gill Sans MT"/>
                <a:cs typeface="Calibri" panose="020F0502020204030204" pitchFamily="34" charset="0"/>
              </a:rPr>
              <a:t>2. Educate</a:t>
            </a:r>
          </a:p>
          <a:p>
            <a:pPr algn="ctr" defTabSz="342854" eaLnBrk="1" fontAlgn="auto" hangingPunct="1">
              <a:spcBef>
                <a:spcPts val="0"/>
              </a:spcBef>
              <a:spcAft>
                <a:spcPts val="0"/>
              </a:spcAft>
            </a:pPr>
            <a:r>
              <a:rPr lang="en-US" sz="2400" b="1" dirty="0">
                <a:solidFill>
                  <a:prstClr val="black"/>
                </a:solidFill>
                <a:latin typeface="Gill Sans MT"/>
                <a:cs typeface="Calibri" panose="020F0502020204030204" pitchFamily="34" charset="0"/>
              </a:rPr>
              <a:t>3. Empower</a:t>
            </a:r>
          </a:p>
          <a:p>
            <a:pPr algn="ctr" defTabSz="342854" eaLnBrk="1" fontAlgn="auto" hangingPunct="1">
              <a:spcBef>
                <a:spcPts val="0"/>
              </a:spcBef>
              <a:spcAft>
                <a:spcPts val="0"/>
              </a:spcAft>
            </a:pPr>
            <a:r>
              <a:rPr lang="en-US" sz="2400" b="1" dirty="0">
                <a:solidFill>
                  <a:prstClr val="black"/>
                </a:solidFill>
                <a:latin typeface="Gill Sans MT"/>
                <a:cs typeface="Calibri" panose="020F0502020204030204" pitchFamily="34" charset="0"/>
              </a:rPr>
              <a:t>4. Employ</a:t>
            </a:r>
          </a:p>
        </p:txBody>
      </p:sp>
      <p:pic>
        <p:nvPicPr>
          <p:cNvPr id="2" name="Picture 1">
            <a:extLst>
              <a:ext uri="{FF2B5EF4-FFF2-40B4-BE49-F238E27FC236}">
                <a16:creationId xmlns:a16="http://schemas.microsoft.com/office/drawing/2014/main" id="{3C34B63F-98DF-444A-B3C4-31EBE47BF7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57"/>
          <a:stretch/>
        </p:blipFill>
        <p:spPr>
          <a:xfrm>
            <a:off x="6125569" y="2393035"/>
            <a:ext cx="2689274" cy="1675721"/>
          </a:xfrm>
          <a:prstGeom prst="rect">
            <a:avLst/>
          </a:prstGeom>
        </p:spPr>
      </p:pic>
      <p:pic>
        <p:nvPicPr>
          <p:cNvPr id="8" name="Picture 7">
            <a:extLst>
              <a:ext uri="{FF2B5EF4-FFF2-40B4-BE49-F238E27FC236}">
                <a16:creationId xmlns:a16="http://schemas.microsoft.com/office/drawing/2014/main" id="{D233D8C0-5EBC-4DCE-A806-6C0365F0AD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573" y="4162605"/>
            <a:ext cx="2717287" cy="1672296"/>
          </a:xfrm>
          <a:prstGeom prst="rect">
            <a:avLst/>
          </a:prstGeom>
        </p:spPr>
      </p:pic>
      <p:pic>
        <p:nvPicPr>
          <p:cNvPr id="9"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326" y="1379181"/>
            <a:ext cx="1818175" cy="83593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3C34B63F-98DF-444A-B3C4-31EBE47BF7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90" t="31034" b="1"/>
          <a:stretch/>
        </p:blipFill>
        <p:spPr>
          <a:xfrm>
            <a:off x="363341" y="2482252"/>
            <a:ext cx="2730555" cy="1615661"/>
          </a:xfrm>
          <a:prstGeom prst="rect">
            <a:avLst/>
          </a:prstGeom>
        </p:spPr>
      </p:pic>
      <p:pic>
        <p:nvPicPr>
          <p:cNvPr id="11" name="Picture 10">
            <a:extLst>
              <a:ext uri="{FF2B5EF4-FFF2-40B4-BE49-F238E27FC236}">
                <a16:creationId xmlns:a16="http://schemas.microsoft.com/office/drawing/2014/main" id="{D233D8C0-5EBC-4DCE-A806-6C0365F0AD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375"/>
          <a:stretch/>
        </p:blipFill>
        <p:spPr>
          <a:xfrm>
            <a:off x="382851" y="4182672"/>
            <a:ext cx="2707949" cy="1642970"/>
          </a:xfrm>
          <a:prstGeom prst="rect">
            <a:avLst/>
          </a:prstGeom>
        </p:spPr>
      </p:pic>
      <p:sp>
        <p:nvSpPr>
          <p:cNvPr id="3" name="Footer Placeholder 2"/>
          <p:cNvSpPr>
            <a:spLocks noGrp="1"/>
          </p:cNvSpPr>
          <p:nvPr>
            <p:ph type="ftr" sz="quarter" idx="11"/>
          </p:nvPr>
        </p:nvSpPr>
        <p:spPr>
          <a:xfrm>
            <a:off x="340645" y="5726909"/>
            <a:ext cx="5187908" cy="273844"/>
          </a:xfrm>
        </p:spPr>
        <p:txBody>
          <a:bodyPr/>
          <a:lstStyle/>
          <a:p>
            <a:pPr defTabSz="342854" eaLnBrk="1" fontAlgn="auto" hangingPunct="1">
              <a:spcBef>
                <a:spcPts val="0"/>
              </a:spcBef>
              <a:spcAft>
                <a:spcPts val="0"/>
              </a:spcAft>
            </a:pPr>
            <a:r>
              <a:rPr lang="en-US" dirty="0">
                <a:solidFill>
                  <a:srgbClr val="ED8428"/>
                </a:solidFill>
                <a:latin typeface="Gill Sans MT"/>
                <a:cs typeface="+mn-cs"/>
              </a:rPr>
              <a:t>Copyright </a:t>
            </a:r>
          </a:p>
        </p:txBody>
      </p:sp>
    </p:spTree>
    <p:extLst>
      <p:ext uri="{BB962C8B-B14F-4D97-AF65-F5344CB8AC3E}">
        <p14:creationId xmlns:p14="http://schemas.microsoft.com/office/powerpoint/2010/main" val="1699456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88E51-650E-4AD1-945E-482D833F2668}"/>
              </a:ext>
            </a:extLst>
          </p:cNvPr>
          <p:cNvSpPr>
            <a:spLocks noGrp="1"/>
          </p:cNvSpPr>
          <p:nvPr>
            <p:ph type="title"/>
          </p:nvPr>
        </p:nvSpPr>
        <p:spPr/>
        <p:txBody>
          <a:bodyPr/>
          <a:lstStyle/>
          <a:p>
            <a:r>
              <a:rPr lang="en-US" dirty="0"/>
              <a:t>Organization Description</a:t>
            </a:r>
          </a:p>
        </p:txBody>
      </p:sp>
      <p:sp>
        <p:nvSpPr>
          <p:cNvPr id="5" name="TextBox 4">
            <a:extLst>
              <a:ext uri="{FF2B5EF4-FFF2-40B4-BE49-F238E27FC236}">
                <a16:creationId xmlns:a16="http://schemas.microsoft.com/office/drawing/2014/main" id="{B556A00E-48C2-4C9B-988F-FB5EED6BCE54}"/>
              </a:ext>
            </a:extLst>
          </p:cNvPr>
          <p:cNvSpPr txBox="1"/>
          <p:nvPr/>
        </p:nvSpPr>
        <p:spPr>
          <a:xfrm>
            <a:off x="325204" y="2528520"/>
            <a:ext cx="5905736" cy="3347062"/>
          </a:xfrm>
          <a:prstGeom prst="rect">
            <a:avLst/>
          </a:prstGeom>
          <a:noFill/>
        </p:spPr>
        <p:txBody>
          <a:bodyPr wrap="square" lIns="68571" tIns="34286" rIns="68571" bIns="34286" rtlCol="0">
            <a:spAutoFit/>
          </a:bodyPr>
          <a:lstStyle/>
          <a:p>
            <a:pPr marL="214313" indent="-214313" defTabSz="342854" eaLnBrk="1" fontAlgn="auto" hangingPunct="1">
              <a:spcBef>
                <a:spcPts val="0"/>
              </a:spcBef>
              <a:spcAft>
                <a:spcPts val="0"/>
              </a:spcAft>
              <a:buFont typeface="Arial"/>
              <a:buChar char="•"/>
            </a:pPr>
            <a:r>
              <a:rPr lang="en-US" sz="1200" dirty="0">
                <a:solidFill>
                  <a:prstClr val="black"/>
                </a:solidFill>
                <a:latin typeface="Gill Sans MT"/>
                <a:cs typeface="+mn-cs"/>
              </a:rPr>
              <a:t>Served nearly 10K students in </a:t>
            </a:r>
            <a:r>
              <a:rPr lang="en-US" sz="1200" dirty="0" err="1">
                <a:solidFill>
                  <a:prstClr val="black"/>
                </a:solidFill>
                <a:latin typeface="Gill Sans MT"/>
                <a:cs typeface="+mn-cs"/>
              </a:rPr>
              <a:t>Chicagoland</a:t>
            </a:r>
            <a:r>
              <a:rPr lang="en-US" sz="1200" dirty="0">
                <a:solidFill>
                  <a:prstClr val="black"/>
                </a:solidFill>
                <a:latin typeface="Gill Sans MT"/>
                <a:cs typeface="+mn-cs"/>
              </a:rPr>
              <a:t> and Northwest Indiana since 2008</a:t>
            </a:r>
          </a:p>
          <a:p>
            <a:pPr marL="214313" indent="-214313" defTabSz="342854" eaLnBrk="1" fontAlgn="auto" hangingPunct="1">
              <a:spcBef>
                <a:spcPts val="0"/>
              </a:spcBef>
              <a:spcAft>
                <a:spcPts val="0"/>
              </a:spcAft>
              <a:buFont typeface="Arial"/>
              <a:buChar char="•"/>
            </a:pPr>
            <a:r>
              <a:rPr lang="en-US" sz="1200" dirty="0">
                <a:solidFill>
                  <a:prstClr val="black"/>
                </a:solidFill>
                <a:latin typeface="Gill Sans MT"/>
                <a:cs typeface="+mn-cs"/>
              </a:rPr>
              <a:t>Launched the first Aviation High School in CPS History at Air Force Academy</a:t>
            </a:r>
          </a:p>
          <a:p>
            <a:pPr marL="214313" indent="-214313" defTabSz="342854" eaLnBrk="1" fontAlgn="auto" hangingPunct="1">
              <a:spcBef>
                <a:spcPts val="0"/>
              </a:spcBef>
              <a:spcAft>
                <a:spcPts val="0"/>
              </a:spcAft>
              <a:buFont typeface="Arial"/>
              <a:buChar char="•"/>
            </a:pPr>
            <a:r>
              <a:rPr lang="en-US" sz="1200" dirty="0">
                <a:solidFill>
                  <a:prstClr val="black"/>
                </a:solidFill>
                <a:latin typeface="Gill Sans MT"/>
                <a:cs typeface="+mn-cs"/>
              </a:rPr>
              <a:t>Has launched 3 Aviation CTE programs in the last 4 years. </a:t>
            </a:r>
          </a:p>
          <a:p>
            <a:pPr marL="214313" indent="-214313" defTabSz="342854" eaLnBrk="1" fontAlgn="auto" hangingPunct="1">
              <a:spcBef>
                <a:spcPts val="0"/>
              </a:spcBef>
              <a:spcAft>
                <a:spcPts val="0"/>
              </a:spcAft>
              <a:buFont typeface="Arial"/>
              <a:buChar char="•"/>
            </a:pPr>
            <a:r>
              <a:rPr lang="en-US" sz="1200" dirty="0">
                <a:solidFill>
                  <a:prstClr val="black"/>
                </a:solidFill>
                <a:latin typeface="Gill Sans MT"/>
                <a:cs typeface="+mn-cs"/>
              </a:rPr>
              <a:t>Nationally recognized leader for Aviation Talent Pipeline Development &amp; Diversity</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The only Kindergarten - Career Aviation education and training org in the nation</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Year-round programming for all ages</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Rigorous curriculum for exposure, exploration and licensing and certification</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Aviation Career Exploration, Career Mapping and scholarship support</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Airport facility tours</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Corporate facility tours</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Professional Development</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Job Shadows, Internship and Mentor placements</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Aviation outreach events for 1000+ students annually</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Robust Online Aviation E-Learning Academy </a:t>
            </a:r>
            <a:r>
              <a:rPr lang="mr-IN" sz="1200" dirty="0">
                <a:solidFill>
                  <a:prstClr val="black"/>
                </a:solidFill>
                <a:latin typeface="Arial"/>
                <a:cs typeface="Arial"/>
              </a:rPr>
              <a:t>–</a:t>
            </a:r>
            <a:r>
              <a:rPr lang="en-US" sz="1200" dirty="0">
                <a:solidFill>
                  <a:prstClr val="black"/>
                </a:solidFill>
                <a:latin typeface="Arial"/>
                <a:cs typeface="Arial"/>
              </a:rPr>
              <a:t> The AeroVerse </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Field Trips, guest speakers, capstone projects, and industry </a:t>
            </a:r>
          </a:p>
          <a:p>
            <a:pPr marL="128588" indent="-128588" defTabSz="342854" eaLnBrk="1" fontAlgn="auto" hangingPunct="1">
              <a:spcBef>
                <a:spcPts val="0"/>
              </a:spcBef>
              <a:spcAft>
                <a:spcPts val="0"/>
              </a:spcAft>
              <a:buFont typeface="Arial"/>
              <a:buChar char="•"/>
            </a:pPr>
            <a:r>
              <a:rPr lang="en-US" sz="1200" dirty="0">
                <a:solidFill>
                  <a:prstClr val="black"/>
                </a:solidFill>
                <a:latin typeface="Arial"/>
                <a:cs typeface="Arial"/>
              </a:rPr>
              <a:t>Formal partnerships for flight training and aircraft maintenance technician training</a:t>
            </a:r>
            <a:endParaRPr lang="en-US" sz="1200" dirty="0">
              <a:solidFill>
                <a:prstClr val="black"/>
              </a:solidFill>
              <a:latin typeface="Gill Sans MT"/>
              <a:cs typeface="+mn-cs"/>
            </a:endParaRPr>
          </a:p>
          <a:p>
            <a:pPr algn="ctr" defTabSz="342854" eaLnBrk="1" fontAlgn="auto" hangingPunct="1">
              <a:spcBef>
                <a:spcPts val="0"/>
              </a:spcBef>
              <a:spcAft>
                <a:spcPts val="0"/>
              </a:spcAft>
            </a:pPr>
            <a:endParaRPr lang="en-US" sz="2100" dirty="0">
              <a:solidFill>
                <a:prstClr val="black"/>
              </a:solidFill>
              <a:latin typeface="Gill Sans MT"/>
              <a:cs typeface="+mn-cs"/>
            </a:endParaRPr>
          </a:p>
        </p:txBody>
      </p:sp>
      <p:pic>
        <p:nvPicPr>
          <p:cNvPr id="3074" name="Picture 2" descr="Image result for aerostar avion institute">
            <a:extLst>
              <a:ext uri="{FF2B5EF4-FFF2-40B4-BE49-F238E27FC236}">
                <a16:creationId xmlns:a16="http://schemas.microsoft.com/office/drawing/2014/main" id="{FC7F1EFE-F2B8-4817-B46E-C17FC3FA44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7943" y="2454545"/>
            <a:ext cx="2381843" cy="2435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8"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712" y="5185476"/>
            <a:ext cx="1603547" cy="7372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11"/>
          </p:nvPr>
        </p:nvSpPr>
        <p:spPr>
          <a:xfrm>
            <a:off x="423682" y="5528682"/>
            <a:ext cx="5187908" cy="273844"/>
          </a:xfrm>
        </p:spPr>
        <p:txBody>
          <a:bodyPr/>
          <a:lstStyle/>
          <a:p>
            <a:pPr defTabSz="342854" eaLnBrk="1" fontAlgn="auto" hangingPunct="1">
              <a:spcBef>
                <a:spcPts val="0"/>
              </a:spcBef>
              <a:spcAft>
                <a:spcPts val="0"/>
              </a:spcAft>
            </a:pPr>
            <a:r>
              <a:rPr lang="en-US" dirty="0">
                <a:solidFill>
                  <a:srgbClr val="ED8428"/>
                </a:solidFill>
                <a:latin typeface="Gill Sans MT"/>
                <a:cs typeface="+mn-cs"/>
              </a:rPr>
              <a:t>Copyright </a:t>
            </a:r>
          </a:p>
        </p:txBody>
      </p:sp>
    </p:spTree>
    <p:extLst>
      <p:ext uri="{BB962C8B-B14F-4D97-AF65-F5344CB8AC3E}">
        <p14:creationId xmlns:p14="http://schemas.microsoft.com/office/powerpoint/2010/main" val="310656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C768-AA94-412D-A126-6C1EC2FD0AE4}"/>
              </a:ext>
            </a:extLst>
          </p:cNvPr>
          <p:cNvSpPr>
            <a:spLocks noGrp="1"/>
          </p:cNvSpPr>
          <p:nvPr>
            <p:ph type="title"/>
          </p:nvPr>
        </p:nvSpPr>
        <p:spPr>
          <a:xfrm>
            <a:off x="330811" y="4623957"/>
            <a:ext cx="5211011" cy="688892"/>
          </a:xfrm>
        </p:spPr>
        <p:txBody>
          <a:bodyPr>
            <a:normAutofit/>
          </a:bodyPr>
          <a:lstStyle/>
          <a:p>
            <a:pPr algn="ctr"/>
            <a:r>
              <a:rPr lang="en-US" sz="3000" dirty="0">
                <a:solidFill>
                  <a:schemeClr val="bg1"/>
                </a:solidFill>
              </a:rPr>
              <a:t>Program Overview</a:t>
            </a:r>
          </a:p>
        </p:txBody>
      </p:sp>
      <p:pic>
        <p:nvPicPr>
          <p:cNvPr id="6"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7466" y="4598406"/>
            <a:ext cx="2642864" cy="121509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Placeholder 4">
            <a:extLst>
              <a:ext uri="{FF2B5EF4-FFF2-40B4-BE49-F238E27FC236}">
                <a16:creationId xmlns:a16="http://schemas.microsoft.com/office/drawing/2014/main" id="{B06452E3-B383-44C8-881F-9722B0E83B32}"/>
              </a:ext>
            </a:extLst>
          </p:cNvPr>
          <p:cNvSpPr txBox="1">
            <a:spLocks/>
          </p:cNvSpPr>
          <p:nvPr/>
        </p:nvSpPr>
        <p:spPr>
          <a:xfrm>
            <a:off x="5148617" y="1541320"/>
            <a:ext cx="3233386" cy="2961408"/>
          </a:xfrm>
          <a:prstGeom prst="rect">
            <a:avLst/>
          </a:prstGeom>
        </p:spPr>
        <p:txBody>
          <a:bodyPr vert="horz" lIns="68580" tIns="34290" rIns="68580" bIns="34290" rtlCol="0" anchor="t">
            <a:normAutofit fontScale="92500" lnSpcReduction="20000"/>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cap="all">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pPr marL="214283" indent="-214283" defTabSz="342900" fontAlgn="auto">
              <a:spcAft>
                <a:spcPts val="450"/>
              </a:spcAft>
              <a:buClr>
                <a:srgbClr val="ED8428"/>
              </a:buClr>
              <a:buFont typeface="Arial"/>
              <a:buChar char="•"/>
            </a:pPr>
            <a:r>
              <a:rPr lang="en-US" dirty="0">
                <a:solidFill>
                  <a:srgbClr val="ED8428"/>
                </a:solidFill>
                <a:latin typeface="Gill Sans MT"/>
              </a:rPr>
              <a:t>Aviation/Aerospace focused</a:t>
            </a:r>
          </a:p>
          <a:p>
            <a:pPr marL="214283" indent="-214283" defTabSz="342900" fontAlgn="auto">
              <a:spcAft>
                <a:spcPts val="450"/>
              </a:spcAft>
              <a:buClr>
                <a:srgbClr val="ED8428"/>
              </a:buClr>
              <a:buFont typeface="Arial"/>
              <a:buChar char="•"/>
            </a:pPr>
            <a:r>
              <a:rPr lang="en-US" dirty="0">
                <a:solidFill>
                  <a:srgbClr val="ED8428"/>
                </a:solidFill>
                <a:latin typeface="Gill Sans MT"/>
              </a:rPr>
              <a:t>STEM enrichment</a:t>
            </a:r>
          </a:p>
          <a:p>
            <a:pPr marL="214283" indent="-214283" defTabSz="342900" fontAlgn="auto">
              <a:spcAft>
                <a:spcPts val="450"/>
              </a:spcAft>
              <a:buClr>
                <a:srgbClr val="ED8428"/>
              </a:buClr>
              <a:buFont typeface="Arial"/>
              <a:buChar char="•"/>
            </a:pPr>
            <a:r>
              <a:rPr lang="en-US" dirty="0">
                <a:solidFill>
                  <a:srgbClr val="ED8428"/>
                </a:solidFill>
                <a:latin typeface="Gill Sans MT"/>
              </a:rPr>
              <a:t>Skill building</a:t>
            </a:r>
          </a:p>
          <a:p>
            <a:pPr marL="214283" indent="-214283" defTabSz="342900" fontAlgn="auto">
              <a:spcAft>
                <a:spcPts val="450"/>
              </a:spcAft>
              <a:buClr>
                <a:srgbClr val="ED8428"/>
              </a:buClr>
              <a:buFont typeface="Arial"/>
              <a:buChar char="•"/>
            </a:pPr>
            <a:r>
              <a:rPr lang="en-US" dirty="0">
                <a:solidFill>
                  <a:srgbClr val="ED8428"/>
                </a:solidFill>
                <a:latin typeface="Gill Sans MT"/>
              </a:rPr>
              <a:t>certified content</a:t>
            </a:r>
          </a:p>
          <a:p>
            <a:pPr marL="214283" indent="-214283" defTabSz="342900" fontAlgn="auto">
              <a:spcAft>
                <a:spcPts val="450"/>
              </a:spcAft>
              <a:buClr>
                <a:srgbClr val="ED8428"/>
              </a:buClr>
              <a:buFont typeface="Arial"/>
              <a:buChar char="•"/>
            </a:pPr>
            <a:r>
              <a:rPr lang="en-US" dirty="0">
                <a:solidFill>
                  <a:srgbClr val="ED8428"/>
                </a:solidFill>
                <a:latin typeface="Gill Sans MT"/>
              </a:rPr>
              <a:t>Rigorous curriculum</a:t>
            </a:r>
          </a:p>
          <a:p>
            <a:pPr marL="214283" indent="-214283" defTabSz="342900" fontAlgn="auto">
              <a:spcAft>
                <a:spcPts val="450"/>
              </a:spcAft>
              <a:buClr>
                <a:srgbClr val="ED8428"/>
              </a:buClr>
              <a:buFont typeface="Arial"/>
              <a:buChar char="•"/>
            </a:pPr>
            <a:r>
              <a:rPr lang="en-US" dirty="0">
                <a:solidFill>
                  <a:srgbClr val="ED8428"/>
                </a:solidFill>
                <a:latin typeface="Gill Sans MT"/>
              </a:rPr>
              <a:t>Project-based learning</a:t>
            </a:r>
          </a:p>
          <a:p>
            <a:pPr marL="214283" indent="-214283" defTabSz="342900" fontAlgn="auto">
              <a:spcAft>
                <a:spcPts val="450"/>
              </a:spcAft>
              <a:buClr>
                <a:srgbClr val="ED8428"/>
              </a:buClr>
              <a:buFont typeface="Arial"/>
              <a:buChar char="•"/>
            </a:pPr>
            <a:r>
              <a:rPr lang="en-US" dirty="0">
                <a:solidFill>
                  <a:srgbClr val="ED8428"/>
                </a:solidFill>
                <a:latin typeface="Gill Sans MT"/>
              </a:rPr>
              <a:t>Career exploration</a:t>
            </a:r>
          </a:p>
          <a:p>
            <a:pPr marL="214283" indent="-214283" defTabSz="342900" fontAlgn="auto">
              <a:spcAft>
                <a:spcPts val="450"/>
              </a:spcAft>
              <a:buClr>
                <a:srgbClr val="ED8428"/>
              </a:buClr>
              <a:buFont typeface="Arial"/>
              <a:buChar char="•"/>
            </a:pPr>
            <a:r>
              <a:rPr lang="en-US" dirty="0">
                <a:solidFill>
                  <a:srgbClr val="ED8428"/>
                </a:solidFill>
                <a:latin typeface="Gill Sans MT"/>
              </a:rPr>
              <a:t>Apprenticeship placement </a:t>
            </a:r>
          </a:p>
        </p:txBody>
      </p:sp>
      <p:sp>
        <p:nvSpPr>
          <p:cNvPr id="2" name="Footer Placeholder 1"/>
          <p:cNvSpPr>
            <a:spLocks noGrp="1"/>
          </p:cNvSpPr>
          <p:nvPr>
            <p:ph type="ftr" sz="quarter" idx="11"/>
          </p:nvPr>
        </p:nvSpPr>
        <p:spPr/>
        <p:txBody>
          <a:bodyPr/>
          <a:lstStyle/>
          <a:p>
            <a:pPr defTabSz="342854" eaLnBrk="1" fontAlgn="auto" hangingPunct="1">
              <a:spcBef>
                <a:spcPts val="0"/>
              </a:spcBef>
              <a:spcAft>
                <a:spcPts val="0"/>
              </a:spcAft>
            </a:pPr>
            <a:r>
              <a:rPr lang="en-US">
                <a:solidFill>
                  <a:srgbClr val="465359">
                    <a:lumMod val="75000"/>
                    <a:lumOff val="25000"/>
                  </a:srgbClr>
                </a:solidFill>
                <a:latin typeface="Gill Sans MT"/>
                <a:cs typeface="+mn-cs"/>
              </a:rPr>
              <a:t>Copyright </a:t>
            </a:r>
            <a:endParaRPr lang="en-US" dirty="0">
              <a:solidFill>
                <a:srgbClr val="465359">
                  <a:lumMod val="75000"/>
                  <a:lumOff val="25000"/>
                </a:srgbClr>
              </a:solidFill>
              <a:latin typeface="Gill Sans MT"/>
              <a:cs typeface="+mn-cs"/>
            </a:endParaRPr>
          </a:p>
        </p:txBody>
      </p:sp>
      <p:pic>
        <p:nvPicPr>
          <p:cNvPr id="9" name="Picture 8" descr="40321165_10155499721680964_3313596186878803968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5646" y="1454728"/>
            <a:ext cx="3040878" cy="3040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0883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THE PITCH</a:t>
            </a:r>
          </a:p>
        </p:txBody>
      </p:sp>
      <p:sp>
        <p:nvSpPr>
          <p:cNvPr id="11" name="Text Placeholder 10"/>
          <p:cNvSpPr>
            <a:spLocks noGrp="1"/>
          </p:cNvSpPr>
          <p:nvPr>
            <p:ph type="body" idx="1"/>
          </p:nvPr>
        </p:nvSpPr>
        <p:spPr/>
        <p:txBody>
          <a:bodyPr/>
          <a:lstStyle/>
          <a:p>
            <a:r>
              <a:rPr lang="en-US" dirty="0"/>
              <a:t>PROBLEM | SOLUTION</a:t>
            </a:r>
          </a:p>
          <a:p>
            <a:endParaRPr lang="en-US" dirty="0"/>
          </a:p>
        </p:txBody>
      </p:sp>
      <p:sp>
        <p:nvSpPr>
          <p:cNvPr id="5" name="Footer Placeholder 4"/>
          <p:cNvSpPr>
            <a:spLocks noGrp="1"/>
          </p:cNvSpPr>
          <p:nvPr>
            <p:ph type="ftr" sz="quarter" idx="11"/>
          </p:nvPr>
        </p:nvSpPr>
        <p:spPr/>
        <p:txBody>
          <a:bodyPr/>
          <a:lstStyle/>
          <a:p>
            <a:pPr defTabSz="342854" eaLnBrk="1" fontAlgn="auto" hangingPunct="1">
              <a:spcBef>
                <a:spcPts val="0"/>
              </a:spcBef>
              <a:spcAft>
                <a:spcPts val="0"/>
              </a:spcAft>
            </a:pPr>
            <a:r>
              <a:rPr lang="en-US" dirty="0">
                <a:solidFill>
                  <a:srgbClr val="465359">
                    <a:lumMod val="75000"/>
                    <a:lumOff val="25000"/>
                  </a:srgbClr>
                </a:solidFill>
                <a:latin typeface="Gill Sans MT"/>
                <a:cs typeface="+mn-cs"/>
              </a:rPr>
              <a:t>CONFIDENTIAL</a:t>
            </a:r>
          </a:p>
        </p:txBody>
      </p:sp>
      <p:pic>
        <p:nvPicPr>
          <p:cNvPr id="6"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7466" y="4598406"/>
            <a:ext cx="2642864" cy="121509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Placeholder 4">
            <a:extLst>
              <a:ext uri="{FF2B5EF4-FFF2-40B4-BE49-F238E27FC236}">
                <a16:creationId xmlns:a16="http://schemas.microsoft.com/office/drawing/2014/main" id="{B06452E3-B383-44C8-881F-9722B0E83B32}"/>
              </a:ext>
            </a:extLst>
          </p:cNvPr>
          <p:cNvSpPr txBox="1">
            <a:spLocks/>
          </p:cNvSpPr>
          <p:nvPr/>
        </p:nvSpPr>
        <p:spPr>
          <a:xfrm>
            <a:off x="3445635" y="2136706"/>
            <a:ext cx="5294509" cy="2605604"/>
          </a:xfrm>
          <a:prstGeom prst="rect">
            <a:avLst/>
          </a:prstGeom>
        </p:spPr>
        <p:txBody>
          <a:bodyPr vert="horz" lIns="68571" tIns="34286" rIns="68571" bIns="34286"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cap="all">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pPr marL="214283" indent="-214283" defTabSz="342900" fontAlgn="auto">
              <a:spcAft>
                <a:spcPts val="450"/>
              </a:spcAft>
              <a:buClr>
                <a:srgbClr val="ED8428"/>
              </a:buClr>
              <a:buFont typeface="Arial"/>
              <a:buChar char="•"/>
            </a:pPr>
            <a:endParaRPr lang="en-US" dirty="0">
              <a:solidFill>
                <a:srgbClr val="ED8428"/>
              </a:solidFill>
              <a:latin typeface="Gill Sans MT"/>
            </a:endParaRPr>
          </a:p>
        </p:txBody>
      </p:sp>
      <p:sp>
        <p:nvSpPr>
          <p:cNvPr id="2" name="TextBox 1"/>
          <p:cNvSpPr txBox="1"/>
          <p:nvPr/>
        </p:nvSpPr>
        <p:spPr>
          <a:xfrm>
            <a:off x="4052587" y="2827796"/>
            <a:ext cx="138546" cy="276991"/>
          </a:xfrm>
          <a:prstGeom prst="rect">
            <a:avLst/>
          </a:prstGeom>
          <a:noFill/>
        </p:spPr>
        <p:txBody>
          <a:bodyPr wrap="none" lIns="68571" tIns="34286" rIns="68571" bIns="34286" rtlCol="0">
            <a:spAutoFit/>
          </a:bodyPr>
          <a:lstStyle/>
          <a:p>
            <a:pPr defTabSz="342854" eaLnBrk="1" fontAlgn="auto" hangingPunct="1">
              <a:spcBef>
                <a:spcPts val="0"/>
              </a:spcBef>
              <a:spcAft>
                <a:spcPts val="0"/>
              </a:spcAft>
            </a:pPr>
            <a:endParaRPr lang="en-US" sz="1350" dirty="0">
              <a:solidFill>
                <a:prstClr val="black"/>
              </a:solidFill>
              <a:latin typeface="Gill Sans MT"/>
              <a:cs typeface="+mn-cs"/>
            </a:endParaRPr>
          </a:p>
        </p:txBody>
      </p:sp>
      <p:sp>
        <p:nvSpPr>
          <p:cNvPr id="3" name="Rectangle 2"/>
          <p:cNvSpPr/>
          <p:nvPr/>
        </p:nvSpPr>
        <p:spPr>
          <a:xfrm>
            <a:off x="4502752" y="3290501"/>
            <a:ext cx="186571" cy="276991"/>
          </a:xfrm>
          <a:prstGeom prst="rect">
            <a:avLst/>
          </a:prstGeom>
        </p:spPr>
        <p:txBody>
          <a:bodyPr wrap="none" lIns="68571" tIns="34286" rIns="68571" bIns="34286">
            <a:spAutoFit/>
          </a:bodyPr>
          <a:lstStyle/>
          <a:p>
            <a:pPr defTabSz="342854" eaLnBrk="1" fontAlgn="auto" hangingPunct="1">
              <a:spcBef>
                <a:spcPts val="0"/>
              </a:spcBef>
              <a:spcAft>
                <a:spcPts val="0"/>
              </a:spcAft>
            </a:pPr>
            <a:r>
              <a:rPr lang="en-US" sz="1350" dirty="0">
                <a:solidFill>
                  <a:prstClr val="black"/>
                </a:solidFill>
                <a:latin typeface="Gill Sans MT"/>
                <a:cs typeface="+mn-cs"/>
              </a:rPr>
              <a:t> </a:t>
            </a:r>
          </a:p>
        </p:txBody>
      </p:sp>
    </p:spTree>
    <p:extLst>
      <p:ext uri="{BB962C8B-B14F-4D97-AF65-F5344CB8AC3E}">
        <p14:creationId xmlns:p14="http://schemas.microsoft.com/office/powerpoint/2010/main" val="4191300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3847854-8141-4C29-8A34-C736EC91B74B}"/>
              </a:ext>
            </a:extLst>
          </p:cNvPr>
          <p:cNvSpPr>
            <a:spLocks noGrp="1"/>
          </p:cNvSpPr>
          <p:nvPr>
            <p:ph type="title"/>
          </p:nvPr>
        </p:nvSpPr>
        <p:spPr/>
        <p:txBody>
          <a:bodyPr rtlCol="0">
            <a:normAutofit/>
          </a:bodyPr>
          <a:lstStyle/>
          <a:p>
            <a:pPr eaLnBrk="1" fontAlgn="auto" hangingPunct="1">
              <a:spcAft>
                <a:spcPts val="0"/>
              </a:spcAft>
              <a:defRPr/>
            </a:pPr>
            <a:r>
              <a:rPr lang="en-US" altLang="en-US" dirty="0"/>
              <a:t>Today’s Workshop</a:t>
            </a:r>
          </a:p>
        </p:txBody>
      </p:sp>
      <p:sp>
        <p:nvSpPr>
          <p:cNvPr id="3" name="Rectangle 2">
            <a:extLst>
              <a:ext uri="{FF2B5EF4-FFF2-40B4-BE49-F238E27FC236}">
                <a16:creationId xmlns:a16="http://schemas.microsoft.com/office/drawing/2014/main" id="{AD011A46-E320-400F-ADFE-DA1132A32162}"/>
              </a:ext>
            </a:extLst>
          </p:cNvPr>
          <p:cNvSpPr/>
          <p:nvPr/>
        </p:nvSpPr>
        <p:spPr>
          <a:xfrm>
            <a:off x="252413" y="1030288"/>
            <a:ext cx="8763000" cy="4246562"/>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Everyone is muted upon entry for the presentation portion of the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We ask that you hold your questions to the end of the presentation. You can use the chat feature to type out your question and the speaker will answer the questions at the end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sng"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To Send a Question</a:t>
            </a: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 </a:t>
            </a:r>
            <a:r>
              <a:rPr kumimoji="0" lang="en-US" sz="1800" b="1" i="0" u="none" strike="noStrike" kern="1200" cap="none" spc="0" normalizeH="0" baseline="0" noProof="0" dirty="0">
                <a:ln>
                  <a:noFill/>
                </a:ln>
                <a:solidFill>
                  <a:srgbClr val="C00000"/>
                </a:solidFill>
                <a:effectLst/>
                <a:uLnTx/>
                <a:uFillTx/>
                <a:latin typeface="Avenir LT Std 55 Roman"/>
                <a:ea typeface="+mn-ea"/>
                <a:cs typeface="Arial" panose="020B0604020202020204" pitchFamily="34" charset="0"/>
              </a:rPr>
              <a:t>Use only the Q &amp; A panel to ask your question. Do not use the chat panel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Use the Q &amp; A panel on the right side of your screen.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In the Send to or To drop-down list, select the recipient of the message.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Enter your message in the chat text box, then press Enter on your keyboard.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Note: If you join a meeting, session, or event in progress, you can see only the Q &amp; A that participants send after you join.</a:t>
            </a:r>
          </a:p>
        </p:txBody>
      </p:sp>
    </p:spTree>
    <p:extLst>
      <p:ext uri="{BB962C8B-B14F-4D97-AF65-F5344CB8AC3E}">
        <p14:creationId xmlns:p14="http://schemas.microsoft.com/office/powerpoint/2010/main" val="246287175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88E51-650E-4AD1-945E-482D833F2668}"/>
              </a:ext>
            </a:extLst>
          </p:cNvPr>
          <p:cNvSpPr>
            <a:spLocks noGrp="1"/>
          </p:cNvSpPr>
          <p:nvPr>
            <p:ph type="title"/>
          </p:nvPr>
        </p:nvSpPr>
        <p:spPr/>
        <p:txBody>
          <a:bodyPr/>
          <a:lstStyle/>
          <a:p>
            <a:r>
              <a:rPr lang="en-US" dirty="0"/>
              <a:t>The problem</a:t>
            </a:r>
          </a:p>
        </p:txBody>
      </p:sp>
      <p:sp>
        <p:nvSpPr>
          <p:cNvPr id="6" name="Text Placeholder 5"/>
          <p:cNvSpPr>
            <a:spLocks noGrp="1"/>
          </p:cNvSpPr>
          <p:nvPr>
            <p:ph type="body" idx="1"/>
          </p:nvPr>
        </p:nvSpPr>
        <p:spPr/>
        <p:txBody>
          <a:bodyPr/>
          <a:lstStyle/>
          <a:p>
            <a:r>
              <a:rPr lang="en-US" dirty="0"/>
              <a:t>EDUCATION</a:t>
            </a:r>
          </a:p>
        </p:txBody>
      </p:sp>
      <p:sp>
        <p:nvSpPr>
          <p:cNvPr id="8" name="Content Placeholder 7"/>
          <p:cNvSpPr>
            <a:spLocks noGrp="1"/>
          </p:cNvSpPr>
          <p:nvPr>
            <p:ph sz="half" idx="2"/>
          </p:nvPr>
        </p:nvSpPr>
        <p:spPr/>
        <p:txBody>
          <a:bodyPr/>
          <a:lstStyle/>
          <a:p>
            <a:r>
              <a:rPr lang="en-US" dirty="0"/>
              <a:t>Poor math &amp; science scores in the US</a:t>
            </a:r>
          </a:p>
          <a:p>
            <a:r>
              <a:rPr lang="en-US" dirty="0"/>
              <a:t>Lack of real-world application of basic academic principles</a:t>
            </a:r>
          </a:p>
          <a:p>
            <a:r>
              <a:rPr lang="en-US" dirty="0"/>
              <a:t>Low college acceptance/completion rates for minority and underserved students</a:t>
            </a:r>
          </a:p>
          <a:p>
            <a:r>
              <a:rPr lang="en-US" dirty="0"/>
              <a:t>Lack of resources for STEM learning</a:t>
            </a:r>
          </a:p>
          <a:p>
            <a:r>
              <a:rPr lang="en-US" dirty="0"/>
              <a:t>Absence of female/minority mentors &amp; instructors in STEM subjects</a:t>
            </a:r>
          </a:p>
          <a:p>
            <a:pPr marL="0" indent="0">
              <a:buNone/>
            </a:pPr>
            <a:endParaRPr lang="en-US" dirty="0"/>
          </a:p>
        </p:txBody>
      </p:sp>
      <p:sp>
        <p:nvSpPr>
          <p:cNvPr id="9" name="Text Placeholder 8"/>
          <p:cNvSpPr>
            <a:spLocks noGrp="1"/>
          </p:cNvSpPr>
          <p:nvPr>
            <p:ph type="body" sz="quarter" idx="3"/>
          </p:nvPr>
        </p:nvSpPr>
        <p:spPr/>
        <p:txBody>
          <a:bodyPr/>
          <a:lstStyle/>
          <a:p>
            <a:r>
              <a:rPr lang="en-US" dirty="0"/>
              <a:t>WORKFORCE</a:t>
            </a:r>
          </a:p>
        </p:txBody>
      </p:sp>
      <p:sp>
        <p:nvSpPr>
          <p:cNvPr id="10" name="Content Placeholder 9"/>
          <p:cNvSpPr>
            <a:spLocks noGrp="1"/>
          </p:cNvSpPr>
          <p:nvPr>
            <p:ph sz="quarter" idx="4"/>
          </p:nvPr>
        </p:nvSpPr>
        <p:spPr/>
        <p:txBody>
          <a:bodyPr>
            <a:normAutofit/>
          </a:bodyPr>
          <a:lstStyle/>
          <a:p>
            <a:r>
              <a:rPr lang="en-US" dirty="0"/>
              <a:t>Skilled labor shortage</a:t>
            </a:r>
          </a:p>
          <a:p>
            <a:r>
              <a:rPr lang="en-US" dirty="0"/>
              <a:t>Lack of candidates with certifications, licenses &amp; credentials</a:t>
            </a:r>
          </a:p>
          <a:p>
            <a:r>
              <a:rPr lang="en-US" dirty="0"/>
              <a:t>Plenty of candidates with degrees but no experience</a:t>
            </a:r>
          </a:p>
          <a:p>
            <a:r>
              <a:rPr lang="en-US" dirty="0"/>
              <a:t>Aging workforce, baby boomer retirement crisis</a:t>
            </a:r>
          </a:p>
          <a:p>
            <a:r>
              <a:rPr lang="en-US" dirty="0"/>
              <a:t>Lack of diversity in STEM &amp; Aviation sectors</a:t>
            </a:r>
          </a:p>
          <a:p>
            <a:r>
              <a:rPr lang="en-US" dirty="0"/>
              <a:t>Unemployment/underemployment high for low-skilled workers </a:t>
            </a:r>
          </a:p>
        </p:txBody>
      </p:sp>
      <p:sp>
        <p:nvSpPr>
          <p:cNvPr id="2" name="Footer Placeholder 1"/>
          <p:cNvSpPr>
            <a:spLocks noGrp="1"/>
          </p:cNvSpPr>
          <p:nvPr>
            <p:ph type="ftr" sz="quarter" idx="11"/>
          </p:nvPr>
        </p:nvSpPr>
        <p:spPr/>
        <p:txBody>
          <a:bodyPr/>
          <a:lstStyle/>
          <a:p>
            <a:pPr defTabSz="342854" eaLnBrk="1" fontAlgn="auto" hangingPunct="1">
              <a:spcBef>
                <a:spcPts val="0"/>
              </a:spcBef>
              <a:spcAft>
                <a:spcPts val="0"/>
              </a:spcAft>
            </a:pPr>
            <a:r>
              <a:rPr lang="en-US" dirty="0">
                <a:solidFill>
                  <a:srgbClr val="ED8428"/>
                </a:solidFill>
                <a:latin typeface="Gill Sans MT"/>
                <a:cs typeface="+mn-cs"/>
              </a:rPr>
              <a:t>Confidential</a:t>
            </a:r>
          </a:p>
        </p:txBody>
      </p:sp>
      <p:sp>
        <p:nvSpPr>
          <p:cNvPr id="5" name="TextBox 4">
            <a:extLst>
              <a:ext uri="{FF2B5EF4-FFF2-40B4-BE49-F238E27FC236}">
                <a16:creationId xmlns:a16="http://schemas.microsoft.com/office/drawing/2014/main" id="{B556A00E-48C2-4C9B-988F-FB5EED6BCE54}"/>
              </a:ext>
            </a:extLst>
          </p:cNvPr>
          <p:cNvSpPr txBox="1"/>
          <p:nvPr/>
        </p:nvSpPr>
        <p:spPr>
          <a:xfrm>
            <a:off x="343699" y="2297350"/>
            <a:ext cx="8480304" cy="276991"/>
          </a:xfrm>
          <a:prstGeom prst="rect">
            <a:avLst/>
          </a:prstGeom>
        </p:spPr>
        <p:style>
          <a:lnRef idx="2">
            <a:schemeClr val="dk1"/>
          </a:lnRef>
          <a:fillRef idx="1">
            <a:schemeClr val="lt1"/>
          </a:fillRef>
          <a:effectRef idx="0">
            <a:schemeClr val="dk1"/>
          </a:effectRef>
          <a:fontRef idx="minor">
            <a:schemeClr val="dk1"/>
          </a:fontRef>
        </p:style>
        <p:txBody>
          <a:bodyPr wrap="square" lIns="68571" tIns="34286" rIns="68571" bIns="34286" rtlCol="0">
            <a:spAutoFit/>
          </a:bodyPr>
          <a:lstStyle/>
          <a:p>
            <a:pPr algn="ctr" defTabSz="342854" eaLnBrk="1" fontAlgn="auto" hangingPunct="1">
              <a:spcBef>
                <a:spcPts val="0"/>
              </a:spcBef>
              <a:spcAft>
                <a:spcPts val="0"/>
              </a:spcAft>
            </a:pPr>
            <a:endParaRPr lang="en-US" sz="1350" dirty="0">
              <a:solidFill>
                <a:prstClr val="black"/>
              </a:solidFill>
              <a:latin typeface="Gill Sans MT"/>
            </a:endParaRPr>
          </a:p>
        </p:txBody>
      </p:sp>
      <p:pic>
        <p:nvPicPr>
          <p:cNvPr id="7"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12" y="5185476"/>
            <a:ext cx="1603547" cy="7372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71695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88E51-650E-4AD1-945E-482D833F2668}"/>
              </a:ext>
            </a:extLst>
          </p:cNvPr>
          <p:cNvSpPr>
            <a:spLocks noGrp="1"/>
          </p:cNvSpPr>
          <p:nvPr>
            <p:ph type="title"/>
          </p:nvPr>
        </p:nvSpPr>
        <p:spPr/>
        <p:txBody>
          <a:bodyPr/>
          <a:lstStyle/>
          <a:p>
            <a:r>
              <a:rPr lang="en-US" dirty="0"/>
              <a:t>The Solution</a:t>
            </a:r>
          </a:p>
        </p:txBody>
      </p:sp>
      <p:sp>
        <p:nvSpPr>
          <p:cNvPr id="6" name="Text Placeholder 5"/>
          <p:cNvSpPr>
            <a:spLocks noGrp="1"/>
          </p:cNvSpPr>
          <p:nvPr>
            <p:ph type="body" idx="1"/>
          </p:nvPr>
        </p:nvSpPr>
        <p:spPr/>
        <p:txBody>
          <a:bodyPr/>
          <a:lstStyle/>
          <a:p>
            <a:r>
              <a:rPr lang="en-US" dirty="0"/>
              <a:t>EDUCATION</a:t>
            </a:r>
          </a:p>
        </p:txBody>
      </p:sp>
      <p:sp>
        <p:nvSpPr>
          <p:cNvPr id="8" name="Content Placeholder 7"/>
          <p:cNvSpPr>
            <a:spLocks noGrp="1"/>
          </p:cNvSpPr>
          <p:nvPr>
            <p:ph sz="half" idx="2"/>
          </p:nvPr>
        </p:nvSpPr>
        <p:spPr/>
        <p:txBody>
          <a:bodyPr>
            <a:normAutofit/>
          </a:bodyPr>
          <a:lstStyle/>
          <a:p>
            <a:r>
              <a:rPr lang="en-US" dirty="0"/>
              <a:t>Increase student interest in STEM through project-based learning</a:t>
            </a:r>
          </a:p>
          <a:p>
            <a:r>
              <a:rPr lang="en-US" dirty="0"/>
              <a:t>Enhance classroom learning through infusing aviation concepts</a:t>
            </a:r>
          </a:p>
          <a:p>
            <a:r>
              <a:rPr lang="en-US" dirty="0"/>
              <a:t>Use industry certified curriculum to ensure skills acquisition and workforce readiness</a:t>
            </a:r>
          </a:p>
          <a:p>
            <a:r>
              <a:rPr lang="en-US" dirty="0"/>
              <a:t>Provide minority and female role models and advocates to increase matriculation</a:t>
            </a:r>
          </a:p>
          <a:p>
            <a:r>
              <a:rPr lang="en-US" dirty="0"/>
              <a:t>Provide college application and selection support</a:t>
            </a:r>
          </a:p>
          <a:p>
            <a:r>
              <a:rPr lang="en-US" dirty="0"/>
              <a:t>Provide career exploration and career mapping</a:t>
            </a:r>
          </a:p>
        </p:txBody>
      </p:sp>
      <p:sp>
        <p:nvSpPr>
          <p:cNvPr id="9" name="Text Placeholder 8"/>
          <p:cNvSpPr>
            <a:spLocks noGrp="1"/>
          </p:cNvSpPr>
          <p:nvPr>
            <p:ph type="body" sz="quarter" idx="3"/>
          </p:nvPr>
        </p:nvSpPr>
        <p:spPr/>
        <p:txBody>
          <a:bodyPr/>
          <a:lstStyle/>
          <a:p>
            <a:r>
              <a:rPr lang="en-US" dirty="0"/>
              <a:t>WORKFORCE</a:t>
            </a:r>
          </a:p>
        </p:txBody>
      </p:sp>
      <p:sp>
        <p:nvSpPr>
          <p:cNvPr id="10" name="Content Placeholder 9"/>
          <p:cNvSpPr>
            <a:spLocks noGrp="1"/>
          </p:cNvSpPr>
          <p:nvPr>
            <p:ph sz="quarter" idx="4"/>
          </p:nvPr>
        </p:nvSpPr>
        <p:spPr/>
        <p:txBody>
          <a:bodyPr>
            <a:normAutofit/>
          </a:bodyPr>
          <a:lstStyle/>
          <a:p>
            <a:r>
              <a:rPr lang="en-US" dirty="0"/>
              <a:t>Provide job search and placement support</a:t>
            </a:r>
          </a:p>
          <a:p>
            <a:r>
              <a:rPr lang="en-US" dirty="0"/>
              <a:t>Create robust and diverse talent pool for employers</a:t>
            </a:r>
          </a:p>
          <a:p>
            <a:r>
              <a:rPr lang="en-US" dirty="0"/>
              <a:t>Create highly skilled talent pool for employers</a:t>
            </a:r>
          </a:p>
          <a:p>
            <a:r>
              <a:rPr lang="en-US" dirty="0"/>
              <a:t>Provide professional mentors</a:t>
            </a:r>
          </a:p>
          <a:p>
            <a:r>
              <a:rPr lang="en-US" dirty="0"/>
              <a:t>Meet aviation industry need for critical shortages of pilots, technicians and STEM workers</a:t>
            </a:r>
          </a:p>
          <a:p>
            <a:r>
              <a:rPr lang="en-US" dirty="0"/>
              <a:t>Provide apprenticeship platform for skills and knowledge transfer from retirees to next generation</a:t>
            </a:r>
          </a:p>
          <a:p>
            <a:endParaRPr lang="en-US" dirty="0"/>
          </a:p>
          <a:p>
            <a:endParaRPr lang="en-US" dirty="0"/>
          </a:p>
        </p:txBody>
      </p:sp>
      <p:sp>
        <p:nvSpPr>
          <p:cNvPr id="2" name="Footer Placeholder 1"/>
          <p:cNvSpPr>
            <a:spLocks noGrp="1"/>
          </p:cNvSpPr>
          <p:nvPr>
            <p:ph type="ftr" sz="quarter" idx="11"/>
          </p:nvPr>
        </p:nvSpPr>
        <p:spPr/>
        <p:txBody>
          <a:bodyPr/>
          <a:lstStyle/>
          <a:p>
            <a:pPr defTabSz="342854" eaLnBrk="1" fontAlgn="auto" hangingPunct="1">
              <a:spcBef>
                <a:spcPts val="0"/>
              </a:spcBef>
              <a:spcAft>
                <a:spcPts val="0"/>
              </a:spcAft>
            </a:pPr>
            <a:r>
              <a:rPr lang="en-US" dirty="0">
                <a:solidFill>
                  <a:srgbClr val="ED8428"/>
                </a:solidFill>
                <a:latin typeface="Gill Sans MT"/>
                <a:cs typeface="+mn-cs"/>
              </a:rPr>
              <a:t>Confidential</a:t>
            </a:r>
          </a:p>
        </p:txBody>
      </p:sp>
      <p:sp>
        <p:nvSpPr>
          <p:cNvPr id="5" name="TextBox 4">
            <a:extLst>
              <a:ext uri="{FF2B5EF4-FFF2-40B4-BE49-F238E27FC236}">
                <a16:creationId xmlns:a16="http://schemas.microsoft.com/office/drawing/2014/main" id="{B556A00E-48C2-4C9B-988F-FB5EED6BCE54}"/>
              </a:ext>
            </a:extLst>
          </p:cNvPr>
          <p:cNvSpPr txBox="1"/>
          <p:nvPr/>
        </p:nvSpPr>
        <p:spPr>
          <a:xfrm>
            <a:off x="343699" y="2297350"/>
            <a:ext cx="8480304" cy="276991"/>
          </a:xfrm>
          <a:prstGeom prst="rect">
            <a:avLst/>
          </a:prstGeom>
        </p:spPr>
        <p:style>
          <a:lnRef idx="2">
            <a:schemeClr val="dk1"/>
          </a:lnRef>
          <a:fillRef idx="1">
            <a:schemeClr val="lt1"/>
          </a:fillRef>
          <a:effectRef idx="0">
            <a:schemeClr val="dk1"/>
          </a:effectRef>
          <a:fontRef idx="minor">
            <a:schemeClr val="dk1"/>
          </a:fontRef>
        </p:style>
        <p:txBody>
          <a:bodyPr wrap="square" lIns="68571" tIns="34286" rIns="68571" bIns="34286" rtlCol="0">
            <a:spAutoFit/>
          </a:bodyPr>
          <a:lstStyle/>
          <a:p>
            <a:pPr algn="ctr" defTabSz="342854" eaLnBrk="1" fontAlgn="auto" hangingPunct="1">
              <a:spcBef>
                <a:spcPts val="0"/>
              </a:spcBef>
              <a:spcAft>
                <a:spcPts val="0"/>
              </a:spcAft>
            </a:pPr>
            <a:endParaRPr lang="en-US" sz="1350" dirty="0">
              <a:solidFill>
                <a:prstClr val="black"/>
              </a:solidFill>
              <a:latin typeface="Gill Sans MT"/>
            </a:endParaRPr>
          </a:p>
        </p:txBody>
      </p:sp>
      <p:pic>
        <p:nvPicPr>
          <p:cNvPr id="7"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12" y="5185476"/>
            <a:ext cx="1603547" cy="7372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98237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THE MARKET</a:t>
            </a:r>
          </a:p>
        </p:txBody>
      </p:sp>
      <p:sp>
        <p:nvSpPr>
          <p:cNvPr id="11" name="Text Placeholder 10"/>
          <p:cNvSpPr>
            <a:spLocks noGrp="1"/>
          </p:cNvSpPr>
          <p:nvPr>
            <p:ph type="body" idx="1"/>
          </p:nvPr>
        </p:nvSpPr>
        <p:spPr/>
        <p:txBody>
          <a:bodyPr/>
          <a:lstStyle/>
          <a:p>
            <a:r>
              <a:rPr lang="en-US" dirty="0"/>
              <a:t>OVERVIEW | CUSTOMERS</a:t>
            </a:r>
          </a:p>
          <a:p>
            <a:endParaRPr lang="en-US" dirty="0"/>
          </a:p>
        </p:txBody>
      </p:sp>
      <p:sp>
        <p:nvSpPr>
          <p:cNvPr id="5" name="Footer Placeholder 4"/>
          <p:cNvSpPr>
            <a:spLocks noGrp="1"/>
          </p:cNvSpPr>
          <p:nvPr>
            <p:ph type="ftr" sz="quarter" idx="11"/>
          </p:nvPr>
        </p:nvSpPr>
        <p:spPr/>
        <p:txBody>
          <a:bodyPr/>
          <a:lstStyle/>
          <a:p>
            <a:pPr defTabSz="342854" eaLnBrk="1" fontAlgn="auto" hangingPunct="1">
              <a:spcBef>
                <a:spcPts val="0"/>
              </a:spcBef>
              <a:spcAft>
                <a:spcPts val="0"/>
              </a:spcAft>
            </a:pPr>
            <a:r>
              <a:rPr lang="en-US" dirty="0">
                <a:solidFill>
                  <a:srgbClr val="465359">
                    <a:lumMod val="75000"/>
                    <a:lumOff val="25000"/>
                  </a:srgbClr>
                </a:solidFill>
                <a:latin typeface="Gill Sans MT"/>
                <a:cs typeface="+mn-cs"/>
              </a:rPr>
              <a:t>CONFIDENTIAL</a:t>
            </a:r>
          </a:p>
        </p:txBody>
      </p:sp>
      <p:pic>
        <p:nvPicPr>
          <p:cNvPr id="6"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7466" y="4598406"/>
            <a:ext cx="2642864" cy="121509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Placeholder 4">
            <a:extLst>
              <a:ext uri="{FF2B5EF4-FFF2-40B4-BE49-F238E27FC236}">
                <a16:creationId xmlns:a16="http://schemas.microsoft.com/office/drawing/2014/main" id="{B06452E3-B383-44C8-881F-9722B0E83B32}"/>
              </a:ext>
            </a:extLst>
          </p:cNvPr>
          <p:cNvSpPr txBox="1">
            <a:spLocks/>
          </p:cNvSpPr>
          <p:nvPr/>
        </p:nvSpPr>
        <p:spPr>
          <a:xfrm>
            <a:off x="3445635" y="2136706"/>
            <a:ext cx="5294509" cy="2605604"/>
          </a:xfrm>
          <a:prstGeom prst="rect">
            <a:avLst/>
          </a:prstGeom>
        </p:spPr>
        <p:txBody>
          <a:bodyPr vert="horz" lIns="68571" tIns="34286" rIns="68571" bIns="34286"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cap="all">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pPr marL="214283" indent="-214283" defTabSz="342900" fontAlgn="auto">
              <a:spcAft>
                <a:spcPts val="450"/>
              </a:spcAft>
              <a:buClr>
                <a:srgbClr val="ED8428"/>
              </a:buClr>
              <a:buFont typeface="Arial"/>
              <a:buChar char="•"/>
            </a:pPr>
            <a:endParaRPr lang="en-US" dirty="0">
              <a:solidFill>
                <a:srgbClr val="ED8428"/>
              </a:solidFill>
              <a:latin typeface="Gill Sans MT"/>
            </a:endParaRPr>
          </a:p>
        </p:txBody>
      </p:sp>
      <p:sp>
        <p:nvSpPr>
          <p:cNvPr id="2" name="TextBox 1"/>
          <p:cNvSpPr txBox="1"/>
          <p:nvPr/>
        </p:nvSpPr>
        <p:spPr>
          <a:xfrm>
            <a:off x="4052587" y="2827796"/>
            <a:ext cx="138546" cy="276991"/>
          </a:xfrm>
          <a:prstGeom prst="rect">
            <a:avLst/>
          </a:prstGeom>
          <a:noFill/>
        </p:spPr>
        <p:txBody>
          <a:bodyPr wrap="none" lIns="68571" tIns="34286" rIns="68571" bIns="34286" rtlCol="0">
            <a:spAutoFit/>
          </a:bodyPr>
          <a:lstStyle/>
          <a:p>
            <a:pPr defTabSz="342854" eaLnBrk="1" fontAlgn="auto" hangingPunct="1">
              <a:spcBef>
                <a:spcPts val="0"/>
              </a:spcBef>
              <a:spcAft>
                <a:spcPts val="0"/>
              </a:spcAft>
            </a:pPr>
            <a:endParaRPr lang="en-US" sz="1350" dirty="0">
              <a:solidFill>
                <a:prstClr val="black"/>
              </a:solidFill>
              <a:latin typeface="Gill Sans MT"/>
              <a:cs typeface="+mn-cs"/>
            </a:endParaRPr>
          </a:p>
        </p:txBody>
      </p:sp>
      <p:sp>
        <p:nvSpPr>
          <p:cNvPr id="3" name="Rectangle 2"/>
          <p:cNvSpPr/>
          <p:nvPr/>
        </p:nvSpPr>
        <p:spPr>
          <a:xfrm>
            <a:off x="4502752" y="3290501"/>
            <a:ext cx="186571" cy="276991"/>
          </a:xfrm>
          <a:prstGeom prst="rect">
            <a:avLst/>
          </a:prstGeom>
        </p:spPr>
        <p:txBody>
          <a:bodyPr wrap="none" lIns="68571" tIns="34286" rIns="68571" bIns="34286">
            <a:spAutoFit/>
          </a:bodyPr>
          <a:lstStyle/>
          <a:p>
            <a:pPr defTabSz="342854" eaLnBrk="1" fontAlgn="auto" hangingPunct="1">
              <a:spcBef>
                <a:spcPts val="0"/>
              </a:spcBef>
              <a:spcAft>
                <a:spcPts val="0"/>
              </a:spcAft>
            </a:pPr>
            <a:r>
              <a:rPr lang="en-US" sz="1350" dirty="0">
                <a:solidFill>
                  <a:prstClr val="black"/>
                </a:solidFill>
                <a:latin typeface="Gill Sans MT"/>
                <a:cs typeface="+mn-cs"/>
              </a:rPr>
              <a:t> </a:t>
            </a:r>
          </a:p>
        </p:txBody>
      </p:sp>
    </p:spTree>
    <p:extLst>
      <p:ext uri="{BB962C8B-B14F-4D97-AF65-F5344CB8AC3E}">
        <p14:creationId xmlns:p14="http://schemas.microsoft.com/office/powerpoint/2010/main" val="3036106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88E51-650E-4AD1-945E-482D833F2668}"/>
              </a:ext>
            </a:extLst>
          </p:cNvPr>
          <p:cNvSpPr>
            <a:spLocks noGrp="1"/>
          </p:cNvSpPr>
          <p:nvPr>
            <p:ph type="title"/>
          </p:nvPr>
        </p:nvSpPr>
        <p:spPr/>
        <p:txBody>
          <a:bodyPr/>
          <a:lstStyle/>
          <a:p>
            <a:r>
              <a:rPr lang="en-US" dirty="0"/>
              <a:t>Market overview</a:t>
            </a:r>
          </a:p>
        </p:txBody>
      </p:sp>
      <p:sp>
        <p:nvSpPr>
          <p:cNvPr id="2" name="Footer Placeholder 1"/>
          <p:cNvSpPr>
            <a:spLocks noGrp="1"/>
          </p:cNvSpPr>
          <p:nvPr>
            <p:ph type="ftr" sz="quarter" idx="11"/>
          </p:nvPr>
        </p:nvSpPr>
        <p:spPr/>
        <p:txBody>
          <a:bodyPr/>
          <a:lstStyle/>
          <a:p>
            <a:pPr defTabSz="342854" eaLnBrk="1" fontAlgn="auto" hangingPunct="1">
              <a:spcBef>
                <a:spcPts val="0"/>
              </a:spcBef>
              <a:spcAft>
                <a:spcPts val="0"/>
              </a:spcAft>
            </a:pPr>
            <a:r>
              <a:rPr lang="en-US" dirty="0">
                <a:solidFill>
                  <a:srgbClr val="ED8428"/>
                </a:solidFill>
                <a:latin typeface="Gill Sans MT"/>
                <a:cs typeface="+mn-cs"/>
              </a:rPr>
              <a:t>Confidential</a:t>
            </a:r>
          </a:p>
        </p:txBody>
      </p:sp>
      <p:pic>
        <p:nvPicPr>
          <p:cNvPr id="7"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12" y="5185476"/>
            <a:ext cx="1603547" cy="73725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5587" y="2366385"/>
            <a:ext cx="3705057" cy="3531728"/>
          </a:xfrm>
          <a:prstGeom prst="rect">
            <a:avLst/>
          </a:prstGeom>
          <a:noFill/>
        </p:spPr>
        <p:txBody>
          <a:bodyPr wrap="square" lIns="68571" tIns="34286" rIns="68571" bIns="34286" rtlCol="0">
            <a:spAutoFit/>
          </a:bodyPr>
          <a:lstStyle/>
          <a:p>
            <a:pPr defTabSz="342854" eaLnBrk="1" fontAlgn="auto" hangingPunct="1">
              <a:spcBef>
                <a:spcPts val="0"/>
              </a:spcBef>
              <a:spcAft>
                <a:spcPts val="0"/>
              </a:spcAft>
            </a:pPr>
            <a:r>
              <a:rPr lang="en-US" b="1" dirty="0">
                <a:solidFill>
                  <a:srgbClr val="ED8428"/>
                </a:solidFill>
                <a:latin typeface="Gill Sans MT"/>
                <a:cs typeface="+mn-cs"/>
              </a:rPr>
              <a:t>WHERE</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Current</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Chicago Metropolitan Area </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Northwest Indiana</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Outlook 5-10 years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Houston, Texas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Atlanta, Georgia</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Washington, DC</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New York, New York</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Charleston, SC</a:t>
            </a:r>
          </a:p>
          <a:p>
            <a:pPr defTabSz="342854" eaLnBrk="1" fontAlgn="auto" hangingPunct="1">
              <a:spcBef>
                <a:spcPts val="0"/>
              </a:spcBef>
              <a:spcAft>
                <a:spcPts val="0"/>
              </a:spcAft>
            </a:pPr>
            <a:r>
              <a:rPr lang="en-US" b="1" dirty="0">
                <a:solidFill>
                  <a:srgbClr val="ED8428"/>
                </a:solidFill>
                <a:latin typeface="Gill Sans MT"/>
                <a:cs typeface="+mn-cs"/>
              </a:rPr>
              <a:t>WHO</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Academia</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Public Schools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Private Schools</a:t>
            </a:r>
          </a:p>
          <a:p>
            <a:pPr marL="342854" lvl="1" defTabSz="342854" eaLnBrk="1" fontAlgn="auto" hangingPunct="1">
              <a:spcBef>
                <a:spcPts val="0"/>
              </a:spcBef>
              <a:spcAft>
                <a:spcPts val="0"/>
              </a:spcAft>
            </a:pPr>
            <a:endParaRPr lang="en-US" sz="1350" dirty="0">
              <a:solidFill>
                <a:prstClr val="black"/>
              </a:solidFill>
              <a:latin typeface="Gill Sans MT"/>
              <a:cs typeface="+mn-cs"/>
            </a:endParaRPr>
          </a:p>
          <a:p>
            <a:pPr defTabSz="342854" eaLnBrk="1" fontAlgn="auto" hangingPunct="1">
              <a:spcBef>
                <a:spcPts val="0"/>
              </a:spcBef>
              <a:spcAft>
                <a:spcPts val="0"/>
              </a:spcAft>
            </a:pPr>
            <a:r>
              <a:rPr lang="en-US" sz="1350" dirty="0">
                <a:solidFill>
                  <a:prstClr val="black"/>
                </a:solidFill>
                <a:latin typeface="Gill Sans MT"/>
                <a:cs typeface="+mn-cs"/>
              </a:rPr>
              <a:t>  </a:t>
            </a:r>
          </a:p>
        </p:txBody>
      </p:sp>
      <p:sp>
        <p:nvSpPr>
          <p:cNvPr id="6" name="TextBox 5"/>
          <p:cNvSpPr txBox="1"/>
          <p:nvPr/>
        </p:nvSpPr>
        <p:spPr>
          <a:xfrm>
            <a:off x="4371808" y="2406710"/>
            <a:ext cx="3705057" cy="3393229"/>
          </a:xfrm>
          <a:prstGeom prst="rect">
            <a:avLst/>
          </a:prstGeom>
          <a:noFill/>
        </p:spPr>
        <p:txBody>
          <a:bodyPr wrap="square" lIns="68571" tIns="34286" rIns="68571" bIns="34286" rtlCol="0">
            <a:spAutoFit/>
          </a:bodyPr>
          <a:lstStyle/>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Charter Schools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Trade Schools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Community Colleges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Universities</a:t>
            </a:r>
          </a:p>
          <a:p>
            <a:pPr defTabSz="342854" eaLnBrk="1" fontAlgn="auto" hangingPunct="1">
              <a:spcBef>
                <a:spcPts val="0"/>
              </a:spcBef>
              <a:spcAft>
                <a:spcPts val="0"/>
              </a:spcAft>
            </a:pPr>
            <a:r>
              <a:rPr lang="en-US" sz="1350" dirty="0">
                <a:solidFill>
                  <a:prstClr val="black"/>
                </a:solidFill>
                <a:latin typeface="Gill Sans MT"/>
                <a:cs typeface="+mn-cs"/>
              </a:rPr>
              <a:t>Community</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Workforce Organizations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Youth guidance organizations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Civic engagement organizations</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Industry</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Aircraft Manufacturers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Airlines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Airports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Industry service suppliers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Regulatory agencies</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Engineering</a:t>
            </a:r>
          </a:p>
          <a:p>
            <a:pPr marL="557138" lvl="1"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Trades &amp; Utilities</a:t>
            </a:r>
          </a:p>
        </p:txBody>
      </p:sp>
    </p:spTree>
    <p:extLst>
      <p:ext uri="{BB962C8B-B14F-4D97-AF65-F5344CB8AC3E}">
        <p14:creationId xmlns:p14="http://schemas.microsoft.com/office/powerpoint/2010/main" val="82805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Market overview</a:t>
            </a:r>
          </a:p>
        </p:txBody>
      </p:sp>
      <p:sp>
        <p:nvSpPr>
          <p:cNvPr id="8" name="Text Placeholder 7"/>
          <p:cNvSpPr>
            <a:spLocks noGrp="1"/>
          </p:cNvSpPr>
          <p:nvPr>
            <p:ph type="body" idx="1"/>
          </p:nvPr>
        </p:nvSpPr>
        <p:spPr/>
        <p:txBody>
          <a:bodyPr/>
          <a:lstStyle/>
          <a:p>
            <a:r>
              <a:rPr lang="en-US" dirty="0"/>
              <a:t>EDUCATION</a:t>
            </a:r>
          </a:p>
        </p:txBody>
      </p:sp>
      <p:sp>
        <p:nvSpPr>
          <p:cNvPr id="9" name="Content Placeholder 8"/>
          <p:cNvSpPr>
            <a:spLocks noGrp="1"/>
          </p:cNvSpPr>
          <p:nvPr>
            <p:ph sz="half" idx="2"/>
          </p:nvPr>
        </p:nvSpPr>
        <p:spPr/>
        <p:txBody>
          <a:bodyPr/>
          <a:lstStyle/>
          <a:p>
            <a:r>
              <a:rPr lang="en-US" dirty="0"/>
              <a:t>K-4 STEM Exploration</a:t>
            </a:r>
          </a:p>
          <a:p>
            <a:r>
              <a:rPr lang="en-US" dirty="0"/>
              <a:t>5-8 Aviation Career Exploration</a:t>
            </a:r>
          </a:p>
          <a:p>
            <a:r>
              <a:rPr lang="en-US" dirty="0"/>
              <a:t>9-12 Aviation Pre-Apprenticeships,  Apprenticeships and Advanced Apprenticeships</a:t>
            </a:r>
          </a:p>
          <a:p>
            <a:r>
              <a:rPr lang="en-US" dirty="0"/>
              <a:t>Age18+ AeroStar Ambassador Alliance for Collegiate Support, Professional Development and Career Mapping </a:t>
            </a:r>
          </a:p>
          <a:p>
            <a:r>
              <a:rPr lang="en-US" dirty="0"/>
              <a:t>Licensing &amp; Certifications for 17-25 focus</a:t>
            </a:r>
          </a:p>
        </p:txBody>
      </p:sp>
      <p:sp>
        <p:nvSpPr>
          <p:cNvPr id="10" name="Text Placeholder 9"/>
          <p:cNvSpPr>
            <a:spLocks noGrp="1"/>
          </p:cNvSpPr>
          <p:nvPr>
            <p:ph type="body" sz="quarter" idx="3"/>
          </p:nvPr>
        </p:nvSpPr>
        <p:spPr/>
        <p:txBody>
          <a:bodyPr/>
          <a:lstStyle/>
          <a:p>
            <a:r>
              <a:rPr lang="en-US" dirty="0"/>
              <a:t>WORKFORCE</a:t>
            </a:r>
          </a:p>
        </p:txBody>
      </p:sp>
      <p:sp>
        <p:nvSpPr>
          <p:cNvPr id="11" name="Content Placeholder 10"/>
          <p:cNvSpPr>
            <a:spLocks noGrp="1"/>
          </p:cNvSpPr>
          <p:nvPr>
            <p:ph sz="quarter" idx="4"/>
          </p:nvPr>
        </p:nvSpPr>
        <p:spPr/>
        <p:txBody>
          <a:bodyPr>
            <a:normAutofit/>
          </a:bodyPr>
          <a:lstStyle/>
          <a:p>
            <a:r>
              <a:rPr lang="en-US" dirty="0"/>
              <a:t>Public Private Partnership Apprenticeship programs for high school grads seeking a </a:t>
            </a:r>
            <a:r>
              <a:rPr lang="en-US" b="1" dirty="0"/>
              <a:t>skilled trade </a:t>
            </a:r>
            <a:r>
              <a:rPr lang="en-US" dirty="0"/>
              <a:t>as a Pilot, Aircraft Technician, or STEM worker in Aviation</a:t>
            </a:r>
          </a:p>
          <a:p>
            <a:r>
              <a:rPr lang="en-US" dirty="0"/>
              <a:t>College students seeking meaningful </a:t>
            </a:r>
            <a:r>
              <a:rPr lang="en-US" b="1" dirty="0"/>
              <a:t>internships</a:t>
            </a:r>
          </a:p>
          <a:p>
            <a:r>
              <a:rPr lang="en-US" dirty="0"/>
              <a:t>Industry employers seeking </a:t>
            </a:r>
            <a:r>
              <a:rPr lang="en-US" b="1" dirty="0"/>
              <a:t>diverse talent</a:t>
            </a:r>
          </a:p>
          <a:p>
            <a:r>
              <a:rPr lang="en-US" dirty="0"/>
              <a:t>Industry employers seeking </a:t>
            </a:r>
            <a:r>
              <a:rPr lang="en-US" b="1" dirty="0"/>
              <a:t>highly skilled talent</a:t>
            </a:r>
          </a:p>
          <a:p>
            <a:r>
              <a:rPr lang="en-US" dirty="0"/>
              <a:t>Industry partners seeking to invest in </a:t>
            </a:r>
            <a:r>
              <a:rPr lang="en-US" b="1" dirty="0"/>
              <a:t>CSR</a:t>
            </a:r>
            <a:r>
              <a:rPr lang="en-US" dirty="0"/>
              <a:t> initiatives directly in line with their revenue goals and social justice commitment. </a:t>
            </a:r>
          </a:p>
          <a:p>
            <a:endParaRPr lang="en-US" b="1" dirty="0"/>
          </a:p>
        </p:txBody>
      </p:sp>
      <p:sp>
        <p:nvSpPr>
          <p:cNvPr id="4" name="Footer Placeholder 3"/>
          <p:cNvSpPr>
            <a:spLocks noGrp="1"/>
          </p:cNvSpPr>
          <p:nvPr>
            <p:ph type="ftr" sz="quarter" idx="11"/>
          </p:nvPr>
        </p:nvSpPr>
        <p:spPr/>
        <p:txBody>
          <a:bodyPr/>
          <a:lstStyle/>
          <a:p>
            <a:pPr defTabSz="342854" eaLnBrk="1" fontAlgn="auto" hangingPunct="1">
              <a:spcBef>
                <a:spcPts val="0"/>
              </a:spcBef>
              <a:spcAft>
                <a:spcPts val="0"/>
              </a:spcAft>
            </a:pPr>
            <a:r>
              <a:rPr lang="en-US" dirty="0">
                <a:solidFill>
                  <a:srgbClr val="ED8428"/>
                </a:solidFill>
                <a:latin typeface="Gill Sans MT"/>
                <a:cs typeface="+mn-cs"/>
              </a:rPr>
              <a:t>Confidential </a:t>
            </a:r>
          </a:p>
        </p:txBody>
      </p:sp>
    </p:spTree>
    <p:extLst>
      <p:ext uri="{BB962C8B-B14F-4D97-AF65-F5344CB8AC3E}">
        <p14:creationId xmlns:p14="http://schemas.microsoft.com/office/powerpoint/2010/main" val="3841843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88E51-650E-4AD1-945E-482D833F2668}"/>
              </a:ext>
            </a:extLst>
          </p:cNvPr>
          <p:cNvSpPr>
            <a:spLocks noGrp="1"/>
          </p:cNvSpPr>
          <p:nvPr>
            <p:ph type="title"/>
          </p:nvPr>
        </p:nvSpPr>
        <p:spPr/>
        <p:txBody>
          <a:bodyPr/>
          <a:lstStyle/>
          <a:p>
            <a:r>
              <a:rPr lang="en-US" dirty="0"/>
              <a:t>CUSTOMERS: MARKET SEGMENT</a:t>
            </a:r>
          </a:p>
        </p:txBody>
      </p:sp>
      <p:sp>
        <p:nvSpPr>
          <p:cNvPr id="2" name="Footer Placeholder 1"/>
          <p:cNvSpPr>
            <a:spLocks noGrp="1"/>
          </p:cNvSpPr>
          <p:nvPr>
            <p:ph type="ftr" sz="quarter" idx="11"/>
          </p:nvPr>
        </p:nvSpPr>
        <p:spPr>
          <a:xfrm>
            <a:off x="435895" y="5533785"/>
            <a:ext cx="5187908" cy="273844"/>
          </a:xfrm>
        </p:spPr>
        <p:txBody>
          <a:bodyPr/>
          <a:lstStyle/>
          <a:p>
            <a:pPr defTabSz="342854" eaLnBrk="1" fontAlgn="auto" hangingPunct="1">
              <a:spcBef>
                <a:spcPts val="0"/>
              </a:spcBef>
              <a:spcAft>
                <a:spcPts val="0"/>
              </a:spcAft>
            </a:pPr>
            <a:r>
              <a:rPr lang="en-US" dirty="0">
                <a:solidFill>
                  <a:srgbClr val="ED8428"/>
                </a:solidFill>
                <a:latin typeface="Gill Sans MT"/>
                <a:cs typeface="+mn-cs"/>
              </a:rPr>
              <a:t>Confidential</a:t>
            </a:r>
          </a:p>
        </p:txBody>
      </p:sp>
      <p:pic>
        <p:nvPicPr>
          <p:cNvPr id="7"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12" y="5185476"/>
            <a:ext cx="1603547" cy="73725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5587" y="2366384"/>
            <a:ext cx="8450673" cy="3185479"/>
          </a:xfrm>
          <a:prstGeom prst="rect">
            <a:avLst/>
          </a:prstGeom>
          <a:noFill/>
        </p:spPr>
        <p:txBody>
          <a:bodyPr wrap="square" lIns="68571" tIns="34286" rIns="68571" bIns="34286" rtlCol="0">
            <a:spAutoFit/>
          </a:bodyPr>
          <a:lstStyle/>
          <a:p>
            <a:pPr defTabSz="342854" eaLnBrk="1" fontAlgn="auto" hangingPunct="1">
              <a:spcBef>
                <a:spcPts val="0"/>
              </a:spcBef>
              <a:spcAft>
                <a:spcPts val="0"/>
              </a:spcAft>
            </a:pPr>
            <a:r>
              <a:rPr lang="en-US" sz="1350" cap="all" dirty="0">
                <a:solidFill>
                  <a:srgbClr val="ED8428"/>
                </a:solidFill>
                <a:latin typeface="Gill Sans MT"/>
                <a:cs typeface="+mn-cs"/>
              </a:rPr>
              <a:t>Target</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Parents seeking supplemental education opportunities in underserved, minority communities</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Corporations seeking to foster impact in community and invest in future talent pipeline</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Organizations looking to build apprenticeships and training program capacity</a:t>
            </a:r>
          </a:p>
          <a:p>
            <a:pPr defTabSz="342854" eaLnBrk="1" fontAlgn="auto" hangingPunct="1">
              <a:spcBef>
                <a:spcPts val="0"/>
              </a:spcBef>
              <a:spcAft>
                <a:spcPts val="0"/>
              </a:spcAft>
            </a:pPr>
            <a:endParaRPr lang="en-US" sz="1350" cap="all" dirty="0">
              <a:solidFill>
                <a:srgbClr val="000000"/>
              </a:solidFill>
              <a:latin typeface="Gill Sans MT"/>
              <a:cs typeface="+mn-cs"/>
            </a:endParaRPr>
          </a:p>
          <a:p>
            <a:pPr defTabSz="342854" eaLnBrk="1" fontAlgn="auto" hangingPunct="1">
              <a:spcBef>
                <a:spcPts val="0"/>
              </a:spcBef>
              <a:spcAft>
                <a:spcPts val="0"/>
              </a:spcAft>
            </a:pPr>
            <a:r>
              <a:rPr lang="en-US" sz="1350" cap="all" dirty="0">
                <a:solidFill>
                  <a:srgbClr val="ED8428"/>
                </a:solidFill>
                <a:latin typeface="Gill Sans MT"/>
                <a:cs typeface="+mn-cs"/>
              </a:rPr>
              <a:t>Long Term FUNDING </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Aerospace talent pipeline project - The Boeing Company</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Aviation youth engagement initiatives - United Airlines, Chicago Housing Authority, Elizabeth Morse Charitable Trust</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Chicago Area Apprenticeship program - Chicago Department of Aviation (Pending)</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Aviation Careers and Technical Education development </a:t>
            </a:r>
            <a:r>
              <a:rPr lang="mr-IN" sz="1350" dirty="0">
                <a:solidFill>
                  <a:srgbClr val="000000"/>
                </a:solidFill>
                <a:latin typeface="Gill Sans MT"/>
                <a:cs typeface="Mangal" panose="02040503050203030202" pitchFamily="18" charset="0"/>
              </a:rPr>
              <a:t>–</a:t>
            </a:r>
            <a:r>
              <a:rPr lang="en-US" sz="1350" dirty="0">
                <a:solidFill>
                  <a:srgbClr val="000000"/>
                </a:solidFill>
                <a:latin typeface="Gill Sans MT"/>
                <a:cs typeface="+mn-cs"/>
              </a:rPr>
              <a:t> State &amp; Federal Grants (future)</a:t>
            </a:r>
          </a:p>
          <a:p>
            <a:pPr defTabSz="342854" eaLnBrk="1" fontAlgn="auto" hangingPunct="1">
              <a:spcBef>
                <a:spcPts val="0"/>
              </a:spcBef>
              <a:spcAft>
                <a:spcPts val="0"/>
              </a:spcAft>
            </a:pPr>
            <a:endParaRPr lang="en-US" sz="1350" cap="all" dirty="0">
              <a:solidFill>
                <a:srgbClr val="ED8428"/>
              </a:solidFill>
              <a:latin typeface="Gill Sans MT"/>
              <a:cs typeface="+mn-cs"/>
            </a:endParaRPr>
          </a:p>
          <a:p>
            <a:pPr defTabSz="342854" eaLnBrk="1" fontAlgn="auto" hangingPunct="1">
              <a:spcBef>
                <a:spcPts val="0"/>
              </a:spcBef>
              <a:spcAft>
                <a:spcPts val="0"/>
              </a:spcAft>
            </a:pPr>
            <a:r>
              <a:rPr lang="en-US" sz="1350" cap="all" dirty="0">
                <a:solidFill>
                  <a:srgbClr val="ED8428"/>
                </a:solidFill>
                <a:latin typeface="Gill Sans MT"/>
                <a:cs typeface="+mn-cs"/>
              </a:rPr>
              <a:t>Cost</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Donor Funded</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Grant funded</a:t>
            </a:r>
          </a:p>
          <a:p>
            <a:pPr marL="214283" indent="-214283" defTabSz="342854" eaLnBrk="1" fontAlgn="auto" hangingPunct="1">
              <a:spcBef>
                <a:spcPts val="0"/>
              </a:spcBef>
              <a:spcAft>
                <a:spcPts val="0"/>
              </a:spcAft>
              <a:buFont typeface="Arial"/>
              <a:buChar char="•"/>
            </a:pPr>
            <a:r>
              <a:rPr lang="en-US" sz="1350" dirty="0">
                <a:solidFill>
                  <a:prstClr val="black"/>
                </a:solidFill>
                <a:latin typeface="Gill Sans MT"/>
                <a:cs typeface="+mn-cs"/>
              </a:rPr>
              <a:t>Programs and classes are free or significantly reduced</a:t>
            </a:r>
          </a:p>
        </p:txBody>
      </p:sp>
    </p:spTree>
    <p:extLst>
      <p:ext uri="{BB962C8B-B14F-4D97-AF65-F5344CB8AC3E}">
        <p14:creationId xmlns:p14="http://schemas.microsoft.com/office/powerpoint/2010/main" val="645507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88E51-650E-4AD1-945E-482D833F2668}"/>
              </a:ext>
            </a:extLst>
          </p:cNvPr>
          <p:cNvSpPr>
            <a:spLocks noGrp="1"/>
          </p:cNvSpPr>
          <p:nvPr>
            <p:ph type="title"/>
          </p:nvPr>
        </p:nvSpPr>
        <p:spPr/>
        <p:txBody>
          <a:bodyPr/>
          <a:lstStyle/>
          <a:p>
            <a:r>
              <a:rPr lang="en-US" dirty="0"/>
              <a:t>CUSTOMERS: MARKET SEGMENT </a:t>
            </a:r>
          </a:p>
        </p:txBody>
      </p:sp>
      <p:sp>
        <p:nvSpPr>
          <p:cNvPr id="2" name="Footer Placeholder 1"/>
          <p:cNvSpPr>
            <a:spLocks noGrp="1"/>
          </p:cNvSpPr>
          <p:nvPr>
            <p:ph type="ftr" sz="quarter" idx="11"/>
          </p:nvPr>
        </p:nvSpPr>
        <p:spPr>
          <a:xfrm>
            <a:off x="435895" y="5533785"/>
            <a:ext cx="5187908" cy="273844"/>
          </a:xfrm>
        </p:spPr>
        <p:txBody>
          <a:bodyPr/>
          <a:lstStyle/>
          <a:p>
            <a:pPr defTabSz="342854" eaLnBrk="1" fontAlgn="auto" hangingPunct="1">
              <a:spcBef>
                <a:spcPts val="0"/>
              </a:spcBef>
              <a:spcAft>
                <a:spcPts val="0"/>
              </a:spcAft>
            </a:pPr>
            <a:r>
              <a:rPr lang="en-US" dirty="0">
                <a:solidFill>
                  <a:srgbClr val="ED8428"/>
                </a:solidFill>
                <a:latin typeface="Gill Sans MT"/>
                <a:cs typeface="+mn-cs"/>
              </a:rPr>
              <a:t>Confidential</a:t>
            </a:r>
          </a:p>
        </p:txBody>
      </p:sp>
      <p:pic>
        <p:nvPicPr>
          <p:cNvPr id="7"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12" y="5185476"/>
            <a:ext cx="1603547" cy="73725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5587" y="2366385"/>
            <a:ext cx="4250691" cy="3185479"/>
          </a:xfrm>
          <a:prstGeom prst="rect">
            <a:avLst/>
          </a:prstGeom>
          <a:noFill/>
        </p:spPr>
        <p:txBody>
          <a:bodyPr wrap="square" lIns="68571" tIns="34286" rIns="68571" bIns="34286" rtlCol="0">
            <a:spAutoFit/>
          </a:bodyPr>
          <a:lstStyle/>
          <a:p>
            <a:pPr defTabSz="342854" eaLnBrk="1" fontAlgn="auto" hangingPunct="1">
              <a:spcBef>
                <a:spcPts val="0"/>
              </a:spcBef>
              <a:spcAft>
                <a:spcPts val="0"/>
              </a:spcAft>
            </a:pPr>
            <a:r>
              <a:rPr lang="en-US" sz="1350" cap="all" dirty="0">
                <a:solidFill>
                  <a:srgbClr val="ED8428"/>
                </a:solidFill>
                <a:latin typeface="Gill Sans MT"/>
                <a:cs typeface="+mn-cs"/>
              </a:rPr>
              <a:t>Funders</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Boeing</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United Airlines</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Chicago Housing Authority </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JetBlue</a:t>
            </a:r>
          </a:p>
          <a:p>
            <a:pPr marL="214283" indent="-214283" defTabSz="342854" eaLnBrk="1" fontAlgn="auto" hangingPunct="1">
              <a:spcBef>
                <a:spcPts val="0"/>
              </a:spcBef>
              <a:spcAft>
                <a:spcPts val="0"/>
              </a:spcAft>
              <a:buFont typeface="Arial"/>
              <a:buChar char="•"/>
            </a:pPr>
            <a:r>
              <a:rPr lang="en-US" sz="1350" dirty="0" err="1">
                <a:solidFill>
                  <a:srgbClr val="000000"/>
                </a:solidFill>
                <a:latin typeface="Gill Sans MT"/>
                <a:cs typeface="+mn-cs"/>
              </a:rPr>
              <a:t>Milhouse</a:t>
            </a:r>
            <a:r>
              <a:rPr lang="en-US" sz="1350" dirty="0">
                <a:solidFill>
                  <a:srgbClr val="000000"/>
                </a:solidFill>
                <a:latin typeface="Gill Sans MT"/>
                <a:cs typeface="+mn-cs"/>
              </a:rPr>
              <a:t> Charities</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Boy’s and Girls Club of Northwest Indiana</a:t>
            </a:r>
            <a:endParaRPr lang="en-US" sz="1350" cap="all" dirty="0">
              <a:solidFill>
                <a:srgbClr val="ED8428"/>
              </a:solidFill>
              <a:latin typeface="Gill Sans MT"/>
              <a:cs typeface="+mn-cs"/>
            </a:endParaRPr>
          </a:p>
          <a:p>
            <a:pPr defTabSz="342854" eaLnBrk="1" fontAlgn="auto" hangingPunct="1">
              <a:spcBef>
                <a:spcPts val="0"/>
              </a:spcBef>
              <a:spcAft>
                <a:spcPts val="0"/>
              </a:spcAft>
            </a:pPr>
            <a:endParaRPr lang="en-US" sz="1350" cap="all" dirty="0">
              <a:solidFill>
                <a:srgbClr val="ED8428"/>
              </a:solidFill>
              <a:latin typeface="Gill Sans MT"/>
              <a:cs typeface="+mn-cs"/>
            </a:endParaRPr>
          </a:p>
          <a:p>
            <a:pPr defTabSz="342854" eaLnBrk="1" fontAlgn="auto" hangingPunct="1">
              <a:spcBef>
                <a:spcPts val="0"/>
              </a:spcBef>
              <a:spcAft>
                <a:spcPts val="0"/>
              </a:spcAft>
            </a:pPr>
            <a:r>
              <a:rPr lang="en-US" sz="1350" cap="all" dirty="0">
                <a:solidFill>
                  <a:srgbClr val="ED8428"/>
                </a:solidFill>
                <a:latin typeface="Gill Sans MT"/>
                <a:cs typeface="+mn-cs"/>
              </a:rPr>
              <a:t>Partners</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Chicago Tuskegee Airmen</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Tuskegee NEXT</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Illinois Institute of Technology</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Olive Harvey College</a:t>
            </a:r>
            <a:endParaRPr lang="en-US" sz="1350" cap="all" dirty="0">
              <a:solidFill>
                <a:srgbClr val="ED8428"/>
              </a:solidFill>
              <a:latin typeface="Gill Sans MT"/>
              <a:cs typeface="+mn-cs"/>
            </a:endParaRP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Chicago Public Schools </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Organization of Black Aerospace Professionals</a:t>
            </a:r>
          </a:p>
        </p:txBody>
      </p:sp>
      <p:sp>
        <p:nvSpPr>
          <p:cNvPr id="6" name="TextBox 5"/>
          <p:cNvSpPr txBox="1"/>
          <p:nvPr/>
        </p:nvSpPr>
        <p:spPr>
          <a:xfrm>
            <a:off x="4566016" y="2443697"/>
            <a:ext cx="4250691" cy="3185479"/>
          </a:xfrm>
          <a:prstGeom prst="rect">
            <a:avLst/>
          </a:prstGeom>
          <a:noFill/>
        </p:spPr>
        <p:txBody>
          <a:bodyPr wrap="square" lIns="68571" tIns="34286" rIns="68571" bIns="34286" rtlCol="0">
            <a:spAutoFit/>
          </a:bodyPr>
          <a:lstStyle/>
          <a:p>
            <a:pPr defTabSz="342854" eaLnBrk="1" fontAlgn="auto" hangingPunct="1">
              <a:spcBef>
                <a:spcPts val="0"/>
              </a:spcBef>
              <a:spcAft>
                <a:spcPts val="0"/>
              </a:spcAft>
            </a:pPr>
            <a:r>
              <a:rPr lang="en-US" sz="1350" cap="all" dirty="0">
                <a:solidFill>
                  <a:srgbClr val="ED8428"/>
                </a:solidFill>
                <a:latin typeface="Gill Sans MT"/>
                <a:cs typeface="+mn-cs"/>
              </a:rPr>
              <a:t>Collaborators</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University of Chicago</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Federal Aviation Administration Great Lakes Region</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Chicago Community Trust</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NASA Out of School time Learning </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Chicago Department of Aviation</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Obama Foundation</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After School Alliance</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AAR</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Gary Area Career Center</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Gary Chicago International Airport</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Museum of Science &amp; Industry</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B. Coleman Aviation</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Southern Illinois University</a:t>
            </a:r>
          </a:p>
          <a:p>
            <a:pPr marL="214283" indent="-214283" defTabSz="342854" eaLnBrk="1" fontAlgn="auto" hangingPunct="1">
              <a:spcBef>
                <a:spcPts val="0"/>
              </a:spcBef>
              <a:spcAft>
                <a:spcPts val="0"/>
              </a:spcAft>
              <a:buFont typeface="Arial"/>
              <a:buChar char="•"/>
            </a:pPr>
            <a:r>
              <a:rPr lang="en-US" sz="1350" dirty="0">
                <a:solidFill>
                  <a:srgbClr val="000000"/>
                </a:solidFill>
                <a:latin typeface="Gill Sans MT"/>
                <a:cs typeface="+mn-cs"/>
              </a:rPr>
              <a:t>Lewis University</a:t>
            </a:r>
          </a:p>
        </p:txBody>
      </p:sp>
    </p:spTree>
    <p:extLst>
      <p:ext uri="{BB962C8B-B14F-4D97-AF65-F5344CB8AC3E}">
        <p14:creationId xmlns:p14="http://schemas.microsoft.com/office/powerpoint/2010/main" val="2540655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defTabSz="342854" eaLnBrk="1" fontAlgn="auto" hangingPunct="1">
              <a:spcBef>
                <a:spcPts val="0"/>
              </a:spcBef>
              <a:spcAft>
                <a:spcPts val="0"/>
              </a:spcAft>
            </a:pPr>
            <a:r>
              <a:rPr lang="en-US">
                <a:solidFill>
                  <a:srgbClr val="ED8428"/>
                </a:solidFill>
                <a:latin typeface="Gill Sans MT"/>
                <a:cs typeface="+mn-cs"/>
              </a:rPr>
              <a:t>Copyright </a:t>
            </a:r>
            <a:endParaRPr lang="en-US" dirty="0">
              <a:solidFill>
                <a:srgbClr val="ED8428"/>
              </a:solidFill>
              <a:latin typeface="Gill Sans MT"/>
              <a:cs typeface="+mn-cs"/>
            </a:endParaRPr>
          </a:p>
        </p:txBody>
      </p:sp>
      <p:pic>
        <p:nvPicPr>
          <p:cNvPr id="4" name="Picture 2" descr="Image result for aerostar avion institute logo">
            <a:extLst>
              <a:ext uri="{FF2B5EF4-FFF2-40B4-BE49-F238E27FC236}">
                <a16:creationId xmlns:a16="http://schemas.microsoft.com/office/drawing/2014/main" id="{5B9F9AE3-B83C-459F-9841-400214F637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3326" y="1379181"/>
            <a:ext cx="1818175" cy="83593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23683" y="2567899"/>
            <a:ext cx="8471204" cy="577073"/>
          </a:xfrm>
          <a:prstGeom prst="rect">
            <a:avLst/>
          </a:prstGeom>
          <a:noFill/>
        </p:spPr>
        <p:txBody>
          <a:bodyPr wrap="square" lIns="68571" tIns="34286" rIns="68571" bIns="34286" rtlCol="0">
            <a:spAutoFit/>
          </a:bodyPr>
          <a:lstStyle/>
          <a:p>
            <a:pPr algn="ctr" defTabSz="342854" eaLnBrk="1" fontAlgn="auto" hangingPunct="1">
              <a:spcBef>
                <a:spcPts val="0"/>
              </a:spcBef>
              <a:spcAft>
                <a:spcPts val="0"/>
              </a:spcAft>
            </a:pPr>
            <a:r>
              <a:rPr lang="en-US" sz="3300" dirty="0">
                <a:solidFill>
                  <a:prstClr val="black"/>
                </a:solidFill>
                <a:latin typeface="Gill Sans MT"/>
                <a:cs typeface="+mn-cs"/>
              </a:rPr>
              <a:t>AEROSTAR AVION INSTITUTE</a:t>
            </a:r>
          </a:p>
        </p:txBody>
      </p:sp>
      <p:sp>
        <p:nvSpPr>
          <p:cNvPr id="6" name="TextBox 5"/>
          <p:cNvSpPr txBox="1"/>
          <p:nvPr/>
        </p:nvSpPr>
        <p:spPr>
          <a:xfrm>
            <a:off x="2380850" y="4617305"/>
            <a:ext cx="4605524" cy="761739"/>
          </a:xfrm>
          <a:prstGeom prst="rect">
            <a:avLst/>
          </a:prstGeom>
          <a:noFill/>
        </p:spPr>
        <p:txBody>
          <a:bodyPr wrap="square" lIns="68571" tIns="34286" rIns="68571" bIns="34286" rtlCol="0">
            <a:spAutoFit/>
          </a:bodyPr>
          <a:lstStyle/>
          <a:p>
            <a:pPr algn="ctr" defTabSz="342854" eaLnBrk="1" fontAlgn="auto" hangingPunct="1">
              <a:spcBef>
                <a:spcPts val="0"/>
              </a:spcBef>
              <a:spcAft>
                <a:spcPts val="0"/>
              </a:spcAft>
            </a:pPr>
            <a:r>
              <a:rPr lang="en-US" sz="1500" b="1" dirty="0">
                <a:solidFill>
                  <a:prstClr val="black">
                    <a:lumMod val="65000"/>
                    <a:lumOff val="35000"/>
                  </a:prstClr>
                </a:solidFill>
                <a:latin typeface="Gill Sans MT"/>
                <a:cs typeface="+mn-cs"/>
              </a:rPr>
              <a:t>TAMMERA L. HOLMES</a:t>
            </a:r>
          </a:p>
          <a:p>
            <a:pPr algn="ctr" defTabSz="342854" eaLnBrk="1" fontAlgn="auto" hangingPunct="1">
              <a:spcBef>
                <a:spcPts val="0"/>
              </a:spcBef>
              <a:spcAft>
                <a:spcPts val="0"/>
              </a:spcAft>
            </a:pPr>
            <a:r>
              <a:rPr lang="en-US" sz="1500" b="1" dirty="0">
                <a:solidFill>
                  <a:prstClr val="black">
                    <a:lumMod val="65000"/>
                    <a:lumOff val="35000"/>
                  </a:prstClr>
                </a:solidFill>
                <a:latin typeface="Gill Sans MT"/>
                <a:cs typeface="+mn-cs"/>
              </a:rPr>
              <a:t>(312) 883-6383</a:t>
            </a:r>
          </a:p>
          <a:p>
            <a:pPr algn="ctr" defTabSz="342854" eaLnBrk="1" fontAlgn="auto" hangingPunct="1">
              <a:spcBef>
                <a:spcPts val="0"/>
              </a:spcBef>
              <a:spcAft>
                <a:spcPts val="0"/>
              </a:spcAft>
            </a:pPr>
            <a:r>
              <a:rPr lang="en-US" sz="1500" b="1" dirty="0">
                <a:solidFill>
                  <a:prstClr val="black">
                    <a:lumMod val="65000"/>
                    <a:lumOff val="35000"/>
                  </a:prstClr>
                </a:solidFill>
                <a:latin typeface="Gill Sans MT"/>
                <a:cs typeface="+mn-cs"/>
              </a:rPr>
              <a:t>PROGRAMS@AVIONINSTITUTE.ORG</a:t>
            </a:r>
          </a:p>
        </p:txBody>
      </p:sp>
      <p:sp>
        <p:nvSpPr>
          <p:cNvPr id="7" name="TextBox 6"/>
          <p:cNvSpPr txBox="1"/>
          <p:nvPr/>
        </p:nvSpPr>
        <p:spPr>
          <a:xfrm>
            <a:off x="2412838" y="3214574"/>
            <a:ext cx="4605524" cy="1177237"/>
          </a:xfrm>
          <a:prstGeom prst="rect">
            <a:avLst/>
          </a:prstGeom>
          <a:noFill/>
        </p:spPr>
        <p:txBody>
          <a:bodyPr wrap="square" lIns="68571" tIns="34286" rIns="68571" bIns="34286" rtlCol="0">
            <a:spAutoFit/>
          </a:bodyPr>
          <a:lstStyle/>
          <a:p>
            <a:pPr algn="ctr" defTabSz="342854" eaLnBrk="1" fontAlgn="auto" hangingPunct="1">
              <a:spcBef>
                <a:spcPts val="0"/>
              </a:spcBef>
              <a:spcAft>
                <a:spcPts val="0"/>
              </a:spcAft>
            </a:pPr>
            <a:r>
              <a:rPr lang="en-US" sz="2400" dirty="0">
                <a:solidFill>
                  <a:srgbClr val="ED8428"/>
                </a:solidFill>
                <a:latin typeface="Gill Sans MT"/>
                <a:cs typeface="+mn-cs"/>
                <a:hlinkClick r:id="rId3"/>
              </a:rPr>
              <a:t>Facebook</a:t>
            </a:r>
            <a:endParaRPr lang="en-US" sz="2400" dirty="0">
              <a:solidFill>
                <a:srgbClr val="ED8428"/>
              </a:solidFill>
              <a:latin typeface="Gill Sans MT"/>
              <a:cs typeface="+mn-cs"/>
            </a:endParaRPr>
          </a:p>
          <a:p>
            <a:pPr algn="ctr" defTabSz="342854" eaLnBrk="1" fontAlgn="auto" hangingPunct="1">
              <a:spcBef>
                <a:spcPts val="0"/>
              </a:spcBef>
              <a:spcAft>
                <a:spcPts val="0"/>
              </a:spcAft>
            </a:pPr>
            <a:r>
              <a:rPr lang="en-US" sz="2400" dirty="0">
                <a:solidFill>
                  <a:srgbClr val="ED8428"/>
                </a:solidFill>
                <a:latin typeface="Gill Sans MT"/>
                <a:cs typeface="+mn-cs"/>
                <a:hlinkClick r:id="rId4"/>
              </a:rPr>
              <a:t>Instagram</a:t>
            </a:r>
            <a:r>
              <a:rPr lang="en-US" sz="2400" dirty="0">
                <a:solidFill>
                  <a:srgbClr val="ED8428"/>
                </a:solidFill>
                <a:latin typeface="Gill Sans MT"/>
                <a:cs typeface="+mn-cs"/>
              </a:rPr>
              <a:t> @</a:t>
            </a:r>
            <a:r>
              <a:rPr lang="en-US" sz="2400" dirty="0" err="1">
                <a:solidFill>
                  <a:srgbClr val="ED8428"/>
                </a:solidFill>
                <a:latin typeface="Gill Sans MT"/>
                <a:cs typeface="+mn-cs"/>
              </a:rPr>
              <a:t>AeroStarAvion</a:t>
            </a:r>
            <a:endParaRPr lang="en-US" sz="2400" dirty="0">
              <a:solidFill>
                <a:srgbClr val="ED8428"/>
              </a:solidFill>
              <a:latin typeface="Gill Sans MT"/>
              <a:cs typeface="+mn-cs"/>
            </a:endParaRPr>
          </a:p>
          <a:p>
            <a:pPr algn="ctr" defTabSz="342854" eaLnBrk="1" fontAlgn="auto" hangingPunct="1">
              <a:spcBef>
                <a:spcPts val="0"/>
              </a:spcBef>
              <a:spcAft>
                <a:spcPts val="0"/>
              </a:spcAft>
            </a:pPr>
            <a:r>
              <a:rPr lang="en-US" sz="2400" dirty="0">
                <a:solidFill>
                  <a:srgbClr val="ED8428"/>
                </a:solidFill>
                <a:latin typeface="Gill Sans MT"/>
                <a:cs typeface="+mn-cs"/>
                <a:hlinkClick r:id="rId5"/>
              </a:rPr>
              <a:t>Twitter</a:t>
            </a:r>
            <a:r>
              <a:rPr lang="en-US" sz="2400" dirty="0">
                <a:solidFill>
                  <a:srgbClr val="ED8428"/>
                </a:solidFill>
                <a:latin typeface="Gill Sans MT"/>
                <a:cs typeface="+mn-cs"/>
              </a:rPr>
              <a:t> @</a:t>
            </a:r>
            <a:r>
              <a:rPr lang="en-US" sz="2400" dirty="0" err="1">
                <a:solidFill>
                  <a:srgbClr val="ED8428"/>
                </a:solidFill>
                <a:latin typeface="Gill Sans MT"/>
                <a:cs typeface="+mn-cs"/>
              </a:rPr>
              <a:t>AAIPipeline</a:t>
            </a:r>
            <a:endParaRPr lang="en-US" sz="2400" dirty="0">
              <a:solidFill>
                <a:srgbClr val="ED8428"/>
              </a:solidFill>
              <a:latin typeface="Gill Sans MT"/>
              <a:cs typeface="+mn-cs"/>
            </a:endParaRPr>
          </a:p>
        </p:txBody>
      </p:sp>
    </p:spTree>
    <p:extLst>
      <p:ext uri="{BB962C8B-B14F-4D97-AF65-F5344CB8AC3E}">
        <p14:creationId xmlns:p14="http://schemas.microsoft.com/office/powerpoint/2010/main" val="2830763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68AED68-F13A-4B1E-A349-520277655BF8}"/>
              </a:ext>
            </a:extLst>
          </p:cNvPr>
          <p:cNvSpPr txBox="1">
            <a:spLocks/>
          </p:cNvSpPr>
          <p:nvPr/>
        </p:nvSpPr>
        <p:spPr>
          <a:xfrm>
            <a:off x="0" y="0"/>
            <a:ext cx="9144000" cy="914400"/>
          </a:xfrm>
          <a:prstGeom prst="rect">
            <a:avLst/>
          </a:prstGeom>
          <a:solidFill>
            <a:srgbClr val="003366"/>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200" normalizeH="0" baseline="0" noProof="0" dirty="0">
              <a:ln>
                <a:noFill/>
              </a:ln>
              <a:solidFill>
                <a:prstClr val="white"/>
              </a:solidFill>
              <a:effectLst/>
              <a:uLnTx/>
              <a:uFillTx/>
              <a:latin typeface="Avenir LT Std 55 Roman"/>
              <a:ea typeface="+mj-ea"/>
              <a:cs typeface="+mj-cs"/>
            </a:endParaRPr>
          </a:p>
        </p:txBody>
      </p:sp>
      <p:pic>
        <p:nvPicPr>
          <p:cNvPr id="36867" name="Content Placeholder 1">
            <a:extLst>
              <a:ext uri="{FF2B5EF4-FFF2-40B4-BE49-F238E27FC236}">
                <a16:creationId xmlns:a16="http://schemas.microsoft.com/office/drawing/2014/main" id="{2B5D14A2-BED6-406D-A48C-DEB76BDCE9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9800" y="1219200"/>
            <a:ext cx="4570413" cy="5257800"/>
          </a:xfrm>
        </p:spPr>
      </p:pic>
      <p:sp>
        <p:nvSpPr>
          <p:cNvPr id="5" name="Rectangle 2">
            <a:extLst>
              <a:ext uri="{FF2B5EF4-FFF2-40B4-BE49-F238E27FC236}">
                <a16:creationId xmlns:a16="http://schemas.microsoft.com/office/drawing/2014/main" id="{821C9519-1C0D-4302-A4E7-4E8FF9073453}"/>
              </a:ext>
            </a:extLst>
          </p:cNvPr>
          <p:cNvSpPr>
            <a:spLocks noGrp="1"/>
          </p:cNvSpPr>
          <p:nvPr>
            <p:ph type="title"/>
          </p:nvPr>
        </p:nvSpPr>
        <p:spPr>
          <a:xfrm>
            <a:off x="4800600" y="3200400"/>
            <a:ext cx="4038600" cy="838200"/>
          </a:xfrm>
        </p:spPr>
        <p:txBody>
          <a:bodyPr lIns="68580" tIns="34290" rIns="68580" bIns="34290" rtlCol="0" anchor="t">
            <a:noAutofit/>
          </a:bodyPr>
          <a:lstStyle/>
          <a:p>
            <a:pPr algn="ctr" eaLnBrk="1" fontAlgn="auto" hangingPunct="1">
              <a:spcAft>
                <a:spcPts val="0"/>
              </a:spcAft>
              <a:defRPr/>
            </a:pPr>
            <a:r>
              <a:rPr lang="en-US" altLang="en-US" b="1" dirty="0">
                <a:solidFill>
                  <a:schemeClr val="tx2"/>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260784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F9823-B36F-4561-B9E4-506CCABA8A35}"/>
              </a:ext>
            </a:extLst>
          </p:cNvPr>
          <p:cNvSpPr>
            <a:spLocks noGrp="1"/>
          </p:cNvSpPr>
          <p:nvPr>
            <p:ph type="title"/>
          </p:nvPr>
        </p:nvSpPr>
        <p:spPr>
          <a:xfrm>
            <a:off x="158750" y="485775"/>
            <a:ext cx="8826500" cy="523875"/>
          </a:xfrm>
        </p:spPr>
        <p:txBody>
          <a:bodyPr rtlCol="0" anchor="b">
            <a:normAutofit/>
          </a:bodyPr>
          <a:lstStyle/>
          <a:p>
            <a:pPr eaLnBrk="1" fontAlgn="auto" hangingPunct="1">
              <a:spcAft>
                <a:spcPts val="0"/>
              </a:spcAft>
              <a:defRPr/>
            </a:pPr>
            <a:r>
              <a:rPr lang="en-US" sz="2800" spc="200" dirty="0">
                <a:solidFill>
                  <a:srgbClr val="336699"/>
                </a:solidFill>
              </a:rPr>
              <a:t>TRAINING • OUTREACH • COMMUNICATIONS</a:t>
            </a:r>
          </a:p>
        </p:txBody>
      </p:sp>
      <p:cxnSp>
        <p:nvCxnSpPr>
          <p:cNvPr id="14" name="Straight Connector 13">
            <a:extLst>
              <a:ext uri="{FF2B5EF4-FFF2-40B4-BE49-F238E27FC236}">
                <a16:creationId xmlns:a16="http://schemas.microsoft.com/office/drawing/2014/main" id="{AEFC3C90-DC50-4ABD-868F-B1B917943AED}"/>
              </a:ext>
            </a:extLst>
          </p:cNvPr>
          <p:cNvCxnSpPr>
            <a:cxnSpLocks noGrp="1" noRot="1" noChangeAspect="1" noMove="1" noResize="1" noEditPoints="1" noAdjustHandles="1" noChangeArrowheads="1" noChangeShapeType="1"/>
          </p:cNvCxnSpPr>
          <p:nvPr/>
        </p:nvCxnSpPr>
        <p:spPr>
          <a:xfrm>
            <a:off x="3810000" y="2114550"/>
            <a:ext cx="4732338" cy="0"/>
          </a:xfrm>
          <a:prstGeom prst="line">
            <a:avLst/>
          </a:prstGeom>
          <a:ln w="19050">
            <a:solidFill>
              <a:srgbClr val="F78063"/>
            </a:solidFill>
          </a:ln>
        </p:spPr>
        <p:style>
          <a:lnRef idx="1">
            <a:schemeClr val="accent1"/>
          </a:lnRef>
          <a:fillRef idx="0">
            <a:schemeClr val="accent1"/>
          </a:fillRef>
          <a:effectRef idx="0">
            <a:schemeClr val="accent1"/>
          </a:effectRef>
          <a:fontRef idx="minor">
            <a:schemeClr val="tx1"/>
          </a:fontRef>
        </p:style>
      </p:cxnSp>
      <p:pic>
        <p:nvPicPr>
          <p:cNvPr id="37892" name="Content Placeholder 4">
            <a:extLst>
              <a:ext uri="{FF2B5EF4-FFF2-40B4-BE49-F238E27FC236}">
                <a16:creationId xmlns:a16="http://schemas.microsoft.com/office/drawing/2014/main" id="{48FC57C0-73F2-4582-A69E-0E4A875D96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5938"/>
          <a:stretch>
            <a:fillRect/>
          </a:stretch>
        </p:blipFill>
        <p:spPr>
          <a:xfrm>
            <a:off x="1422400" y="1697038"/>
            <a:ext cx="7231063" cy="4013200"/>
          </a:xfrm>
          <a:solidFill>
            <a:schemeClr val="bg1"/>
          </a:solidFill>
        </p:spPr>
      </p:pic>
    </p:spTree>
    <p:extLst>
      <p:ext uri="{BB962C8B-B14F-4D97-AF65-F5344CB8AC3E}">
        <p14:creationId xmlns:p14="http://schemas.microsoft.com/office/powerpoint/2010/main" val="3751243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FB5B21-BD91-4822-AE36-35AF43D0F3FF}"/>
              </a:ext>
            </a:extLst>
          </p:cNvPr>
          <p:cNvSpPr>
            <a:spLocks noGrp="1"/>
          </p:cNvSpPr>
          <p:nvPr>
            <p:ph type="subTitle" idx="1"/>
          </p:nvPr>
        </p:nvSpPr>
        <p:spPr>
          <a:xfrm>
            <a:off x="685800" y="609600"/>
            <a:ext cx="7924800" cy="5334000"/>
          </a:xfrm>
        </p:spPr>
        <p:txBody>
          <a:bodyPr/>
          <a:lstStyle/>
          <a:p>
            <a:pPr algn="l"/>
            <a:r>
              <a:rPr lang="en-US" u="sng" dirty="0">
                <a:solidFill>
                  <a:schemeClr val="accent4"/>
                </a:solidFill>
              </a:rPr>
              <a:t>Chicago Minority Supplier Development Council</a:t>
            </a:r>
            <a:endParaRPr lang="en-US" b="1" i="0" dirty="0">
              <a:effectLst/>
              <a:latin typeface="Calibri" panose="020F0502020204030204" pitchFamily="34" charset="0"/>
            </a:endParaRPr>
          </a:p>
          <a:p>
            <a:pPr algn="l"/>
            <a:r>
              <a:rPr lang="en-US" b="1" i="0" dirty="0">
                <a:effectLst/>
                <a:latin typeface="Calibri" panose="020F0502020204030204" pitchFamily="34" charset="0"/>
              </a:rPr>
              <a:t>The Chicago Minority Supplier Development Council, Inc. (ChicagoMSDC) </a:t>
            </a:r>
            <a:r>
              <a:rPr lang="en-US" i="0" dirty="0">
                <a:effectLst/>
                <a:latin typeface="Calibri" panose="020F0502020204030204" pitchFamily="34" charset="0"/>
              </a:rPr>
              <a:t>is a premier organization for increasing business opportunities between major buying organizations and minority-owned businesses.  </a:t>
            </a:r>
          </a:p>
          <a:p>
            <a:pPr algn="l"/>
            <a:r>
              <a:rPr lang="en-US" i="0" dirty="0">
                <a:effectLst/>
                <a:latin typeface="Calibri" panose="020F0502020204030204" pitchFamily="34" charset="0"/>
              </a:rPr>
              <a:t>For the minority entrepreneur, </a:t>
            </a:r>
            <a:r>
              <a:rPr lang="en-US" i="0" dirty="0" err="1">
                <a:effectLst/>
                <a:latin typeface="Calibri" panose="020F0502020204030204" pitchFamily="34" charset="0"/>
              </a:rPr>
              <a:t>ChicagoMSDC's</a:t>
            </a:r>
            <a:r>
              <a:rPr lang="en-US" i="0" dirty="0">
                <a:effectLst/>
                <a:latin typeface="Calibri" panose="020F0502020204030204" pitchFamily="34" charset="0"/>
              </a:rPr>
              <a:t> programs and resources are avenues for increasing sales to private- and public-sector buying organizations. For the buyer, ChicagoMSDC serves as a credible resource for locating qualified minority suppliers. To both the entrepreneur and the buyer, ChicagoMSDC is the central network where supplier diversity lives and business alliances flourish.</a:t>
            </a:r>
          </a:p>
          <a:p>
            <a:pPr algn="l"/>
            <a:r>
              <a:rPr lang="en-US" i="0" dirty="0">
                <a:effectLst/>
                <a:latin typeface="Calibri" panose="020F0502020204030204" pitchFamily="34" charset="0"/>
              </a:rPr>
              <a:t>The ChicagoMSDC partnership includes over 250 private-and public-sector buying organizations and nearly 1,000 minority businesses. </a:t>
            </a:r>
          </a:p>
        </p:txBody>
      </p:sp>
    </p:spTree>
    <p:extLst>
      <p:ext uri="{BB962C8B-B14F-4D97-AF65-F5344CB8AC3E}">
        <p14:creationId xmlns:p14="http://schemas.microsoft.com/office/powerpoint/2010/main" val="2152181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hotoxpress_12151342 (1)">
            <a:extLst>
              <a:ext uri="{FF2B5EF4-FFF2-40B4-BE49-F238E27FC236}">
                <a16:creationId xmlns:a16="http://schemas.microsoft.com/office/drawing/2014/main" id="{3947AA47-023B-4179-BC62-6B457A2A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1150"/>
            <a:ext cx="9220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
            <a:extLst>
              <a:ext uri="{FF2B5EF4-FFF2-40B4-BE49-F238E27FC236}">
                <a16:creationId xmlns:a16="http://schemas.microsoft.com/office/drawing/2014/main" id="{C808B27D-3393-428A-89B0-8A04C2B19CA5}"/>
              </a:ext>
            </a:extLst>
          </p:cNvPr>
          <p:cNvSpPr>
            <a:spLocks noChangeArrowheads="1"/>
          </p:cNvSpPr>
          <p:nvPr/>
        </p:nvSpPr>
        <p:spPr bwMode="auto">
          <a:xfrm>
            <a:off x="2359025" y="5365750"/>
            <a:ext cx="4041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Department of Procurement Services</a:t>
            </a:r>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121 North LaSalle, City Hall Room 806, Chicago, IL 60602</a:t>
            </a:r>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City Hall Bid &amp; Bond Room 103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11th Floor Room 1103</a:t>
            </a:r>
            <a:endParaRPr kumimoji="0" lang="en-US" altLang="en-US" sz="1200" b="0" i="0" u="none" strike="noStrike" kern="1200" cap="none" spc="0" normalizeH="0" baseline="0" noProof="0">
              <a:ln>
                <a:noFill/>
              </a:ln>
              <a:solidFill>
                <a:srgbClr val="000000"/>
              </a:solidFill>
              <a:effectLst/>
              <a:uLnTx/>
              <a:uFillTx/>
              <a:latin typeface="Avenir LT Std 55 Roman"/>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 </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hlinkClick r:id="rId3"/>
              </a:rPr>
              <a:t>www.chicago.gov/dps</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 ● dpsevents@chicago.gov  </a:t>
            </a:r>
            <a:endParaRPr kumimoji="0" lang="en-US" altLang="en-US"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facebook.com/ChicagoDPS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 @ChicagoDPS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youtube.com/ChicagoDPS</a:t>
            </a:r>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A7B19D9-7456-417A-99B2-740C0924A0E3}"/>
              </a:ext>
            </a:extLst>
          </p:cNvPr>
          <p:cNvSpPr/>
          <p:nvPr/>
        </p:nvSpPr>
        <p:spPr>
          <a:xfrm>
            <a:off x="1209675" y="4748213"/>
            <a:ext cx="6724650" cy="369887"/>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00" normalizeH="0" baseline="0" noProof="0" dirty="0">
                <a:ln>
                  <a:noFill/>
                </a:ln>
                <a:solidFill>
                  <a:srgbClr val="FFFFFF"/>
                </a:solidFill>
                <a:effectLst/>
                <a:uLnTx/>
                <a:uFillTx/>
                <a:latin typeface="Avenir LT Std 35 Light" panose="020B0402020203020204" pitchFamily="34" charset="0"/>
                <a:ea typeface="Calibri" panose="020F0502020204030204" pitchFamily="34" charset="0"/>
                <a:cs typeface="Times New Roman" panose="02020603050405020304" pitchFamily="18" charset="0"/>
              </a:rPr>
              <a:t>FAIRNESS • TRANSPARENCY • DIVERSITY • INCLUSION</a:t>
            </a:r>
            <a:endParaRPr kumimoji="0" lang="en-US" sz="1200" b="0" i="0" u="none" strike="noStrike" kern="1200" cap="none" spc="100" normalizeH="0" baseline="0" noProof="0" dirty="0">
              <a:ln>
                <a:noFill/>
              </a:ln>
              <a:solidFill>
                <a:prstClr val="black"/>
              </a:solidFill>
              <a:effectLst/>
              <a:uLnTx/>
              <a:uFillTx/>
              <a:latin typeface="Avenir LT Std 35 Light" panose="020B040202020302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F15950F-273A-4D20-8EAC-4E2C986A9585}"/>
              </a:ext>
            </a:extLst>
          </p:cNvPr>
          <p:cNvSpPr/>
          <p:nvPr/>
        </p:nvSpPr>
        <p:spPr>
          <a:xfrm>
            <a:off x="914400" y="457200"/>
            <a:ext cx="7126288" cy="592138"/>
          </a:xfrm>
          <a:prstGeom prst="rect">
            <a:avLst/>
          </a:prstGeom>
        </p:spPr>
        <p:txBody>
          <a:bodyP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Arial" panose="020B0604020202020204" pitchFamily="34" charset="0"/>
              </a:rPr>
              <a:t>Thank You for Attending…</a:t>
            </a:r>
          </a:p>
        </p:txBody>
      </p:sp>
    </p:spTree>
    <p:extLst>
      <p:ext uri="{BB962C8B-B14F-4D97-AF65-F5344CB8AC3E}">
        <p14:creationId xmlns:p14="http://schemas.microsoft.com/office/powerpoint/2010/main" val="1989955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818275-416C-4675-A02F-946C78A55A8A}"/>
              </a:ext>
            </a:extLst>
          </p:cNvPr>
          <p:cNvSpPr/>
          <p:nvPr/>
        </p:nvSpPr>
        <p:spPr>
          <a:xfrm>
            <a:off x="-11113" y="306388"/>
            <a:ext cx="9144001" cy="919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pic>
        <p:nvPicPr>
          <p:cNvPr id="14339" name="Picture 2" descr="Photoxpress_3177617">
            <a:extLst>
              <a:ext uri="{FF2B5EF4-FFF2-40B4-BE49-F238E27FC236}">
                <a16:creationId xmlns:a16="http://schemas.microsoft.com/office/drawing/2014/main" id="{04F2F387-8374-4F80-A42E-D93A707A1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34" b="31042"/>
          <a:stretch>
            <a:fillRect/>
          </a:stretch>
        </p:blipFill>
        <p:spPr bwMode="auto">
          <a:xfrm>
            <a:off x="0" y="2246313"/>
            <a:ext cx="9144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FF8769-549C-4F3C-88B8-F87BD57FB16D}"/>
              </a:ext>
            </a:extLst>
          </p:cNvPr>
          <p:cNvSpPr/>
          <p:nvPr/>
        </p:nvSpPr>
        <p:spPr>
          <a:xfrm>
            <a:off x="0" y="1371600"/>
            <a:ext cx="798949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WORKING WITH ASSIST AGENCIES</a:t>
            </a:r>
          </a:p>
        </p:txBody>
      </p:sp>
      <p:sp>
        <p:nvSpPr>
          <p:cNvPr id="14341" name="TextBox 3">
            <a:extLst>
              <a:ext uri="{FF2B5EF4-FFF2-40B4-BE49-F238E27FC236}">
                <a16:creationId xmlns:a16="http://schemas.microsoft.com/office/drawing/2014/main" id="{D051F0C0-7B91-4A33-A618-F5AA0CF67DA7}"/>
              </a:ext>
            </a:extLst>
          </p:cNvPr>
          <p:cNvSpPr txBox="1">
            <a:spLocks noChangeArrowheads="1"/>
          </p:cNvSpPr>
          <p:nvPr/>
        </p:nvSpPr>
        <p:spPr bwMode="auto">
          <a:xfrm>
            <a:off x="152400" y="5181600"/>
            <a:ext cx="891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venir LT Std 55 Roman"/>
                <a:ea typeface="+mn-ea"/>
                <a:cs typeface="Arial" panose="020B0604020202020204" pitchFamily="34" charset="0"/>
              </a:rPr>
              <a:t>Presented By:</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FFFFFF"/>
              </a:solidFill>
              <a:effectLst/>
              <a:uLnTx/>
              <a:uFillTx/>
              <a:latin typeface="Avenir LT Std 55 Roman"/>
              <a:ea typeface="+mn-ea"/>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2400" dirty="0">
                <a:solidFill>
                  <a:schemeClr val="accent4"/>
                </a:solidFill>
              </a:rPr>
              <a:t>J. Vincent Williams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2400" dirty="0">
                <a:solidFill>
                  <a:schemeClr val="accent4"/>
                </a:solidFill>
              </a:rPr>
              <a:t>Chicago Minority Supplier Development Council</a:t>
            </a:r>
          </a:p>
        </p:txBody>
      </p:sp>
      <p:pic>
        <p:nvPicPr>
          <p:cNvPr id="14342" name="Picture 3">
            <a:extLst>
              <a:ext uri="{FF2B5EF4-FFF2-40B4-BE49-F238E27FC236}">
                <a16:creationId xmlns:a16="http://schemas.microsoft.com/office/drawing/2014/main" id="{D630C37E-755E-4962-859E-6A6459F245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 y="330200"/>
            <a:ext cx="31797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190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4092490"/>
            <a:ext cx="3425330" cy="1901401"/>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3" name="object 3"/>
          <p:cNvSpPr/>
          <p:nvPr/>
        </p:nvSpPr>
        <p:spPr>
          <a:xfrm>
            <a:off x="0" y="5589269"/>
            <a:ext cx="2378869" cy="0"/>
          </a:xfrm>
          <a:custGeom>
            <a:avLst/>
            <a:gdLst/>
            <a:ahLst/>
            <a:cxnLst/>
            <a:rect l="l" t="t" r="r" b="b"/>
            <a:pathLst>
              <a:path w="3171825">
                <a:moveTo>
                  <a:pt x="0" y="0"/>
                </a:moveTo>
                <a:lnTo>
                  <a:pt x="3171444" y="0"/>
                </a:lnTo>
              </a:path>
            </a:pathLst>
          </a:custGeom>
          <a:ln w="57912">
            <a:solidFill>
              <a:srgbClr val="949397"/>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4" name="object 4"/>
          <p:cNvSpPr/>
          <p:nvPr/>
        </p:nvSpPr>
        <p:spPr>
          <a:xfrm>
            <a:off x="2378584" y="5589269"/>
            <a:ext cx="2305526" cy="0"/>
          </a:xfrm>
          <a:custGeom>
            <a:avLst/>
            <a:gdLst/>
            <a:ahLst/>
            <a:cxnLst/>
            <a:rect l="l" t="t" r="r" b="b"/>
            <a:pathLst>
              <a:path w="3074035">
                <a:moveTo>
                  <a:pt x="0" y="0"/>
                </a:moveTo>
                <a:lnTo>
                  <a:pt x="3073908" y="0"/>
                </a:lnTo>
              </a:path>
            </a:pathLst>
          </a:custGeom>
          <a:ln w="57912">
            <a:solidFill>
              <a:srgbClr val="FBCF40"/>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5" name="object 5"/>
          <p:cNvSpPr/>
          <p:nvPr/>
        </p:nvSpPr>
        <p:spPr>
          <a:xfrm>
            <a:off x="4684015" y="5589269"/>
            <a:ext cx="3528536" cy="0"/>
          </a:xfrm>
          <a:custGeom>
            <a:avLst/>
            <a:gdLst/>
            <a:ahLst/>
            <a:cxnLst/>
            <a:rect l="l" t="t" r="r" b="b"/>
            <a:pathLst>
              <a:path w="4704715">
                <a:moveTo>
                  <a:pt x="0" y="0"/>
                </a:moveTo>
                <a:lnTo>
                  <a:pt x="4704588" y="0"/>
                </a:lnTo>
              </a:path>
            </a:pathLst>
          </a:custGeom>
          <a:ln w="57912">
            <a:solidFill>
              <a:srgbClr val="DC763C"/>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6" name="object 6"/>
          <p:cNvSpPr/>
          <p:nvPr/>
        </p:nvSpPr>
        <p:spPr>
          <a:xfrm>
            <a:off x="8084440" y="5202935"/>
            <a:ext cx="1014983" cy="728091"/>
          </a:xfrm>
          <a:prstGeom prst="rect">
            <a:avLst/>
          </a:prstGeom>
          <a:blipFill>
            <a:blip r:embed="rId3"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7" name="object 7"/>
          <p:cNvSpPr/>
          <p:nvPr/>
        </p:nvSpPr>
        <p:spPr>
          <a:xfrm>
            <a:off x="8427340" y="857250"/>
            <a:ext cx="716756" cy="5144929"/>
          </a:xfrm>
          <a:custGeom>
            <a:avLst/>
            <a:gdLst/>
            <a:ahLst/>
            <a:cxnLst/>
            <a:rect l="l" t="t" r="r" b="b"/>
            <a:pathLst>
              <a:path w="955675" h="6859905">
                <a:moveTo>
                  <a:pt x="955548" y="0"/>
                </a:moveTo>
                <a:lnTo>
                  <a:pt x="0" y="0"/>
                </a:lnTo>
                <a:lnTo>
                  <a:pt x="955548" y="6859524"/>
                </a:lnTo>
                <a:lnTo>
                  <a:pt x="955548" y="0"/>
                </a:lnTo>
                <a:close/>
              </a:path>
            </a:pathLst>
          </a:custGeom>
          <a:solidFill>
            <a:srgbClr val="949397"/>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8" name="object 8"/>
          <p:cNvSpPr/>
          <p:nvPr/>
        </p:nvSpPr>
        <p:spPr>
          <a:xfrm>
            <a:off x="8658225" y="858393"/>
            <a:ext cx="485775" cy="5059204"/>
          </a:xfrm>
          <a:custGeom>
            <a:avLst/>
            <a:gdLst/>
            <a:ahLst/>
            <a:cxnLst/>
            <a:rect l="l" t="t" r="r" b="b"/>
            <a:pathLst>
              <a:path w="647700" h="6745605">
                <a:moveTo>
                  <a:pt x="647699" y="0"/>
                </a:moveTo>
                <a:lnTo>
                  <a:pt x="0" y="0"/>
                </a:lnTo>
                <a:lnTo>
                  <a:pt x="647699" y="6745372"/>
                </a:lnTo>
                <a:lnTo>
                  <a:pt x="647699" y="0"/>
                </a:lnTo>
                <a:close/>
              </a:path>
            </a:pathLst>
          </a:custGeom>
          <a:solidFill>
            <a:srgbClr val="FFFF00"/>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9" name="object 9"/>
          <p:cNvSpPr/>
          <p:nvPr/>
        </p:nvSpPr>
        <p:spPr>
          <a:xfrm>
            <a:off x="8873109" y="857250"/>
            <a:ext cx="270986" cy="4876324"/>
          </a:xfrm>
          <a:custGeom>
            <a:avLst/>
            <a:gdLst/>
            <a:ahLst/>
            <a:cxnLst/>
            <a:rect l="l" t="t" r="r" b="b"/>
            <a:pathLst>
              <a:path w="361315" h="6501765">
                <a:moveTo>
                  <a:pt x="361188" y="0"/>
                </a:moveTo>
                <a:lnTo>
                  <a:pt x="0" y="0"/>
                </a:lnTo>
                <a:lnTo>
                  <a:pt x="361188" y="6501384"/>
                </a:lnTo>
                <a:lnTo>
                  <a:pt x="361188" y="0"/>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0" name="object 10"/>
          <p:cNvSpPr txBox="1"/>
          <p:nvPr/>
        </p:nvSpPr>
        <p:spPr>
          <a:xfrm>
            <a:off x="1856518" y="4318349"/>
            <a:ext cx="5852160" cy="332303"/>
          </a:xfrm>
          <a:prstGeom prst="rect">
            <a:avLst/>
          </a:prstGeom>
        </p:spPr>
        <p:txBody>
          <a:bodyPr vert="horz" wrap="square" lIns="0" tIns="9049" rIns="0" bIns="0" rtlCol="0">
            <a:spAutoFit/>
          </a:bodyPr>
          <a:lstStyle/>
          <a:p>
            <a:pPr marL="9525" defTabSz="685800" eaLnBrk="1" fontAlgn="auto" hangingPunct="1">
              <a:spcBef>
                <a:spcPts val="71"/>
              </a:spcBef>
              <a:spcAft>
                <a:spcPts val="0"/>
              </a:spcAft>
            </a:pPr>
            <a:r>
              <a:rPr sz="2100" spc="4" dirty="0">
                <a:solidFill>
                  <a:srgbClr val="FF6600"/>
                </a:solidFill>
                <a:latin typeface="Century Gothic"/>
                <a:cs typeface="Century Gothic"/>
              </a:rPr>
              <a:t>Your </a:t>
            </a:r>
            <a:r>
              <a:rPr sz="2100" spc="-4" dirty="0">
                <a:solidFill>
                  <a:srgbClr val="FF6600"/>
                </a:solidFill>
                <a:latin typeface="Century Gothic"/>
                <a:cs typeface="Century Gothic"/>
              </a:rPr>
              <a:t>Partner </a:t>
            </a:r>
            <a:r>
              <a:rPr sz="2100" dirty="0">
                <a:solidFill>
                  <a:srgbClr val="FF6600"/>
                </a:solidFill>
                <a:latin typeface="Century Gothic"/>
                <a:cs typeface="Century Gothic"/>
              </a:rPr>
              <a:t>in </a:t>
            </a:r>
            <a:r>
              <a:rPr sz="2100" spc="-4" dirty="0">
                <a:solidFill>
                  <a:srgbClr val="FF6600"/>
                </a:solidFill>
                <a:latin typeface="Century Gothic"/>
                <a:cs typeface="Century Gothic"/>
              </a:rPr>
              <a:t>Sustainable Economic</a:t>
            </a:r>
            <a:r>
              <a:rPr sz="2100" spc="19" dirty="0">
                <a:solidFill>
                  <a:srgbClr val="FF6600"/>
                </a:solidFill>
                <a:latin typeface="Century Gothic"/>
                <a:cs typeface="Century Gothic"/>
              </a:rPr>
              <a:t> </a:t>
            </a:r>
            <a:r>
              <a:rPr sz="2100" spc="-8" dirty="0">
                <a:solidFill>
                  <a:srgbClr val="FF6600"/>
                </a:solidFill>
                <a:latin typeface="Century Gothic"/>
                <a:cs typeface="Century Gothic"/>
              </a:rPr>
              <a:t>Growth</a:t>
            </a:r>
            <a:endParaRPr sz="2100">
              <a:solidFill>
                <a:prstClr val="black"/>
              </a:solidFill>
              <a:latin typeface="Century Gothic"/>
              <a:cs typeface="Century Gothic"/>
            </a:endParaRPr>
          </a:p>
        </p:txBody>
      </p:sp>
      <p:sp>
        <p:nvSpPr>
          <p:cNvPr id="11" name="object 11"/>
          <p:cNvSpPr/>
          <p:nvPr/>
        </p:nvSpPr>
        <p:spPr>
          <a:xfrm>
            <a:off x="2182985" y="1285778"/>
            <a:ext cx="1861614" cy="1481549"/>
          </a:xfrm>
          <a:prstGeom prst="rect">
            <a:avLst/>
          </a:prstGeom>
          <a:blipFill>
            <a:blip r:embed="rId4"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2" name="object 12"/>
          <p:cNvSpPr/>
          <p:nvPr/>
        </p:nvSpPr>
        <p:spPr>
          <a:xfrm>
            <a:off x="1950339" y="3121819"/>
            <a:ext cx="5676328" cy="870870"/>
          </a:xfrm>
          <a:prstGeom prst="rect">
            <a:avLst/>
          </a:prstGeom>
          <a:blipFill>
            <a:blip r:embed="rId5"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3" name="object 13"/>
          <p:cNvSpPr/>
          <p:nvPr/>
        </p:nvSpPr>
        <p:spPr>
          <a:xfrm>
            <a:off x="1528763" y="4185095"/>
            <a:ext cx="6510814" cy="618649"/>
          </a:xfrm>
          <a:custGeom>
            <a:avLst/>
            <a:gdLst/>
            <a:ahLst/>
            <a:cxnLst/>
            <a:rect l="l" t="t" r="r" b="b"/>
            <a:pathLst>
              <a:path w="8681085" h="824864">
                <a:moveTo>
                  <a:pt x="0" y="137413"/>
                </a:moveTo>
                <a:lnTo>
                  <a:pt x="7000" y="93959"/>
                </a:lnTo>
                <a:lnTo>
                  <a:pt x="26497" y="56235"/>
                </a:lnTo>
                <a:lnTo>
                  <a:pt x="56235" y="26497"/>
                </a:lnTo>
                <a:lnTo>
                  <a:pt x="93959" y="7000"/>
                </a:lnTo>
                <a:lnTo>
                  <a:pt x="137414" y="0"/>
                </a:lnTo>
                <a:lnTo>
                  <a:pt x="8543290" y="0"/>
                </a:lnTo>
                <a:lnTo>
                  <a:pt x="8586744" y="7000"/>
                </a:lnTo>
                <a:lnTo>
                  <a:pt x="8624468" y="26497"/>
                </a:lnTo>
                <a:lnTo>
                  <a:pt x="8654206" y="56235"/>
                </a:lnTo>
                <a:lnTo>
                  <a:pt x="8673703" y="93959"/>
                </a:lnTo>
                <a:lnTo>
                  <a:pt x="8680704" y="137413"/>
                </a:lnTo>
                <a:lnTo>
                  <a:pt x="8680704" y="687069"/>
                </a:lnTo>
                <a:lnTo>
                  <a:pt x="8673703" y="730524"/>
                </a:lnTo>
                <a:lnTo>
                  <a:pt x="8654206" y="768248"/>
                </a:lnTo>
                <a:lnTo>
                  <a:pt x="8624468" y="797986"/>
                </a:lnTo>
                <a:lnTo>
                  <a:pt x="8586744" y="817483"/>
                </a:lnTo>
                <a:lnTo>
                  <a:pt x="8543290" y="824483"/>
                </a:lnTo>
                <a:lnTo>
                  <a:pt x="137414" y="824483"/>
                </a:lnTo>
                <a:lnTo>
                  <a:pt x="93959" y="817483"/>
                </a:lnTo>
                <a:lnTo>
                  <a:pt x="56235" y="797986"/>
                </a:lnTo>
                <a:lnTo>
                  <a:pt x="26497" y="768248"/>
                </a:lnTo>
                <a:lnTo>
                  <a:pt x="7000" y="730524"/>
                </a:lnTo>
                <a:lnTo>
                  <a:pt x="0" y="687069"/>
                </a:lnTo>
                <a:lnTo>
                  <a:pt x="0" y="137413"/>
                </a:lnTo>
                <a:close/>
              </a:path>
            </a:pathLst>
          </a:custGeom>
          <a:ln w="38100">
            <a:solidFill>
              <a:srgbClr val="949397"/>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4" name="object 14"/>
          <p:cNvSpPr txBox="1">
            <a:spLocks noGrp="1"/>
          </p:cNvSpPr>
          <p:nvPr>
            <p:ph type="sldNum" sz="quarter" idx="7"/>
          </p:nvPr>
        </p:nvSpPr>
        <p:spPr>
          <a:xfrm>
            <a:off x="148476" y="5703499"/>
            <a:ext cx="130016"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fld id="{81D60167-4931-47E6-BA6A-407CBD079E47}" type="slidenum">
              <a:rPr dirty="0"/>
              <a:pPr marL="28575" defTabSz="685800" eaLnBrk="1" fontAlgn="auto" hangingPunct="1">
                <a:lnSpc>
                  <a:spcPts val="1800"/>
                </a:lnSpc>
                <a:spcBef>
                  <a:spcPts val="0"/>
                </a:spcBef>
                <a:spcAft>
                  <a:spcPts val="0"/>
                </a:spcAft>
              </a:pPr>
              <a:t>7</a:t>
            </a:fld>
            <a:endParaRPr dirty="0"/>
          </a:p>
        </p:txBody>
      </p:sp>
    </p:spTree>
    <p:extLst>
      <p:ext uri="{BB962C8B-B14F-4D97-AF65-F5344CB8AC3E}">
        <p14:creationId xmlns:p14="http://schemas.microsoft.com/office/powerpoint/2010/main" val="2977954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0" y="857250"/>
            <a:ext cx="8572500" cy="4569714"/>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3" name="object 3"/>
          <p:cNvSpPr/>
          <p:nvPr/>
        </p:nvSpPr>
        <p:spPr>
          <a:xfrm>
            <a:off x="0" y="1152144"/>
            <a:ext cx="3373279" cy="505301"/>
          </a:xfrm>
          <a:custGeom>
            <a:avLst/>
            <a:gdLst/>
            <a:ahLst/>
            <a:cxnLst/>
            <a:rect l="l" t="t" r="r" b="b"/>
            <a:pathLst>
              <a:path w="4497705" h="673735">
                <a:moveTo>
                  <a:pt x="4497324" y="0"/>
                </a:moveTo>
                <a:lnTo>
                  <a:pt x="0" y="0"/>
                </a:lnTo>
                <a:lnTo>
                  <a:pt x="0" y="673608"/>
                </a:lnTo>
                <a:lnTo>
                  <a:pt x="4038980" y="673608"/>
                </a:lnTo>
                <a:lnTo>
                  <a:pt x="4497324" y="0"/>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4" name="object 4"/>
          <p:cNvSpPr txBox="1">
            <a:spLocks noGrp="1"/>
          </p:cNvSpPr>
          <p:nvPr>
            <p:ph type="title"/>
          </p:nvPr>
        </p:nvSpPr>
        <p:spPr>
          <a:xfrm>
            <a:off x="430530" y="1153382"/>
            <a:ext cx="2536508" cy="470802"/>
          </a:xfrm>
          <a:prstGeom prst="rect">
            <a:avLst/>
          </a:prstGeom>
        </p:spPr>
        <p:txBody>
          <a:bodyPr vert="horz" wrap="square" lIns="0" tIns="9049" rIns="0" bIns="0" rtlCol="0">
            <a:spAutoFit/>
          </a:bodyPr>
          <a:lstStyle/>
          <a:p>
            <a:pPr marL="9525">
              <a:spcBef>
                <a:spcPts val="71"/>
              </a:spcBef>
            </a:pPr>
            <a:r>
              <a:rPr sz="3000" spc="-8" dirty="0"/>
              <a:t>Who we</a:t>
            </a:r>
            <a:r>
              <a:rPr sz="3000" spc="-49" dirty="0"/>
              <a:t> </a:t>
            </a:r>
            <a:r>
              <a:rPr sz="3000" spc="-8" dirty="0"/>
              <a:t>are?</a:t>
            </a:r>
            <a:endParaRPr sz="3000"/>
          </a:p>
        </p:txBody>
      </p:sp>
      <p:sp>
        <p:nvSpPr>
          <p:cNvPr id="5" name="object 5"/>
          <p:cNvSpPr/>
          <p:nvPr/>
        </p:nvSpPr>
        <p:spPr>
          <a:xfrm>
            <a:off x="362331" y="3422142"/>
            <a:ext cx="2716053" cy="2578894"/>
          </a:xfrm>
          <a:custGeom>
            <a:avLst/>
            <a:gdLst/>
            <a:ahLst/>
            <a:cxnLst/>
            <a:rect l="l" t="t" r="r" b="b"/>
            <a:pathLst>
              <a:path w="3621404" h="3438525">
                <a:moveTo>
                  <a:pt x="3048000" y="0"/>
                </a:moveTo>
                <a:lnTo>
                  <a:pt x="573036" y="0"/>
                </a:lnTo>
                <a:lnTo>
                  <a:pt x="526038" y="1899"/>
                </a:lnTo>
                <a:lnTo>
                  <a:pt x="480086" y="7499"/>
                </a:lnTo>
                <a:lnTo>
                  <a:pt x="435327" y="16652"/>
                </a:lnTo>
                <a:lnTo>
                  <a:pt x="391911" y="29212"/>
                </a:lnTo>
                <a:lnTo>
                  <a:pt x="349983" y="45029"/>
                </a:lnTo>
                <a:lnTo>
                  <a:pt x="309691" y="63957"/>
                </a:lnTo>
                <a:lnTo>
                  <a:pt x="271183" y="85849"/>
                </a:lnTo>
                <a:lnTo>
                  <a:pt x="234606" y="110557"/>
                </a:lnTo>
                <a:lnTo>
                  <a:pt x="200108" y="137933"/>
                </a:lnTo>
                <a:lnTo>
                  <a:pt x="167836" y="167830"/>
                </a:lnTo>
                <a:lnTo>
                  <a:pt x="137938" y="200101"/>
                </a:lnTo>
                <a:lnTo>
                  <a:pt x="110561" y="234598"/>
                </a:lnTo>
                <a:lnTo>
                  <a:pt x="85852" y="271174"/>
                </a:lnTo>
                <a:lnTo>
                  <a:pt x="63960" y="309681"/>
                </a:lnTo>
                <a:lnTo>
                  <a:pt x="45031" y="349972"/>
                </a:lnTo>
                <a:lnTo>
                  <a:pt x="29213" y="391899"/>
                </a:lnTo>
                <a:lnTo>
                  <a:pt x="16653" y="435315"/>
                </a:lnTo>
                <a:lnTo>
                  <a:pt x="7499" y="480073"/>
                </a:lnTo>
                <a:lnTo>
                  <a:pt x="1899" y="526025"/>
                </a:lnTo>
                <a:lnTo>
                  <a:pt x="0" y="573023"/>
                </a:lnTo>
                <a:lnTo>
                  <a:pt x="0" y="2865107"/>
                </a:lnTo>
                <a:lnTo>
                  <a:pt x="1899" y="2912105"/>
                </a:lnTo>
                <a:lnTo>
                  <a:pt x="7499" y="2958057"/>
                </a:lnTo>
                <a:lnTo>
                  <a:pt x="16653" y="3002816"/>
                </a:lnTo>
                <a:lnTo>
                  <a:pt x="29213" y="3046232"/>
                </a:lnTo>
                <a:lnTo>
                  <a:pt x="45031" y="3088160"/>
                </a:lnTo>
                <a:lnTo>
                  <a:pt x="63960" y="3128452"/>
                </a:lnTo>
                <a:lnTo>
                  <a:pt x="85852" y="3166960"/>
                </a:lnTo>
                <a:lnTo>
                  <a:pt x="110561" y="3203537"/>
                </a:lnTo>
                <a:lnTo>
                  <a:pt x="137938" y="3238035"/>
                </a:lnTo>
                <a:lnTo>
                  <a:pt x="167836" y="3270307"/>
                </a:lnTo>
                <a:lnTo>
                  <a:pt x="200108" y="3300205"/>
                </a:lnTo>
                <a:lnTo>
                  <a:pt x="234606" y="3327582"/>
                </a:lnTo>
                <a:lnTo>
                  <a:pt x="271183" y="3352291"/>
                </a:lnTo>
                <a:lnTo>
                  <a:pt x="309691" y="3374183"/>
                </a:lnTo>
                <a:lnTo>
                  <a:pt x="349983" y="3393112"/>
                </a:lnTo>
                <a:lnTo>
                  <a:pt x="391911" y="3408930"/>
                </a:lnTo>
                <a:lnTo>
                  <a:pt x="435327" y="3421490"/>
                </a:lnTo>
                <a:lnTo>
                  <a:pt x="480086" y="3430644"/>
                </a:lnTo>
                <a:lnTo>
                  <a:pt x="526038" y="3436244"/>
                </a:lnTo>
                <a:lnTo>
                  <a:pt x="573036" y="3438143"/>
                </a:lnTo>
                <a:lnTo>
                  <a:pt x="3048000" y="3438143"/>
                </a:lnTo>
                <a:lnTo>
                  <a:pt x="3094998" y="3436244"/>
                </a:lnTo>
                <a:lnTo>
                  <a:pt x="3140950" y="3430644"/>
                </a:lnTo>
                <a:lnTo>
                  <a:pt x="3185708" y="3421490"/>
                </a:lnTo>
                <a:lnTo>
                  <a:pt x="3229124" y="3408930"/>
                </a:lnTo>
                <a:lnTo>
                  <a:pt x="3271051" y="3393112"/>
                </a:lnTo>
                <a:lnTo>
                  <a:pt x="3311342" y="3374183"/>
                </a:lnTo>
                <a:lnTo>
                  <a:pt x="3349849" y="3352291"/>
                </a:lnTo>
                <a:lnTo>
                  <a:pt x="3386425" y="3327582"/>
                </a:lnTo>
                <a:lnTo>
                  <a:pt x="3420922" y="3300205"/>
                </a:lnTo>
                <a:lnTo>
                  <a:pt x="3453193" y="3270307"/>
                </a:lnTo>
                <a:lnTo>
                  <a:pt x="3483090" y="3238035"/>
                </a:lnTo>
                <a:lnTo>
                  <a:pt x="3510466" y="3203537"/>
                </a:lnTo>
                <a:lnTo>
                  <a:pt x="3535174" y="3166960"/>
                </a:lnTo>
                <a:lnTo>
                  <a:pt x="3557066" y="3128452"/>
                </a:lnTo>
                <a:lnTo>
                  <a:pt x="3575994" y="3088160"/>
                </a:lnTo>
                <a:lnTo>
                  <a:pt x="3591811" y="3046232"/>
                </a:lnTo>
                <a:lnTo>
                  <a:pt x="3604371" y="3002816"/>
                </a:lnTo>
                <a:lnTo>
                  <a:pt x="3613524" y="2958057"/>
                </a:lnTo>
                <a:lnTo>
                  <a:pt x="3619124" y="2912105"/>
                </a:lnTo>
                <a:lnTo>
                  <a:pt x="3621024" y="2865107"/>
                </a:lnTo>
                <a:lnTo>
                  <a:pt x="3621024" y="573023"/>
                </a:lnTo>
                <a:lnTo>
                  <a:pt x="3619124" y="526025"/>
                </a:lnTo>
                <a:lnTo>
                  <a:pt x="3613524" y="480073"/>
                </a:lnTo>
                <a:lnTo>
                  <a:pt x="3604371" y="435315"/>
                </a:lnTo>
                <a:lnTo>
                  <a:pt x="3591811" y="391899"/>
                </a:lnTo>
                <a:lnTo>
                  <a:pt x="3575994" y="349972"/>
                </a:lnTo>
                <a:lnTo>
                  <a:pt x="3557066" y="309681"/>
                </a:lnTo>
                <a:lnTo>
                  <a:pt x="3535174" y="271174"/>
                </a:lnTo>
                <a:lnTo>
                  <a:pt x="3510466" y="234598"/>
                </a:lnTo>
                <a:lnTo>
                  <a:pt x="3483090" y="200101"/>
                </a:lnTo>
                <a:lnTo>
                  <a:pt x="3453193" y="167830"/>
                </a:lnTo>
                <a:lnTo>
                  <a:pt x="3420922" y="137933"/>
                </a:lnTo>
                <a:lnTo>
                  <a:pt x="3386425" y="110557"/>
                </a:lnTo>
                <a:lnTo>
                  <a:pt x="3349849" y="85849"/>
                </a:lnTo>
                <a:lnTo>
                  <a:pt x="3311342" y="63957"/>
                </a:lnTo>
                <a:lnTo>
                  <a:pt x="3271051" y="45029"/>
                </a:lnTo>
                <a:lnTo>
                  <a:pt x="3229124" y="29212"/>
                </a:lnTo>
                <a:lnTo>
                  <a:pt x="3185708" y="16652"/>
                </a:lnTo>
                <a:lnTo>
                  <a:pt x="3140950" y="7499"/>
                </a:lnTo>
                <a:lnTo>
                  <a:pt x="3094998" y="1899"/>
                </a:lnTo>
                <a:lnTo>
                  <a:pt x="3048000" y="0"/>
                </a:lnTo>
                <a:close/>
              </a:path>
            </a:pathLst>
          </a:custGeom>
          <a:solidFill>
            <a:srgbClr val="FFFFFF"/>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6" name="object 6"/>
          <p:cNvSpPr/>
          <p:nvPr/>
        </p:nvSpPr>
        <p:spPr>
          <a:xfrm>
            <a:off x="362331" y="3422142"/>
            <a:ext cx="2716053" cy="2578894"/>
          </a:xfrm>
          <a:custGeom>
            <a:avLst/>
            <a:gdLst/>
            <a:ahLst/>
            <a:cxnLst/>
            <a:rect l="l" t="t" r="r" b="b"/>
            <a:pathLst>
              <a:path w="3621404" h="3438525">
                <a:moveTo>
                  <a:pt x="0" y="573023"/>
                </a:moveTo>
                <a:lnTo>
                  <a:pt x="1899" y="526025"/>
                </a:lnTo>
                <a:lnTo>
                  <a:pt x="7499" y="480073"/>
                </a:lnTo>
                <a:lnTo>
                  <a:pt x="16653" y="435315"/>
                </a:lnTo>
                <a:lnTo>
                  <a:pt x="29213" y="391899"/>
                </a:lnTo>
                <a:lnTo>
                  <a:pt x="45031" y="349972"/>
                </a:lnTo>
                <a:lnTo>
                  <a:pt x="63960" y="309681"/>
                </a:lnTo>
                <a:lnTo>
                  <a:pt x="85852" y="271174"/>
                </a:lnTo>
                <a:lnTo>
                  <a:pt x="110561" y="234598"/>
                </a:lnTo>
                <a:lnTo>
                  <a:pt x="137938" y="200101"/>
                </a:lnTo>
                <a:lnTo>
                  <a:pt x="167836" y="167830"/>
                </a:lnTo>
                <a:lnTo>
                  <a:pt x="200108" y="137933"/>
                </a:lnTo>
                <a:lnTo>
                  <a:pt x="234606" y="110557"/>
                </a:lnTo>
                <a:lnTo>
                  <a:pt x="271183" y="85849"/>
                </a:lnTo>
                <a:lnTo>
                  <a:pt x="309691" y="63957"/>
                </a:lnTo>
                <a:lnTo>
                  <a:pt x="349983" y="45029"/>
                </a:lnTo>
                <a:lnTo>
                  <a:pt x="391911" y="29212"/>
                </a:lnTo>
                <a:lnTo>
                  <a:pt x="435327" y="16652"/>
                </a:lnTo>
                <a:lnTo>
                  <a:pt x="480086" y="7499"/>
                </a:lnTo>
                <a:lnTo>
                  <a:pt x="526038" y="1899"/>
                </a:lnTo>
                <a:lnTo>
                  <a:pt x="573036" y="0"/>
                </a:lnTo>
                <a:lnTo>
                  <a:pt x="3048000" y="0"/>
                </a:lnTo>
                <a:lnTo>
                  <a:pt x="3094998" y="1899"/>
                </a:lnTo>
                <a:lnTo>
                  <a:pt x="3140950" y="7499"/>
                </a:lnTo>
                <a:lnTo>
                  <a:pt x="3185708" y="16652"/>
                </a:lnTo>
                <a:lnTo>
                  <a:pt x="3229124" y="29212"/>
                </a:lnTo>
                <a:lnTo>
                  <a:pt x="3271051" y="45029"/>
                </a:lnTo>
                <a:lnTo>
                  <a:pt x="3311342" y="63957"/>
                </a:lnTo>
                <a:lnTo>
                  <a:pt x="3349849" y="85849"/>
                </a:lnTo>
                <a:lnTo>
                  <a:pt x="3386425" y="110557"/>
                </a:lnTo>
                <a:lnTo>
                  <a:pt x="3420922" y="137933"/>
                </a:lnTo>
                <a:lnTo>
                  <a:pt x="3453193" y="167830"/>
                </a:lnTo>
                <a:lnTo>
                  <a:pt x="3483090" y="200101"/>
                </a:lnTo>
                <a:lnTo>
                  <a:pt x="3510466" y="234598"/>
                </a:lnTo>
                <a:lnTo>
                  <a:pt x="3535174" y="271174"/>
                </a:lnTo>
                <a:lnTo>
                  <a:pt x="3557066" y="309681"/>
                </a:lnTo>
                <a:lnTo>
                  <a:pt x="3575994" y="349972"/>
                </a:lnTo>
                <a:lnTo>
                  <a:pt x="3591811" y="391899"/>
                </a:lnTo>
                <a:lnTo>
                  <a:pt x="3604371" y="435315"/>
                </a:lnTo>
                <a:lnTo>
                  <a:pt x="3613524" y="480073"/>
                </a:lnTo>
                <a:lnTo>
                  <a:pt x="3619124" y="526025"/>
                </a:lnTo>
                <a:lnTo>
                  <a:pt x="3621024" y="573023"/>
                </a:lnTo>
                <a:lnTo>
                  <a:pt x="3621024" y="2865107"/>
                </a:lnTo>
                <a:lnTo>
                  <a:pt x="3619124" y="2912105"/>
                </a:lnTo>
                <a:lnTo>
                  <a:pt x="3613524" y="2958057"/>
                </a:lnTo>
                <a:lnTo>
                  <a:pt x="3604371" y="3002816"/>
                </a:lnTo>
                <a:lnTo>
                  <a:pt x="3591811" y="3046232"/>
                </a:lnTo>
                <a:lnTo>
                  <a:pt x="3575994" y="3088160"/>
                </a:lnTo>
                <a:lnTo>
                  <a:pt x="3557066" y="3128452"/>
                </a:lnTo>
                <a:lnTo>
                  <a:pt x="3535174" y="3166960"/>
                </a:lnTo>
                <a:lnTo>
                  <a:pt x="3510466" y="3203537"/>
                </a:lnTo>
                <a:lnTo>
                  <a:pt x="3483090" y="3238035"/>
                </a:lnTo>
                <a:lnTo>
                  <a:pt x="3453193" y="3270307"/>
                </a:lnTo>
                <a:lnTo>
                  <a:pt x="3420922" y="3300205"/>
                </a:lnTo>
                <a:lnTo>
                  <a:pt x="3386425" y="3327582"/>
                </a:lnTo>
                <a:lnTo>
                  <a:pt x="3349849" y="3352291"/>
                </a:lnTo>
                <a:lnTo>
                  <a:pt x="3311342" y="3374183"/>
                </a:lnTo>
                <a:lnTo>
                  <a:pt x="3271051" y="3393112"/>
                </a:lnTo>
                <a:lnTo>
                  <a:pt x="3229124" y="3408930"/>
                </a:lnTo>
                <a:lnTo>
                  <a:pt x="3185708" y="3421490"/>
                </a:lnTo>
                <a:lnTo>
                  <a:pt x="3140950" y="3430644"/>
                </a:lnTo>
                <a:lnTo>
                  <a:pt x="3094998" y="3436244"/>
                </a:lnTo>
                <a:lnTo>
                  <a:pt x="3048000" y="3438143"/>
                </a:lnTo>
                <a:lnTo>
                  <a:pt x="573036" y="3438143"/>
                </a:lnTo>
                <a:lnTo>
                  <a:pt x="526038" y="3436244"/>
                </a:lnTo>
                <a:lnTo>
                  <a:pt x="480086" y="3430644"/>
                </a:lnTo>
                <a:lnTo>
                  <a:pt x="435327" y="3421490"/>
                </a:lnTo>
                <a:lnTo>
                  <a:pt x="391911" y="3408930"/>
                </a:lnTo>
                <a:lnTo>
                  <a:pt x="349983" y="3393112"/>
                </a:lnTo>
                <a:lnTo>
                  <a:pt x="309691" y="3374183"/>
                </a:lnTo>
                <a:lnTo>
                  <a:pt x="271183" y="3352291"/>
                </a:lnTo>
                <a:lnTo>
                  <a:pt x="234606" y="3327582"/>
                </a:lnTo>
                <a:lnTo>
                  <a:pt x="200108" y="3300205"/>
                </a:lnTo>
                <a:lnTo>
                  <a:pt x="167836" y="3270307"/>
                </a:lnTo>
                <a:lnTo>
                  <a:pt x="137938" y="3238035"/>
                </a:lnTo>
                <a:lnTo>
                  <a:pt x="110561" y="3203537"/>
                </a:lnTo>
                <a:lnTo>
                  <a:pt x="85852" y="3166960"/>
                </a:lnTo>
                <a:lnTo>
                  <a:pt x="63960" y="3128452"/>
                </a:lnTo>
                <a:lnTo>
                  <a:pt x="45031" y="3088160"/>
                </a:lnTo>
                <a:lnTo>
                  <a:pt x="29213" y="3046232"/>
                </a:lnTo>
                <a:lnTo>
                  <a:pt x="16653" y="3002816"/>
                </a:lnTo>
                <a:lnTo>
                  <a:pt x="7499" y="2958057"/>
                </a:lnTo>
                <a:lnTo>
                  <a:pt x="1899" y="2912105"/>
                </a:lnTo>
                <a:lnTo>
                  <a:pt x="0" y="2865107"/>
                </a:lnTo>
                <a:lnTo>
                  <a:pt x="0" y="573023"/>
                </a:lnTo>
                <a:close/>
              </a:path>
            </a:pathLst>
          </a:custGeom>
          <a:ln w="12192">
            <a:solidFill>
              <a:srgbClr val="C0504D"/>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7" name="object 7"/>
          <p:cNvSpPr txBox="1"/>
          <p:nvPr/>
        </p:nvSpPr>
        <p:spPr>
          <a:xfrm>
            <a:off x="547344" y="3510569"/>
            <a:ext cx="2189798" cy="2042706"/>
          </a:xfrm>
          <a:prstGeom prst="rect">
            <a:avLst/>
          </a:prstGeom>
        </p:spPr>
        <p:txBody>
          <a:bodyPr vert="horz" wrap="square" lIns="0" tIns="67151" rIns="0" bIns="0" rtlCol="0">
            <a:spAutoFit/>
          </a:bodyPr>
          <a:lstStyle/>
          <a:p>
            <a:pPr marL="224314" indent="-215265" defTabSz="685800" eaLnBrk="1" fontAlgn="auto" hangingPunct="1">
              <a:spcBef>
                <a:spcPts val="529"/>
              </a:spcBef>
              <a:spcAft>
                <a:spcPts val="0"/>
              </a:spcAft>
              <a:buClr>
                <a:srgbClr val="585858"/>
              </a:buClr>
              <a:buFont typeface="Wingdings"/>
              <a:buChar char=""/>
              <a:tabLst>
                <a:tab pos="224790" algn="l"/>
              </a:tabLst>
            </a:pPr>
            <a:r>
              <a:rPr sz="1200" spc="-4" dirty="0">
                <a:solidFill>
                  <a:prstClr val="black"/>
                </a:solidFill>
                <a:latin typeface="Georgia"/>
                <a:cs typeface="Georgia"/>
              </a:rPr>
              <a:t>Founded in</a:t>
            </a:r>
            <a:r>
              <a:rPr sz="1200" spc="23" dirty="0">
                <a:solidFill>
                  <a:prstClr val="black"/>
                </a:solidFill>
                <a:latin typeface="Georgia"/>
                <a:cs typeface="Georgia"/>
              </a:rPr>
              <a:t> </a:t>
            </a:r>
            <a:r>
              <a:rPr sz="1200" spc="-4" dirty="0">
                <a:solidFill>
                  <a:prstClr val="black"/>
                </a:solidFill>
                <a:latin typeface="Georgia"/>
                <a:cs typeface="Georgia"/>
              </a:rPr>
              <a:t>1967</a:t>
            </a:r>
            <a:endParaRPr sz="1200">
              <a:solidFill>
                <a:prstClr val="black"/>
              </a:solidFill>
              <a:latin typeface="Georgia"/>
              <a:cs typeface="Georgia"/>
            </a:endParaRPr>
          </a:p>
          <a:p>
            <a:pPr marL="224314" marR="3810" indent="-215265" defTabSz="685800" eaLnBrk="1" fontAlgn="auto" hangingPunct="1">
              <a:spcBef>
                <a:spcPts val="454"/>
              </a:spcBef>
              <a:spcAft>
                <a:spcPts val="0"/>
              </a:spcAft>
              <a:buClr>
                <a:srgbClr val="585858"/>
              </a:buClr>
              <a:buFont typeface="Wingdings"/>
              <a:buChar char=""/>
              <a:tabLst>
                <a:tab pos="224790" algn="l"/>
              </a:tabLst>
            </a:pPr>
            <a:r>
              <a:rPr sz="1200" spc="-8" dirty="0">
                <a:solidFill>
                  <a:prstClr val="black"/>
                </a:solidFill>
                <a:latin typeface="Georgia"/>
                <a:cs typeface="Georgia"/>
              </a:rPr>
              <a:t>Network </a:t>
            </a:r>
            <a:r>
              <a:rPr sz="1200" spc="-4" dirty="0">
                <a:solidFill>
                  <a:prstClr val="black"/>
                </a:solidFill>
                <a:latin typeface="Georgia"/>
                <a:cs typeface="Georgia"/>
              </a:rPr>
              <a:t>includes a National  </a:t>
            </a:r>
            <a:r>
              <a:rPr sz="1200" spc="-8" dirty="0">
                <a:solidFill>
                  <a:prstClr val="black"/>
                </a:solidFill>
                <a:latin typeface="Georgia"/>
                <a:cs typeface="Georgia"/>
              </a:rPr>
              <a:t>Minority Supplier  Development </a:t>
            </a:r>
            <a:r>
              <a:rPr sz="1200" spc="-4" dirty="0">
                <a:solidFill>
                  <a:prstClr val="black"/>
                </a:solidFill>
                <a:latin typeface="Georgia"/>
                <a:cs typeface="Georgia"/>
              </a:rPr>
              <a:t>Council  (NMSDC)and 23 regional  councils </a:t>
            </a:r>
            <a:r>
              <a:rPr sz="1200" spc="-8" dirty="0">
                <a:solidFill>
                  <a:prstClr val="black"/>
                </a:solidFill>
                <a:latin typeface="Georgia"/>
                <a:cs typeface="Georgia"/>
              </a:rPr>
              <a:t>across the </a:t>
            </a:r>
            <a:r>
              <a:rPr sz="1200" spc="-4" dirty="0">
                <a:solidFill>
                  <a:prstClr val="black"/>
                </a:solidFill>
                <a:latin typeface="Georgia"/>
                <a:cs typeface="Georgia"/>
              </a:rPr>
              <a:t>country –  ChicagoMSDC</a:t>
            </a:r>
            <a:endParaRPr sz="1200">
              <a:solidFill>
                <a:prstClr val="black"/>
              </a:solidFill>
              <a:latin typeface="Georgia"/>
              <a:cs typeface="Georgia"/>
            </a:endParaRPr>
          </a:p>
          <a:p>
            <a:pPr marL="224314" marR="16669" indent="-215265" defTabSz="685800" eaLnBrk="1" fontAlgn="auto" hangingPunct="1">
              <a:spcBef>
                <a:spcPts val="450"/>
              </a:spcBef>
              <a:spcAft>
                <a:spcPts val="0"/>
              </a:spcAft>
              <a:buClr>
                <a:srgbClr val="585858"/>
              </a:buClr>
              <a:buFont typeface="Wingdings"/>
              <a:buChar char=""/>
              <a:tabLst>
                <a:tab pos="224790" algn="l"/>
              </a:tabLst>
            </a:pPr>
            <a:r>
              <a:rPr sz="1200" spc="-4" dirty="0">
                <a:solidFill>
                  <a:prstClr val="black"/>
                </a:solidFill>
                <a:latin typeface="Georgia"/>
                <a:cs typeface="Georgia"/>
              </a:rPr>
              <a:t>Private </a:t>
            </a:r>
            <a:r>
              <a:rPr sz="1200" spc="-8" dirty="0">
                <a:solidFill>
                  <a:prstClr val="black"/>
                </a:solidFill>
                <a:latin typeface="Georgia"/>
                <a:cs typeface="Georgia"/>
              </a:rPr>
              <a:t>501(c)3 supported by  </a:t>
            </a:r>
            <a:r>
              <a:rPr sz="1200" spc="-4" dirty="0">
                <a:solidFill>
                  <a:prstClr val="black"/>
                </a:solidFill>
                <a:latin typeface="Georgia"/>
                <a:cs typeface="Georgia"/>
              </a:rPr>
              <a:t>contributions </a:t>
            </a:r>
            <a:r>
              <a:rPr sz="1200" spc="-8" dirty="0">
                <a:solidFill>
                  <a:prstClr val="black"/>
                </a:solidFill>
                <a:latin typeface="Georgia"/>
                <a:cs typeface="Georgia"/>
              </a:rPr>
              <a:t>from  corporations</a:t>
            </a:r>
            <a:endParaRPr sz="1200">
              <a:solidFill>
                <a:prstClr val="black"/>
              </a:solidFill>
              <a:latin typeface="Georgia"/>
              <a:cs typeface="Georgia"/>
            </a:endParaRPr>
          </a:p>
        </p:txBody>
      </p:sp>
      <p:sp>
        <p:nvSpPr>
          <p:cNvPr id="8" name="object 8"/>
          <p:cNvSpPr txBox="1"/>
          <p:nvPr/>
        </p:nvSpPr>
        <p:spPr>
          <a:xfrm>
            <a:off x="834390" y="3114676"/>
            <a:ext cx="1468754" cy="304410"/>
          </a:xfrm>
          <a:prstGeom prst="rect">
            <a:avLst/>
          </a:prstGeom>
          <a:solidFill>
            <a:srgbClr val="DC763C"/>
          </a:solidFill>
        </p:spPr>
        <p:txBody>
          <a:bodyPr vert="horz" wrap="square" lIns="0" tIns="27146" rIns="0" bIns="0" rtlCol="0">
            <a:spAutoFit/>
          </a:bodyPr>
          <a:lstStyle/>
          <a:p>
            <a:pPr marL="412433" defTabSz="685800" eaLnBrk="1" fontAlgn="auto" hangingPunct="1">
              <a:spcBef>
                <a:spcPts val="214"/>
              </a:spcBef>
              <a:spcAft>
                <a:spcPts val="0"/>
              </a:spcAft>
            </a:pPr>
            <a:r>
              <a:rPr dirty="0">
                <a:solidFill>
                  <a:srgbClr val="FFFFFF"/>
                </a:solidFill>
                <a:latin typeface="Sitka Banner"/>
                <a:cs typeface="Sitka Banner"/>
              </a:rPr>
              <a:t>History</a:t>
            </a:r>
            <a:endParaRPr>
              <a:solidFill>
                <a:prstClr val="black"/>
              </a:solidFill>
              <a:latin typeface="Sitka Banner"/>
              <a:cs typeface="Sitka Banner"/>
            </a:endParaRPr>
          </a:p>
        </p:txBody>
      </p:sp>
      <p:sp>
        <p:nvSpPr>
          <p:cNvPr id="9" name="object 9"/>
          <p:cNvSpPr/>
          <p:nvPr/>
        </p:nvSpPr>
        <p:spPr>
          <a:xfrm>
            <a:off x="3981068" y="3114675"/>
            <a:ext cx="1483995" cy="346710"/>
          </a:xfrm>
          <a:custGeom>
            <a:avLst/>
            <a:gdLst/>
            <a:ahLst/>
            <a:cxnLst/>
            <a:rect l="l" t="t" r="r" b="b"/>
            <a:pathLst>
              <a:path w="1978659" h="462279">
                <a:moveTo>
                  <a:pt x="0" y="461772"/>
                </a:moveTo>
                <a:lnTo>
                  <a:pt x="1978152" y="461772"/>
                </a:lnTo>
                <a:lnTo>
                  <a:pt x="1978152" y="0"/>
                </a:lnTo>
                <a:lnTo>
                  <a:pt x="0" y="0"/>
                </a:lnTo>
                <a:lnTo>
                  <a:pt x="0" y="461772"/>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0" name="object 10"/>
          <p:cNvSpPr txBox="1"/>
          <p:nvPr/>
        </p:nvSpPr>
        <p:spPr>
          <a:xfrm>
            <a:off x="4377119" y="3132391"/>
            <a:ext cx="691991" cy="286617"/>
          </a:xfrm>
          <a:prstGeom prst="rect">
            <a:avLst/>
          </a:prstGeom>
        </p:spPr>
        <p:txBody>
          <a:bodyPr vert="horz" wrap="square" lIns="0" tIns="9525" rIns="0" bIns="0" rtlCol="0">
            <a:spAutoFit/>
          </a:bodyPr>
          <a:lstStyle/>
          <a:p>
            <a:pPr marL="9525" defTabSz="685800" eaLnBrk="1" fontAlgn="auto" hangingPunct="1">
              <a:spcBef>
                <a:spcPts val="75"/>
              </a:spcBef>
              <a:spcAft>
                <a:spcPts val="0"/>
              </a:spcAft>
            </a:pPr>
            <a:r>
              <a:rPr spc="-4" dirty="0">
                <a:solidFill>
                  <a:srgbClr val="FFFFFF"/>
                </a:solidFill>
                <a:latin typeface="Sitka Banner"/>
                <a:cs typeface="Sitka Banner"/>
              </a:rPr>
              <a:t>Mission</a:t>
            </a:r>
            <a:endParaRPr>
              <a:solidFill>
                <a:prstClr val="black"/>
              </a:solidFill>
              <a:latin typeface="Sitka Banner"/>
              <a:cs typeface="Sitka Banner"/>
            </a:endParaRPr>
          </a:p>
        </p:txBody>
      </p:sp>
      <p:sp>
        <p:nvSpPr>
          <p:cNvPr id="11" name="object 11"/>
          <p:cNvSpPr/>
          <p:nvPr/>
        </p:nvSpPr>
        <p:spPr>
          <a:xfrm>
            <a:off x="3433572" y="3422142"/>
            <a:ext cx="2712720" cy="2578894"/>
          </a:xfrm>
          <a:custGeom>
            <a:avLst/>
            <a:gdLst/>
            <a:ahLst/>
            <a:cxnLst/>
            <a:rect l="l" t="t" r="r" b="b"/>
            <a:pathLst>
              <a:path w="3616959" h="3438525">
                <a:moveTo>
                  <a:pt x="3043428" y="0"/>
                </a:moveTo>
                <a:lnTo>
                  <a:pt x="573024" y="0"/>
                </a:lnTo>
                <a:lnTo>
                  <a:pt x="526025" y="1899"/>
                </a:lnTo>
                <a:lnTo>
                  <a:pt x="480073" y="7499"/>
                </a:lnTo>
                <a:lnTo>
                  <a:pt x="435315" y="16652"/>
                </a:lnTo>
                <a:lnTo>
                  <a:pt x="391899" y="29212"/>
                </a:lnTo>
                <a:lnTo>
                  <a:pt x="349972" y="45029"/>
                </a:lnTo>
                <a:lnTo>
                  <a:pt x="309681" y="63957"/>
                </a:lnTo>
                <a:lnTo>
                  <a:pt x="271174" y="85849"/>
                </a:lnTo>
                <a:lnTo>
                  <a:pt x="234598" y="110557"/>
                </a:lnTo>
                <a:lnTo>
                  <a:pt x="200101" y="137933"/>
                </a:lnTo>
                <a:lnTo>
                  <a:pt x="167830" y="167830"/>
                </a:lnTo>
                <a:lnTo>
                  <a:pt x="137933" y="200101"/>
                </a:lnTo>
                <a:lnTo>
                  <a:pt x="110557" y="234598"/>
                </a:lnTo>
                <a:lnTo>
                  <a:pt x="85849" y="271174"/>
                </a:lnTo>
                <a:lnTo>
                  <a:pt x="63957" y="309681"/>
                </a:lnTo>
                <a:lnTo>
                  <a:pt x="45029" y="349972"/>
                </a:lnTo>
                <a:lnTo>
                  <a:pt x="29212" y="391899"/>
                </a:lnTo>
                <a:lnTo>
                  <a:pt x="16652" y="435315"/>
                </a:lnTo>
                <a:lnTo>
                  <a:pt x="7499" y="480073"/>
                </a:lnTo>
                <a:lnTo>
                  <a:pt x="1899" y="526025"/>
                </a:lnTo>
                <a:lnTo>
                  <a:pt x="0" y="573023"/>
                </a:lnTo>
                <a:lnTo>
                  <a:pt x="0" y="2865107"/>
                </a:lnTo>
                <a:lnTo>
                  <a:pt x="1899" y="2912105"/>
                </a:lnTo>
                <a:lnTo>
                  <a:pt x="7499" y="2958057"/>
                </a:lnTo>
                <a:lnTo>
                  <a:pt x="16652" y="3002816"/>
                </a:lnTo>
                <a:lnTo>
                  <a:pt x="29212" y="3046232"/>
                </a:lnTo>
                <a:lnTo>
                  <a:pt x="45029" y="3088160"/>
                </a:lnTo>
                <a:lnTo>
                  <a:pt x="63957" y="3128452"/>
                </a:lnTo>
                <a:lnTo>
                  <a:pt x="85849" y="3166960"/>
                </a:lnTo>
                <a:lnTo>
                  <a:pt x="110557" y="3203537"/>
                </a:lnTo>
                <a:lnTo>
                  <a:pt x="137933" y="3238035"/>
                </a:lnTo>
                <a:lnTo>
                  <a:pt x="167830" y="3270307"/>
                </a:lnTo>
                <a:lnTo>
                  <a:pt x="200101" y="3300205"/>
                </a:lnTo>
                <a:lnTo>
                  <a:pt x="234598" y="3327582"/>
                </a:lnTo>
                <a:lnTo>
                  <a:pt x="271174" y="3352291"/>
                </a:lnTo>
                <a:lnTo>
                  <a:pt x="309681" y="3374183"/>
                </a:lnTo>
                <a:lnTo>
                  <a:pt x="349972" y="3393112"/>
                </a:lnTo>
                <a:lnTo>
                  <a:pt x="391899" y="3408930"/>
                </a:lnTo>
                <a:lnTo>
                  <a:pt x="435315" y="3421490"/>
                </a:lnTo>
                <a:lnTo>
                  <a:pt x="480073" y="3430644"/>
                </a:lnTo>
                <a:lnTo>
                  <a:pt x="526025" y="3436244"/>
                </a:lnTo>
                <a:lnTo>
                  <a:pt x="573024" y="3438143"/>
                </a:lnTo>
                <a:lnTo>
                  <a:pt x="3043428" y="3438143"/>
                </a:lnTo>
                <a:lnTo>
                  <a:pt x="3090426" y="3436244"/>
                </a:lnTo>
                <a:lnTo>
                  <a:pt x="3136378" y="3430644"/>
                </a:lnTo>
                <a:lnTo>
                  <a:pt x="3181136" y="3421490"/>
                </a:lnTo>
                <a:lnTo>
                  <a:pt x="3224552" y="3408930"/>
                </a:lnTo>
                <a:lnTo>
                  <a:pt x="3266479" y="3393112"/>
                </a:lnTo>
                <a:lnTo>
                  <a:pt x="3306770" y="3374183"/>
                </a:lnTo>
                <a:lnTo>
                  <a:pt x="3345277" y="3352291"/>
                </a:lnTo>
                <a:lnTo>
                  <a:pt x="3381853" y="3327582"/>
                </a:lnTo>
                <a:lnTo>
                  <a:pt x="3416350" y="3300205"/>
                </a:lnTo>
                <a:lnTo>
                  <a:pt x="3448621" y="3270307"/>
                </a:lnTo>
                <a:lnTo>
                  <a:pt x="3478518" y="3238035"/>
                </a:lnTo>
                <a:lnTo>
                  <a:pt x="3505894" y="3203537"/>
                </a:lnTo>
                <a:lnTo>
                  <a:pt x="3530602" y="3166960"/>
                </a:lnTo>
                <a:lnTo>
                  <a:pt x="3552494" y="3128452"/>
                </a:lnTo>
                <a:lnTo>
                  <a:pt x="3571422" y="3088160"/>
                </a:lnTo>
                <a:lnTo>
                  <a:pt x="3587239" y="3046232"/>
                </a:lnTo>
                <a:lnTo>
                  <a:pt x="3599799" y="3002816"/>
                </a:lnTo>
                <a:lnTo>
                  <a:pt x="3608952" y="2958057"/>
                </a:lnTo>
                <a:lnTo>
                  <a:pt x="3614552" y="2912105"/>
                </a:lnTo>
                <a:lnTo>
                  <a:pt x="3616452" y="2865107"/>
                </a:lnTo>
                <a:lnTo>
                  <a:pt x="3616452" y="573023"/>
                </a:lnTo>
                <a:lnTo>
                  <a:pt x="3614552" y="526025"/>
                </a:lnTo>
                <a:lnTo>
                  <a:pt x="3608952" y="480073"/>
                </a:lnTo>
                <a:lnTo>
                  <a:pt x="3599799" y="435315"/>
                </a:lnTo>
                <a:lnTo>
                  <a:pt x="3587239" y="391899"/>
                </a:lnTo>
                <a:lnTo>
                  <a:pt x="3571422" y="349972"/>
                </a:lnTo>
                <a:lnTo>
                  <a:pt x="3552494" y="309681"/>
                </a:lnTo>
                <a:lnTo>
                  <a:pt x="3530602" y="271174"/>
                </a:lnTo>
                <a:lnTo>
                  <a:pt x="3505894" y="234598"/>
                </a:lnTo>
                <a:lnTo>
                  <a:pt x="3478518" y="200101"/>
                </a:lnTo>
                <a:lnTo>
                  <a:pt x="3448621" y="167830"/>
                </a:lnTo>
                <a:lnTo>
                  <a:pt x="3416350" y="137933"/>
                </a:lnTo>
                <a:lnTo>
                  <a:pt x="3381853" y="110557"/>
                </a:lnTo>
                <a:lnTo>
                  <a:pt x="3345277" y="85849"/>
                </a:lnTo>
                <a:lnTo>
                  <a:pt x="3306770" y="63957"/>
                </a:lnTo>
                <a:lnTo>
                  <a:pt x="3266479" y="45029"/>
                </a:lnTo>
                <a:lnTo>
                  <a:pt x="3224552" y="29212"/>
                </a:lnTo>
                <a:lnTo>
                  <a:pt x="3181136" y="16652"/>
                </a:lnTo>
                <a:lnTo>
                  <a:pt x="3136378" y="7499"/>
                </a:lnTo>
                <a:lnTo>
                  <a:pt x="3090426" y="1899"/>
                </a:lnTo>
                <a:lnTo>
                  <a:pt x="3043428" y="0"/>
                </a:lnTo>
                <a:close/>
              </a:path>
            </a:pathLst>
          </a:custGeom>
          <a:solidFill>
            <a:srgbClr val="FFFFFF"/>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2" name="object 12"/>
          <p:cNvSpPr/>
          <p:nvPr/>
        </p:nvSpPr>
        <p:spPr>
          <a:xfrm>
            <a:off x="3433572" y="3422142"/>
            <a:ext cx="2712720" cy="2578894"/>
          </a:xfrm>
          <a:custGeom>
            <a:avLst/>
            <a:gdLst/>
            <a:ahLst/>
            <a:cxnLst/>
            <a:rect l="l" t="t" r="r" b="b"/>
            <a:pathLst>
              <a:path w="3616959" h="3438525">
                <a:moveTo>
                  <a:pt x="0" y="573023"/>
                </a:moveTo>
                <a:lnTo>
                  <a:pt x="1899" y="526025"/>
                </a:lnTo>
                <a:lnTo>
                  <a:pt x="7499" y="480073"/>
                </a:lnTo>
                <a:lnTo>
                  <a:pt x="16652" y="435315"/>
                </a:lnTo>
                <a:lnTo>
                  <a:pt x="29212" y="391899"/>
                </a:lnTo>
                <a:lnTo>
                  <a:pt x="45029" y="349972"/>
                </a:lnTo>
                <a:lnTo>
                  <a:pt x="63957" y="309681"/>
                </a:lnTo>
                <a:lnTo>
                  <a:pt x="85849" y="271174"/>
                </a:lnTo>
                <a:lnTo>
                  <a:pt x="110557" y="234598"/>
                </a:lnTo>
                <a:lnTo>
                  <a:pt x="137933" y="200101"/>
                </a:lnTo>
                <a:lnTo>
                  <a:pt x="167830" y="167830"/>
                </a:lnTo>
                <a:lnTo>
                  <a:pt x="200101" y="137933"/>
                </a:lnTo>
                <a:lnTo>
                  <a:pt x="234598" y="110557"/>
                </a:lnTo>
                <a:lnTo>
                  <a:pt x="271174" y="85849"/>
                </a:lnTo>
                <a:lnTo>
                  <a:pt x="309681" y="63957"/>
                </a:lnTo>
                <a:lnTo>
                  <a:pt x="349972" y="45029"/>
                </a:lnTo>
                <a:lnTo>
                  <a:pt x="391899" y="29212"/>
                </a:lnTo>
                <a:lnTo>
                  <a:pt x="435315" y="16652"/>
                </a:lnTo>
                <a:lnTo>
                  <a:pt x="480073" y="7499"/>
                </a:lnTo>
                <a:lnTo>
                  <a:pt x="526025" y="1899"/>
                </a:lnTo>
                <a:lnTo>
                  <a:pt x="573024" y="0"/>
                </a:lnTo>
                <a:lnTo>
                  <a:pt x="3043428" y="0"/>
                </a:lnTo>
                <a:lnTo>
                  <a:pt x="3090426" y="1899"/>
                </a:lnTo>
                <a:lnTo>
                  <a:pt x="3136378" y="7499"/>
                </a:lnTo>
                <a:lnTo>
                  <a:pt x="3181136" y="16652"/>
                </a:lnTo>
                <a:lnTo>
                  <a:pt x="3224552" y="29212"/>
                </a:lnTo>
                <a:lnTo>
                  <a:pt x="3266479" y="45029"/>
                </a:lnTo>
                <a:lnTo>
                  <a:pt x="3306770" y="63957"/>
                </a:lnTo>
                <a:lnTo>
                  <a:pt x="3345277" y="85849"/>
                </a:lnTo>
                <a:lnTo>
                  <a:pt x="3381853" y="110557"/>
                </a:lnTo>
                <a:lnTo>
                  <a:pt x="3416350" y="137933"/>
                </a:lnTo>
                <a:lnTo>
                  <a:pt x="3448621" y="167830"/>
                </a:lnTo>
                <a:lnTo>
                  <a:pt x="3478518" y="200101"/>
                </a:lnTo>
                <a:lnTo>
                  <a:pt x="3505894" y="234598"/>
                </a:lnTo>
                <a:lnTo>
                  <a:pt x="3530602" y="271174"/>
                </a:lnTo>
                <a:lnTo>
                  <a:pt x="3552494" y="309681"/>
                </a:lnTo>
                <a:lnTo>
                  <a:pt x="3571422" y="349972"/>
                </a:lnTo>
                <a:lnTo>
                  <a:pt x="3587239" y="391899"/>
                </a:lnTo>
                <a:lnTo>
                  <a:pt x="3599799" y="435315"/>
                </a:lnTo>
                <a:lnTo>
                  <a:pt x="3608952" y="480073"/>
                </a:lnTo>
                <a:lnTo>
                  <a:pt x="3614552" y="526025"/>
                </a:lnTo>
                <a:lnTo>
                  <a:pt x="3616452" y="573023"/>
                </a:lnTo>
                <a:lnTo>
                  <a:pt x="3616452" y="2865107"/>
                </a:lnTo>
                <a:lnTo>
                  <a:pt x="3614552" y="2912105"/>
                </a:lnTo>
                <a:lnTo>
                  <a:pt x="3608952" y="2958057"/>
                </a:lnTo>
                <a:lnTo>
                  <a:pt x="3599799" y="3002816"/>
                </a:lnTo>
                <a:lnTo>
                  <a:pt x="3587239" y="3046232"/>
                </a:lnTo>
                <a:lnTo>
                  <a:pt x="3571422" y="3088160"/>
                </a:lnTo>
                <a:lnTo>
                  <a:pt x="3552494" y="3128452"/>
                </a:lnTo>
                <a:lnTo>
                  <a:pt x="3530602" y="3166960"/>
                </a:lnTo>
                <a:lnTo>
                  <a:pt x="3505894" y="3203537"/>
                </a:lnTo>
                <a:lnTo>
                  <a:pt x="3478518" y="3238035"/>
                </a:lnTo>
                <a:lnTo>
                  <a:pt x="3448621" y="3270307"/>
                </a:lnTo>
                <a:lnTo>
                  <a:pt x="3416350" y="3300205"/>
                </a:lnTo>
                <a:lnTo>
                  <a:pt x="3381853" y="3327582"/>
                </a:lnTo>
                <a:lnTo>
                  <a:pt x="3345277" y="3352291"/>
                </a:lnTo>
                <a:lnTo>
                  <a:pt x="3306770" y="3374183"/>
                </a:lnTo>
                <a:lnTo>
                  <a:pt x="3266479" y="3393112"/>
                </a:lnTo>
                <a:lnTo>
                  <a:pt x="3224552" y="3408930"/>
                </a:lnTo>
                <a:lnTo>
                  <a:pt x="3181136" y="3421490"/>
                </a:lnTo>
                <a:lnTo>
                  <a:pt x="3136378" y="3430644"/>
                </a:lnTo>
                <a:lnTo>
                  <a:pt x="3090426" y="3436244"/>
                </a:lnTo>
                <a:lnTo>
                  <a:pt x="3043428" y="3438143"/>
                </a:lnTo>
                <a:lnTo>
                  <a:pt x="573024" y="3438143"/>
                </a:lnTo>
                <a:lnTo>
                  <a:pt x="526025" y="3436244"/>
                </a:lnTo>
                <a:lnTo>
                  <a:pt x="480073" y="3430644"/>
                </a:lnTo>
                <a:lnTo>
                  <a:pt x="435315" y="3421490"/>
                </a:lnTo>
                <a:lnTo>
                  <a:pt x="391899" y="3408930"/>
                </a:lnTo>
                <a:lnTo>
                  <a:pt x="349972" y="3393112"/>
                </a:lnTo>
                <a:lnTo>
                  <a:pt x="309681" y="3374183"/>
                </a:lnTo>
                <a:lnTo>
                  <a:pt x="271174" y="3352291"/>
                </a:lnTo>
                <a:lnTo>
                  <a:pt x="234598" y="3327582"/>
                </a:lnTo>
                <a:lnTo>
                  <a:pt x="200101" y="3300205"/>
                </a:lnTo>
                <a:lnTo>
                  <a:pt x="167830" y="3270307"/>
                </a:lnTo>
                <a:lnTo>
                  <a:pt x="137933" y="3238035"/>
                </a:lnTo>
                <a:lnTo>
                  <a:pt x="110557" y="3203537"/>
                </a:lnTo>
                <a:lnTo>
                  <a:pt x="85849" y="3166960"/>
                </a:lnTo>
                <a:lnTo>
                  <a:pt x="63957" y="3128452"/>
                </a:lnTo>
                <a:lnTo>
                  <a:pt x="45029" y="3088160"/>
                </a:lnTo>
                <a:lnTo>
                  <a:pt x="29212" y="3046232"/>
                </a:lnTo>
                <a:lnTo>
                  <a:pt x="16652" y="3002816"/>
                </a:lnTo>
                <a:lnTo>
                  <a:pt x="7499" y="2958057"/>
                </a:lnTo>
                <a:lnTo>
                  <a:pt x="1899" y="2912105"/>
                </a:lnTo>
                <a:lnTo>
                  <a:pt x="0" y="2865107"/>
                </a:lnTo>
                <a:lnTo>
                  <a:pt x="0" y="573023"/>
                </a:lnTo>
                <a:close/>
              </a:path>
            </a:pathLst>
          </a:custGeom>
          <a:ln w="12191">
            <a:solidFill>
              <a:srgbClr val="C0504D"/>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3" name="object 13"/>
          <p:cNvSpPr txBox="1"/>
          <p:nvPr/>
        </p:nvSpPr>
        <p:spPr>
          <a:xfrm>
            <a:off x="3618833" y="3568503"/>
            <a:ext cx="2316480" cy="1735251"/>
          </a:xfrm>
          <a:prstGeom prst="rect">
            <a:avLst/>
          </a:prstGeom>
        </p:spPr>
        <p:txBody>
          <a:bodyPr vert="horz" wrap="square" lIns="0" tIns="9049" rIns="0" bIns="0" rtlCol="0">
            <a:spAutoFit/>
          </a:bodyPr>
          <a:lstStyle/>
          <a:p>
            <a:pPr marL="224314" marR="196691" indent="-215265" defTabSz="685800" eaLnBrk="1" fontAlgn="auto" hangingPunct="1">
              <a:spcBef>
                <a:spcPts val="71"/>
              </a:spcBef>
              <a:spcAft>
                <a:spcPts val="0"/>
              </a:spcAft>
              <a:buClr>
                <a:srgbClr val="585858"/>
              </a:buClr>
              <a:buFont typeface="Wingdings"/>
              <a:buChar char=""/>
              <a:tabLst>
                <a:tab pos="224790" algn="l"/>
              </a:tabLst>
            </a:pPr>
            <a:r>
              <a:rPr sz="1200" spc="-4" dirty="0">
                <a:solidFill>
                  <a:prstClr val="black"/>
                </a:solidFill>
                <a:latin typeface="Georgia"/>
                <a:cs typeface="Georgia"/>
              </a:rPr>
              <a:t>To </a:t>
            </a:r>
            <a:r>
              <a:rPr sz="1200" spc="-8" dirty="0">
                <a:solidFill>
                  <a:prstClr val="black"/>
                </a:solidFill>
                <a:latin typeface="Georgia"/>
                <a:cs typeface="Georgia"/>
              </a:rPr>
              <a:t>certify, develop, connect,  </a:t>
            </a:r>
            <a:r>
              <a:rPr sz="1200" spc="-4" dirty="0">
                <a:solidFill>
                  <a:prstClr val="black"/>
                </a:solidFill>
                <a:latin typeface="Georgia"/>
                <a:cs typeface="Georgia"/>
              </a:rPr>
              <a:t>and </a:t>
            </a:r>
            <a:r>
              <a:rPr sz="1200" spc="-8" dirty="0">
                <a:solidFill>
                  <a:prstClr val="black"/>
                </a:solidFill>
                <a:latin typeface="Georgia"/>
                <a:cs typeface="Georgia"/>
              </a:rPr>
              <a:t>advocate </a:t>
            </a:r>
            <a:r>
              <a:rPr sz="1200" spc="-4" dirty="0">
                <a:solidFill>
                  <a:prstClr val="black"/>
                </a:solidFill>
                <a:latin typeface="Georgia"/>
                <a:cs typeface="Georgia"/>
              </a:rPr>
              <a:t>for minority  </a:t>
            </a:r>
            <a:r>
              <a:rPr sz="1200" spc="-8" dirty="0">
                <a:solidFill>
                  <a:prstClr val="black"/>
                </a:solidFill>
                <a:latin typeface="Georgia"/>
                <a:cs typeface="Georgia"/>
              </a:rPr>
              <a:t>suppliers</a:t>
            </a:r>
            <a:endParaRPr sz="1200" dirty="0">
              <a:solidFill>
                <a:prstClr val="black"/>
              </a:solidFill>
              <a:latin typeface="Georgia"/>
              <a:cs typeface="Georgia"/>
            </a:endParaRPr>
          </a:p>
          <a:p>
            <a:pPr marL="224314" marR="3810" indent="-215265" defTabSz="685800" eaLnBrk="1" fontAlgn="auto" hangingPunct="1">
              <a:spcBef>
                <a:spcPts val="454"/>
              </a:spcBef>
              <a:spcAft>
                <a:spcPts val="0"/>
              </a:spcAft>
              <a:buClr>
                <a:srgbClr val="585858"/>
              </a:buClr>
              <a:buFont typeface="Wingdings"/>
              <a:buChar char=""/>
              <a:tabLst>
                <a:tab pos="224790" algn="l"/>
              </a:tabLst>
            </a:pPr>
            <a:r>
              <a:rPr sz="1200" spc="-4" dirty="0">
                <a:solidFill>
                  <a:prstClr val="black"/>
                </a:solidFill>
                <a:latin typeface="Georgia"/>
                <a:cs typeface="Georgia"/>
              </a:rPr>
              <a:t>To </a:t>
            </a:r>
            <a:r>
              <a:rPr sz="1200" spc="-8" dirty="0">
                <a:solidFill>
                  <a:prstClr val="black"/>
                </a:solidFill>
                <a:latin typeface="Georgia"/>
                <a:cs typeface="Georgia"/>
              </a:rPr>
              <a:t>be the premier </a:t>
            </a:r>
            <a:r>
              <a:rPr sz="1200" spc="-4" dirty="0">
                <a:solidFill>
                  <a:prstClr val="black"/>
                </a:solidFill>
                <a:latin typeface="Georgia"/>
                <a:cs typeface="Georgia"/>
              </a:rPr>
              <a:t>organization  for </a:t>
            </a:r>
            <a:r>
              <a:rPr sz="1200" spc="-8" dirty="0">
                <a:solidFill>
                  <a:prstClr val="black"/>
                </a:solidFill>
                <a:latin typeface="Georgia"/>
                <a:cs typeface="Georgia"/>
              </a:rPr>
              <a:t>increasing </a:t>
            </a:r>
            <a:r>
              <a:rPr sz="1200" spc="-4" dirty="0">
                <a:solidFill>
                  <a:prstClr val="black"/>
                </a:solidFill>
                <a:latin typeface="Georgia"/>
                <a:cs typeface="Georgia"/>
              </a:rPr>
              <a:t>value </a:t>
            </a:r>
            <a:r>
              <a:rPr sz="1200" spc="-8" dirty="0">
                <a:solidFill>
                  <a:prstClr val="black"/>
                </a:solidFill>
                <a:latin typeface="Georgia"/>
                <a:cs typeface="Georgia"/>
              </a:rPr>
              <a:t>added  </a:t>
            </a:r>
            <a:r>
              <a:rPr sz="1200" spc="-4" dirty="0">
                <a:solidFill>
                  <a:prstClr val="black"/>
                </a:solidFill>
                <a:latin typeface="Georgia"/>
                <a:cs typeface="Georgia"/>
              </a:rPr>
              <a:t>business opportunities  </a:t>
            </a:r>
            <a:r>
              <a:rPr sz="1200" spc="-8" dirty="0">
                <a:solidFill>
                  <a:prstClr val="black"/>
                </a:solidFill>
                <a:latin typeface="Georgia"/>
                <a:cs typeface="Georgia"/>
              </a:rPr>
              <a:t>between </a:t>
            </a:r>
            <a:r>
              <a:rPr sz="1200" spc="-4" dirty="0">
                <a:solidFill>
                  <a:prstClr val="black"/>
                </a:solidFill>
                <a:latin typeface="Georgia"/>
                <a:cs typeface="Georgia"/>
              </a:rPr>
              <a:t>major </a:t>
            </a:r>
            <a:r>
              <a:rPr sz="1200" spc="-8" dirty="0">
                <a:solidFill>
                  <a:prstClr val="black"/>
                </a:solidFill>
                <a:latin typeface="Georgia"/>
                <a:cs typeface="Georgia"/>
              </a:rPr>
              <a:t>buying  </a:t>
            </a:r>
            <a:r>
              <a:rPr sz="1200" spc="-4" dirty="0">
                <a:solidFill>
                  <a:prstClr val="black"/>
                </a:solidFill>
                <a:latin typeface="Georgia"/>
                <a:cs typeface="Georgia"/>
              </a:rPr>
              <a:t>organizations and minority-  owned</a:t>
            </a:r>
            <a:r>
              <a:rPr sz="1200" spc="4" dirty="0">
                <a:solidFill>
                  <a:prstClr val="black"/>
                </a:solidFill>
                <a:latin typeface="Georgia"/>
                <a:cs typeface="Georgia"/>
              </a:rPr>
              <a:t> </a:t>
            </a:r>
            <a:r>
              <a:rPr sz="1200" spc="-8" dirty="0">
                <a:solidFill>
                  <a:prstClr val="black"/>
                </a:solidFill>
                <a:latin typeface="Georgia"/>
                <a:cs typeface="Georgia"/>
              </a:rPr>
              <a:t>businesses</a:t>
            </a:r>
            <a:endParaRPr sz="1200" dirty="0">
              <a:solidFill>
                <a:prstClr val="black"/>
              </a:solidFill>
              <a:latin typeface="Georgia"/>
              <a:cs typeface="Georgia"/>
            </a:endParaRPr>
          </a:p>
        </p:txBody>
      </p:sp>
      <p:sp>
        <p:nvSpPr>
          <p:cNvPr id="14" name="object 14"/>
          <p:cNvSpPr/>
          <p:nvPr/>
        </p:nvSpPr>
        <p:spPr>
          <a:xfrm>
            <a:off x="6264782" y="3364992"/>
            <a:ext cx="2716053" cy="2579846"/>
          </a:xfrm>
          <a:custGeom>
            <a:avLst/>
            <a:gdLst/>
            <a:ahLst/>
            <a:cxnLst/>
            <a:rect l="l" t="t" r="r" b="b"/>
            <a:pathLst>
              <a:path w="3621404" h="3439795">
                <a:moveTo>
                  <a:pt x="3047746" y="0"/>
                </a:moveTo>
                <a:lnTo>
                  <a:pt x="573278" y="0"/>
                </a:lnTo>
                <a:lnTo>
                  <a:pt x="526260" y="1900"/>
                </a:lnTo>
                <a:lnTo>
                  <a:pt x="480289" y="7503"/>
                </a:lnTo>
                <a:lnTo>
                  <a:pt x="435513" y="16661"/>
                </a:lnTo>
                <a:lnTo>
                  <a:pt x="392078" y="29226"/>
                </a:lnTo>
                <a:lnTo>
                  <a:pt x="350133" y="45051"/>
                </a:lnTo>
                <a:lnTo>
                  <a:pt x="309824" y="63988"/>
                </a:lnTo>
                <a:lnTo>
                  <a:pt x="271300" y="85890"/>
                </a:lnTo>
                <a:lnTo>
                  <a:pt x="234708" y="110609"/>
                </a:lnTo>
                <a:lnTo>
                  <a:pt x="200195" y="137998"/>
                </a:lnTo>
                <a:lnTo>
                  <a:pt x="167909" y="167909"/>
                </a:lnTo>
                <a:lnTo>
                  <a:pt x="137998" y="200195"/>
                </a:lnTo>
                <a:lnTo>
                  <a:pt x="110609" y="234708"/>
                </a:lnTo>
                <a:lnTo>
                  <a:pt x="85890" y="271300"/>
                </a:lnTo>
                <a:lnTo>
                  <a:pt x="63988" y="309824"/>
                </a:lnTo>
                <a:lnTo>
                  <a:pt x="45051" y="350133"/>
                </a:lnTo>
                <a:lnTo>
                  <a:pt x="29226" y="392078"/>
                </a:lnTo>
                <a:lnTo>
                  <a:pt x="16661" y="435513"/>
                </a:lnTo>
                <a:lnTo>
                  <a:pt x="7503" y="480289"/>
                </a:lnTo>
                <a:lnTo>
                  <a:pt x="1900" y="526260"/>
                </a:lnTo>
                <a:lnTo>
                  <a:pt x="0" y="573278"/>
                </a:lnTo>
                <a:lnTo>
                  <a:pt x="0" y="2866377"/>
                </a:lnTo>
                <a:lnTo>
                  <a:pt x="1900" y="2913396"/>
                </a:lnTo>
                <a:lnTo>
                  <a:pt x="7503" y="2959368"/>
                </a:lnTo>
                <a:lnTo>
                  <a:pt x="16661" y="3004146"/>
                </a:lnTo>
                <a:lnTo>
                  <a:pt x="29226" y="3047583"/>
                </a:lnTo>
                <a:lnTo>
                  <a:pt x="45051" y="3089529"/>
                </a:lnTo>
                <a:lnTo>
                  <a:pt x="63988" y="3129839"/>
                </a:lnTo>
                <a:lnTo>
                  <a:pt x="85890" y="3168364"/>
                </a:lnTo>
                <a:lnTo>
                  <a:pt x="110609" y="3204957"/>
                </a:lnTo>
                <a:lnTo>
                  <a:pt x="137998" y="3239470"/>
                </a:lnTo>
                <a:lnTo>
                  <a:pt x="167909" y="3271756"/>
                </a:lnTo>
                <a:lnTo>
                  <a:pt x="200195" y="3301668"/>
                </a:lnTo>
                <a:lnTo>
                  <a:pt x="234708" y="3329057"/>
                </a:lnTo>
                <a:lnTo>
                  <a:pt x="271300" y="3353776"/>
                </a:lnTo>
                <a:lnTo>
                  <a:pt x="309824" y="3375679"/>
                </a:lnTo>
                <a:lnTo>
                  <a:pt x="350133" y="3394616"/>
                </a:lnTo>
                <a:lnTo>
                  <a:pt x="392078" y="3410441"/>
                </a:lnTo>
                <a:lnTo>
                  <a:pt x="435513" y="3423006"/>
                </a:lnTo>
                <a:lnTo>
                  <a:pt x="480289" y="3432164"/>
                </a:lnTo>
                <a:lnTo>
                  <a:pt x="526260" y="3437767"/>
                </a:lnTo>
                <a:lnTo>
                  <a:pt x="573278" y="3439668"/>
                </a:lnTo>
                <a:lnTo>
                  <a:pt x="3047746" y="3439668"/>
                </a:lnTo>
                <a:lnTo>
                  <a:pt x="3094763" y="3437767"/>
                </a:lnTo>
                <a:lnTo>
                  <a:pt x="3140734" y="3432164"/>
                </a:lnTo>
                <a:lnTo>
                  <a:pt x="3185510" y="3423006"/>
                </a:lnTo>
                <a:lnTo>
                  <a:pt x="3228945" y="3410441"/>
                </a:lnTo>
                <a:lnTo>
                  <a:pt x="3270890" y="3394616"/>
                </a:lnTo>
                <a:lnTo>
                  <a:pt x="3311199" y="3375679"/>
                </a:lnTo>
                <a:lnTo>
                  <a:pt x="3349723" y="3353776"/>
                </a:lnTo>
                <a:lnTo>
                  <a:pt x="3386315" y="3329057"/>
                </a:lnTo>
                <a:lnTo>
                  <a:pt x="3420828" y="3301668"/>
                </a:lnTo>
                <a:lnTo>
                  <a:pt x="3453114" y="3271756"/>
                </a:lnTo>
                <a:lnTo>
                  <a:pt x="3483025" y="3239470"/>
                </a:lnTo>
                <a:lnTo>
                  <a:pt x="3510414" y="3204957"/>
                </a:lnTo>
                <a:lnTo>
                  <a:pt x="3535133" y="3168364"/>
                </a:lnTo>
                <a:lnTo>
                  <a:pt x="3557035" y="3129839"/>
                </a:lnTo>
                <a:lnTo>
                  <a:pt x="3575972" y="3089529"/>
                </a:lnTo>
                <a:lnTo>
                  <a:pt x="3591797" y="3047583"/>
                </a:lnTo>
                <a:lnTo>
                  <a:pt x="3604362" y="3004146"/>
                </a:lnTo>
                <a:lnTo>
                  <a:pt x="3613520" y="2959368"/>
                </a:lnTo>
                <a:lnTo>
                  <a:pt x="3619123" y="2913396"/>
                </a:lnTo>
                <a:lnTo>
                  <a:pt x="3621024" y="2866377"/>
                </a:lnTo>
                <a:lnTo>
                  <a:pt x="3621024" y="573278"/>
                </a:lnTo>
                <a:lnTo>
                  <a:pt x="3619123" y="526260"/>
                </a:lnTo>
                <a:lnTo>
                  <a:pt x="3613520" y="480289"/>
                </a:lnTo>
                <a:lnTo>
                  <a:pt x="3604362" y="435513"/>
                </a:lnTo>
                <a:lnTo>
                  <a:pt x="3591797" y="392078"/>
                </a:lnTo>
                <a:lnTo>
                  <a:pt x="3575972" y="350133"/>
                </a:lnTo>
                <a:lnTo>
                  <a:pt x="3557035" y="309824"/>
                </a:lnTo>
                <a:lnTo>
                  <a:pt x="3535133" y="271300"/>
                </a:lnTo>
                <a:lnTo>
                  <a:pt x="3510414" y="234708"/>
                </a:lnTo>
                <a:lnTo>
                  <a:pt x="3483025" y="200195"/>
                </a:lnTo>
                <a:lnTo>
                  <a:pt x="3453114" y="167909"/>
                </a:lnTo>
                <a:lnTo>
                  <a:pt x="3420828" y="137998"/>
                </a:lnTo>
                <a:lnTo>
                  <a:pt x="3386315" y="110609"/>
                </a:lnTo>
                <a:lnTo>
                  <a:pt x="3349723" y="85890"/>
                </a:lnTo>
                <a:lnTo>
                  <a:pt x="3311199" y="63988"/>
                </a:lnTo>
                <a:lnTo>
                  <a:pt x="3270890" y="45051"/>
                </a:lnTo>
                <a:lnTo>
                  <a:pt x="3228945" y="29226"/>
                </a:lnTo>
                <a:lnTo>
                  <a:pt x="3185510" y="16661"/>
                </a:lnTo>
                <a:lnTo>
                  <a:pt x="3140734" y="7503"/>
                </a:lnTo>
                <a:lnTo>
                  <a:pt x="3094763" y="1900"/>
                </a:lnTo>
                <a:lnTo>
                  <a:pt x="3047746" y="0"/>
                </a:lnTo>
                <a:close/>
              </a:path>
            </a:pathLst>
          </a:custGeom>
          <a:solidFill>
            <a:srgbClr val="FFFFFF"/>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5" name="object 15"/>
          <p:cNvSpPr/>
          <p:nvPr/>
        </p:nvSpPr>
        <p:spPr>
          <a:xfrm>
            <a:off x="6264782" y="3364992"/>
            <a:ext cx="2716053" cy="2579846"/>
          </a:xfrm>
          <a:custGeom>
            <a:avLst/>
            <a:gdLst/>
            <a:ahLst/>
            <a:cxnLst/>
            <a:rect l="l" t="t" r="r" b="b"/>
            <a:pathLst>
              <a:path w="3621404" h="3439795">
                <a:moveTo>
                  <a:pt x="0" y="573278"/>
                </a:moveTo>
                <a:lnTo>
                  <a:pt x="1900" y="526260"/>
                </a:lnTo>
                <a:lnTo>
                  <a:pt x="7503" y="480289"/>
                </a:lnTo>
                <a:lnTo>
                  <a:pt x="16661" y="435513"/>
                </a:lnTo>
                <a:lnTo>
                  <a:pt x="29226" y="392078"/>
                </a:lnTo>
                <a:lnTo>
                  <a:pt x="45051" y="350133"/>
                </a:lnTo>
                <a:lnTo>
                  <a:pt x="63988" y="309824"/>
                </a:lnTo>
                <a:lnTo>
                  <a:pt x="85890" y="271300"/>
                </a:lnTo>
                <a:lnTo>
                  <a:pt x="110609" y="234708"/>
                </a:lnTo>
                <a:lnTo>
                  <a:pt x="137998" y="200195"/>
                </a:lnTo>
                <a:lnTo>
                  <a:pt x="167909" y="167909"/>
                </a:lnTo>
                <a:lnTo>
                  <a:pt x="200195" y="137998"/>
                </a:lnTo>
                <a:lnTo>
                  <a:pt x="234708" y="110609"/>
                </a:lnTo>
                <a:lnTo>
                  <a:pt x="271300" y="85890"/>
                </a:lnTo>
                <a:lnTo>
                  <a:pt x="309824" y="63988"/>
                </a:lnTo>
                <a:lnTo>
                  <a:pt x="350133" y="45051"/>
                </a:lnTo>
                <a:lnTo>
                  <a:pt x="392078" y="29226"/>
                </a:lnTo>
                <a:lnTo>
                  <a:pt x="435513" y="16661"/>
                </a:lnTo>
                <a:lnTo>
                  <a:pt x="480289" y="7503"/>
                </a:lnTo>
                <a:lnTo>
                  <a:pt x="526260" y="1900"/>
                </a:lnTo>
                <a:lnTo>
                  <a:pt x="573278" y="0"/>
                </a:lnTo>
                <a:lnTo>
                  <a:pt x="3047746" y="0"/>
                </a:lnTo>
                <a:lnTo>
                  <a:pt x="3094763" y="1900"/>
                </a:lnTo>
                <a:lnTo>
                  <a:pt x="3140734" y="7503"/>
                </a:lnTo>
                <a:lnTo>
                  <a:pt x="3185510" y="16661"/>
                </a:lnTo>
                <a:lnTo>
                  <a:pt x="3228945" y="29226"/>
                </a:lnTo>
                <a:lnTo>
                  <a:pt x="3270890" y="45051"/>
                </a:lnTo>
                <a:lnTo>
                  <a:pt x="3311199" y="63988"/>
                </a:lnTo>
                <a:lnTo>
                  <a:pt x="3349723" y="85890"/>
                </a:lnTo>
                <a:lnTo>
                  <a:pt x="3386315" y="110609"/>
                </a:lnTo>
                <a:lnTo>
                  <a:pt x="3420828" y="137998"/>
                </a:lnTo>
                <a:lnTo>
                  <a:pt x="3453114" y="167909"/>
                </a:lnTo>
                <a:lnTo>
                  <a:pt x="3483025" y="200195"/>
                </a:lnTo>
                <a:lnTo>
                  <a:pt x="3510414" y="234708"/>
                </a:lnTo>
                <a:lnTo>
                  <a:pt x="3535133" y="271300"/>
                </a:lnTo>
                <a:lnTo>
                  <a:pt x="3557035" y="309824"/>
                </a:lnTo>
                <a:lnTo>
                  <a:pt x="3575972" y="350133"/>
                </a:lnTo>
                <a:lnTo>
                  <a:pt x="3591797" y="392078"/>
                </a:lnTo>
                <a:lnTo>
                  <a:pt x="3604362" y="435513"/>
                </a:lnTo>
                <a:lnTo>
                  <a:pt x="3613520" y="480289"/>
                </a:lnTo>
                <a:lnTo>
                  <a:pt x="3619123" y="526260"/>
                </a:lnTo>
                <a:lnTo>
                  <a:pt x="3621024" y="573278"/>
                </a:lnTo>
                <a:lnTo>
                  <a:pt x="3621024" y="2866377"/>
                </a:lnTo>
                <a:lnTo>
                  <a:pt x="3619123" y="2913396"/>
                </a:lnTo>
                <a:lnTo>
                  <a:pt x="3613520" y="2959368"/>
                </a:lnTo>
                <a:lnTo>
                  <a:pt x="3604362" y="3004146"/>
                </a:lnTo>
                <a:lnTo>
                  <a:pt x="3591797" y="3047583"/>
                </a:lnTo>
                <a:lnTo>
                  <a:pt x="3575972" y="3089529"/>
                </a:lnTo>
                <a:lnTo>
                  <a:pt x="3557035" y="3129839"/>
                </a:lnTo>
                <a:lnTo>
                  <a:pt x="3535133" y="3168364"/>
                </a:lnTo>
                <a:lnTo>
                  <a:pt x="3510414" y="3204957"/>
                </a:lnTo>
                <a:lnTo>
                  <a:pt x="3483025" y="3239470"/>
                </a:lnTo>
                <a:lnTo>
                  <a:pt x="3453114" y="3271756"/>
                </a:lnTo>
                <a:lnTo>
                  <a:pt x="3420828" y="3301668"/>
                </a:lnTo>
                <a:lnTo>
                  <a:pt x="3386315" y="3329057"/>
                </a:lnTo>
                <a:lnTo>
                  <a:pt x="3349723" y="3353776"/>
                </a:lnTo>
                <a:lnTo>
                  <a:pt x="3311199" y="3375679"/>
                </a:lnTo>
                <a:lnTo>
                  <a:pt x="3270890" y="3394616"/>
                </a:lnTo>
                <a:lnTo>
                  <a:pt x="3228945" y="3410441"/>
                </a:lnTo>
                <a:lnTo>
                  <a:pt x="3185510" y="3423006"/>
                </a:lnTo>
                <a:lnTo>
                  <a:pt x="3140734" y="3432164"/>
                </a:lnTo>
                <a:lnTo>
                  <a:pt x="3094763" y="3437767"/>
                </a:lnTo>
                <a:lnTo>
                  <a:pt x="3047746" y="3439668"/>
                </a:lnTo>
                <a:lnTo>
                  <a:pt x="573278" y="3439668"/>
                </a:lnTo>
                <a:lnTo>
                  <a:pt x="526260" y="3437767"/>
                </a:lnTo>
                <a:lnTo>
                  <a:pt x="480289" y="3432164"/>
                </a:lnTo>
                <a:lnTo>
                  <a:pt x="435513" y="3423006"/>
                </a:lnTo>
                <a:lnTo>
                  <a:pt x="392078" y="3410441"/>
                </a:lnTo>
                <a:lnTo>
                  <a:pt x="350133" y="3394616"/>
                </a:lnTo>
                <a:lnTo>
                  <a:pt x="309824" y="3375679"/>
                </a:lnTo>
                <a:lnTo>
                  <a:pt x="271300" y="3353776"/>
                </a:lnTo>
                <a:lnTo>
                  <a:pt x="234708" y="3329057"/>
                </a:lnTo>
                <a:lnTo>
                  <a:pt x="200195" y="3301668"/>
                </a:lnTo>
                <a:lnTo>
                  <a:pt x="167909" y="3271756"/>
                </a:lnTo>
                <a:lnTo>
                  <a:pt x="137998" y="3239470"/>
                </a:lnTo>
                <a:lnTo>
                  <a:pt x="110609" y="3204957"/>
                </a:lnTo>
                <a:lnTo>
                  <a:pt x="85890" y="3168364"/>
                </a:lnTo>
                <a:lnTo>
                  <a:pt x="63988" y="3129839"/>
                </a:lnTo>
                <a:lnTo>
                  <a:pt x="45051" y="3089529"/>
                </a:lnTo>
                <a:lnTo>
                  <a:pt x="29226" y="3047583"/>
                </a:lnTo>
                <a:lnTo>
                  <a:pt x="16661" y="3004146"/>
                </a:lnTo>
                <a:lnTo>
                  <a:pt x="7503" y="2959368"/>
                </a:lnTo>
                <a:lnTo>
                  <a:pt x="1900" y="2913396"/>
                </a:lnTo>
                <a:lnTo>
                  <a:pt x="0" y="2866377"/>
                </a:lnTo>
                <a:lnTo>
                  <a:pt x="0" y="573278"/>
                </a:lnTo>
                <a:close/>
              </a:path>
            </a:pathLst>
          </a:custGeom>
          <a:ln w="12192">
            <a:solidFill>
              <a:srgbClr val="C0504D"/>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16" name="object 16"/>
          <p:cNvSpPr txBox="1"/>
          <p:nvPr/>
        </p:nvSpPr>
        <p:spPr>
          <a:xfrm>
            <a:off x="6450520" y="3512058"/>
            <a:ext cx="2168843" cy="193803"/>
          </a:xfrm>
          <a:prstGeom prst="rect">
            <a:avLst/>
          </a:prstGeom>
        </p:spPr>
        <p:txBody>
          <a:bodyPr vert="horz" wrap="square" lIns="0" tIns="9049" rIns="0" bIns="0" rtlCol="0">
            <a:spAutoFit/>
          </a:bodyPr>
          <a:lstStyle/>
          <a:p>
            <a:pPr marL="224314" indent="-215265" defTabSz="685800" eaLnBrk="1" fontAlgn="auto" hangingPunct="1">
              <a:spcBef>
                <a:spcPts val="71"/>
              </a:spcBef>
              <a:spcAft>
                <a:spcPts val="0"/>
              </a:spcAft>
              <a:buClr>
                <a:srgbClr val="585858"/>
              </a:buClr>
              <a:buFont typeface="Wingdings"/>
              <a:buChar char=""/>
              <a:tabLst>
                <a:tab pos="224790" algn="l"/>
              </a:tabLst>
            </a:pPr>
            <a:r>
              <a:rPr sz="1200" spc="-8" dirty="0">
                <a:solidFill>
                  <a:prstClr val="black"/>
                </a:solidFill>
                <a:latin typeface="Georgia"/>
                <a:cs typeface="Georgia"/>
              </a:rPr>
              <a:t>Approximately </a:t>
            </a:r>
            <a:r>
              <a:rPr sz="1200" spc="-4" dirty="0">
                <a:solidFill>
                  <a:prstClr val="black"/>
                </a:solidFill>
                <a:latin typeface="Georgia"/>
                <a:cs typeface="Georgia"/>
              </a:rPr>
              <a:t>$18B in</a:t>
            </a:r>
            <a:r>
              <a:rPr sz="1200" spc="45" dirty="0">
                <a:solidFill>
                  <a:prstClr val="black"/>
                </a:solidFill>
                <a:latin typeface="Georgia"/>
                <a:cs typeface="Georgia"/>
              </a:rPr>
              <a:t> </a:t>
            </a:r>
            <a:r>
              <a:rPr sz="1200" spc="-8" dirty="0">
                <a:solidFill>
                  <a:prstClr val="black"/>
                </a:solidFill>
                <a:latin typeface="Georgia"/>
                <a:cs typeface="Georgia"/>
              </a:rPr>
              <a:t>MBE</a:t>
            </a:r>
            <a:endParaRPr sz="1200">
              <a:solidFill>
                <a:prstClr val="black"/>
              </a:solidFill>
              <a:latin typeface="Georgia"/>
              <a:cs typeface="Georgia"/>
            </a:endParaRPr>
          </a:p>
        </p:txBody>
      </p:sp>
      <p:sp>
        <p:nvSpPr>
          <p:cNvPr id="19" name="object 19"/>
          <p:cNvSpPr txBox="1">
            <a:spLocks noGrp="1"/>
          </p:cNvSpPr>
          <p:nvPr>
            <p:ph type="sldNum" sz="quarter" idx="7"/>
          </p:nvPr>
        </p:nvSpPr>
        <p:spPr>
          <a:xfrm>
            <a:off x="148476" y="5703499"/>
            <a:ext cx="130016"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fld id="{81D60167-4931-47E6-BA6A-407CBD079E47}" type="slidenum">
              <a:rPr dirty="0"/>
              <a:pPr marL="28575" defTabSz="685800" eaLnBrk="1" fontAlgn="auto" hangingPunct="1">
                <a:lnSpc>
                  <a:spcPts val="1800"/>
                </a:lnSpc>
                <a:spcBef>
                  <a:spcPts val="0"/>
                </a:spcBef>
                <a:spcAft>
                  <a:spcPts val="0"/>
                </a:spcAft>
              </a:pPr>
              <a:t>8</a:t>
            </a:fld>
            <a:endParaRPr dirty="0"/>
          </a:p>
        </p:txBody>
      </p:sp>
      <p:sp>
        <p:nvSpPr>
          <p:cNvPr id="17" name="object 17"/>
          <p:cNvSpPr txBox="1"/>
          <p:nvPr/>
        </p:nvSpPr>
        <p:spPr>
          <a:xfrm>
            <a:off x="6450520" y="3637330"/>
            <a:ext cx="2291239" cy="2291012"/>
          </a:xfrm>
          <a:prstGeom prst="rect">
            <a:avLst/>
          </a:prstGeom>
        </p:spPr>
        <p:txBody>
          <a:bodyPr vert="horz" wrap="square" lIns="0" tIns="66675" rIns="0" bIns="0" rtlCol="0">
            <a:spAutoFit/>
          </a:bodyPr>
          <a:lstStyle/>
          <a:p>
            <a:pPr marL="224314" defTabSz="685800" eaLnBrk="1" fontAlgn="auto" hangingPunct="1">
              <a:spcBef>
                <a:spcPts val="525"/>
              </a:spcBef>
              <a:spcAft>
                <a:spcPts val="0"/>
              </a:spcAft>
            </a:pPr>
            <a:r>
              <a:rPr sz="1200" spc="-8" dirty="0">
                <a:solidFill>
                  <a:prstClr val="black"/>
                </a:solidFill>
                <a:latin typeface="Georgia"/>
                <a:cs typeface="Georgia"/>
              </a:rPr>
              <a:t>contracts </a:t>
            </a:r>
            <a:r>
              <a:rPr sz="1200" spc="-4" dirty="0">
                <a:solidFill>
                  <a:prstClr val="black"/>
                </a:solidFill>
                <a:latin typeface="Georgia"/>
                <a:cs typeface="Georgia"/>
              </a:rPr>
              <a:t>in</a:t>
            </a:r>
            <a:r>
              <a:rPr sz="1200" spc="23" dirty="0">
                <a:solidFill>
                  <a:prstClr val="black"/>
                </a:solidFill>
                <a:latin typeface="Georgia"/>
                <a:cs typeface="Georgia"/>
              </a:rPr>
              <a:t> </a:t>
            </a:r>
            <a:r>
              <a:rPr sz="1200" spc="-4" dirty="0">
                <a:solidFill>
                  <a:prstClr val="black"/>
                </a:solidFill>
                <a:latin typeface="Georgia"/>
                <a:cs typeface="Georgia"/>
              </a:rPr>
              <a:t>2019</a:t>
            </a:r>
            <a:endParaRPr sz="1200" dirty="0">
              <a:solidFill>
                <a:prstClr val="black"/>
              </a:solidFill>
              <a:latin typeface="Georgia"/>
              <a:cs typeface="Georgia"/>
            </a:endParaRPr>
          </a:p>
          <a:p>
            <a:pPr marL="224314" marR="3810" indent="-215265" defTabSz="685800" eaLnBrk="1" fontAlgn="auto" hangingPunct="1">
              <a:spcBef>
                <a:spcPts val="450"/>
              </a:spcBef>
              <a:spcAft>
                <a:spcPts val="0"/>
              </a:spcAft>
              <a:buClr>
                <a:srgbClr val="585858"/>
              </a:buClr>
              <a:buFont typeface="Wingdings"/>
              <a:buChar char=""/>
              <a:tabLst>
                <a:tab pos="224790" algn="l"/>
              </a:tabLst>
            </a:pPr>
            <a:r>
              <a:rPr sz="1200" spc="-8" dirty="0">
                <a:solidFill>
                  <a:prstClr val="black"/>
                </a:solidFill>
                <a:latin typeface="Georgia"/>
                <a:cs typeface="Georgia"/>
              </a:rPr>
              <a:t>Over </a:t>
            </a:r>
            <a:r>
              <a:rPr lang="en-US" sz="1200" spc="-4" dirty="0">
                <a:solidFill>
                  <a:prstClr val="black"/>
                </a:solidFill>
                <a:latin typeface="Georgia"/>
                <a:cs typeface="Georgia"/>
              </a:rPr>
              <a:t>1000</a:t>
            </a:r>
            <a:r>
              <a:rPr sz="1200" spc="-4" dirty="0">
                <a:solidFill>
                  <a:prstClr val="black"/>
                </a:solidFill>
                <a:latin typeface="Georgia"/>
                <a:cs typeface="Georgia"/>
              </a:rPr>
              <a:t> </a:t>
            </a:r>
            <a:r>
              <a:rPr sz="1200" spc="-8" dirty="0">
                <a:solidFill>
                  <a:prstClr val="black"/>
                </a:solidFill>
                <a:latin typeface="Georgia"/>
                <a:cs typeface="Georgia"/>
              </a:rPr>
              <a:t>certified MBE’s  locally </a:t>
            </a:r>
            <a:r>
              <a:rPr sz="1200" spc="-4" dirty="0">
                <a:solidFill>
                  <a:prstClr val="black"/>
                </a:solidFill>
                <a:latin typeface="Georgia"/>
                <a:cs typeface="Georgia"/>
              </a:rPr>
              <a:t>and 12,000</a:t>
            </a:r>
            <a:r>
              <a:rPr sz="1200" spc="68" dirty="0">
                <a:solidFill>
                  <a:prstClr val="black"/>
                </a:solidFill>
                <a:latin typeface="Georgia"/>
                <a:cs typeface="Georgia"/>
              </a:rPr>
              <a:t> </a:t>
            </a:r>
            <a:r>
              <a:rPr sz="1200" spc="-8" dirty="0">
                <a:solidFill>
                  <a:prstClr val="black"/>
                </a:solidFill>
                <a:latin typeface="Georgia"/>
                <a:cs typeface="Georgia"/>
              </a:rPr>
              <a:t>Nationwide</a:t>
            </a:r>
            <a:endParaRPr sz="1200" dirty="0">
              <a:solidFill>
                <a:prstClr val="black"/>
              </a:solidFill>
              <a:latin typeface="Georgia"/>
              <a:cs typeface="Georgia"/>
            </a:endParaRPr>
          </a:p>
          <a:p>
            <a:pPr marL="224314" marR="135255" indent="-215265" defTabSz="685800" eaLnBrk="1" fontAlgn="auto" hangingPunct="1">
              <a:spcBef>
                <a:spcPts val="450"/>
              </a:spcBef>
              <a:spcAft>
                <a:spcPts val="0"/>
              </a:spcAft>
              <a:buClr>
                <a:srgbClr val="585858"/>
              </a:buClr>
              <a:buFont typeface="Wingdings"/>
              <a:buChar char=""/>
              <a:tabLst>
                <a:tab pos="224790" algn="l"/>
              </a:tabLst>
            </a:pPr>
            <a:r>
              <a:rPr sz="1200" spc="-8" dirty="0">
                <a:solidFill>
                  <a:prstClr val="black"/>
                </a:solidFill>
                <a:latin typeface="Georgia"/>
                <a:cs typeface="Georgia"/>
              </a:rPr>
              <a:t>Supplier Diversity Economic  </a:t>
            </a:r>
            <a:r>
              <a:rPr sz="1200" spc="-4" dirty="0">
                <a:solidFill>
                  <a:prstClr val="black"/>
                </a:solidFill>
                <a:latin typeface="Georgia"/>
                <a:cs typeface="Georgia"/>
              </a:rPr>
              <a:t>Impact Tracking</a:t>
            </a:r>
            <a:r>
              <a:rPr sz="1200" spc="38" dirty="0">
                <a:solidFill>
                  <a:prstClr val="black"/>
                </a:solidFill>
                <a:latin typeface="Georgia"/>
                <a:cs typeface="Georgia"/>
              </a:rPr>
              <a:t> </a:t>
            </a:r>
            <a:r>
              <a:rPr sz="1200" spc="-4" dirty="0">
                <a:solidFill>
                  <a:prstClr val="black"/>
                </a:solidFill>
                <a:latin typeface="Georgia"/>
                <a:cs typeface="Georgia"/>
              </a:rPr>
              <a:t>Tool</a:t>
            </a:r>
            <a:endParaRPr sz="1200" dirty="0">
              <a:solidFill>
                <a:prstClr val="black"/>
              </a:solidFill>
              <a:latin typeface="Georgia"/>
              <a:cs typeface="Georgia"/>
            </a:endParaRPr>
          </a:p>
          <a:p>
            <a:pPr marL="224314" marR="39052" indent="-215265" defTabSz="685800" eaLnBrk="1" fontAlgn="auto" hangingPunct="1">
              <a:spcBef>
                <a:spcPts val="450"/>
              </a:spcBef>
              <a:spcAft>
                <a:spcPts val="0"/>
              </a:spcAft>
              <a:buClr>
                <a:srgbClr val="585858"/>
              </a:buClr>
              <a:buFont typeface="Wingdings"/>
              <a:buChar char=""/>
              <a:tabLst>
                <a:tab pos="224790" algn="l"/>
              </a:tabLst>
            </a:pPr>
            <a:r>
              <a:rPr sz="1200" spc="-8" dirty="0">
                <a:solidFill>
                  <a:prstClr val="black"/>
                </a:solidFill>
                <a:latin typeface="Georgia"/>
                <a:cs typeface="Georgia"/>
              </a:rPr>
              <a:t>Operates </a:t>
            </a:r>
            <a:r>
              <a:rPr lang="en-US" sz="1200" spc="-4" dirty="0">
                <a:solidFill>
                  <a:prstClr val="black"/>
                </a:solidFill>
                <a:latin typeface="Georgia"/>
                <a:cs typeface="Georgia"/>
              </a:rPr>
              <a:t>Programs to assist with developing MBEs. Technical Assistance, Bidding assistance, Access to Capital Workshops, Corporate Readiness </a:t>
            </a:r>
            <a:endParaRPr sz="1200" dirty="0">
              <a:solidFill>
                <a:prstClr val="black"/>
              </a:solidFill>
              <a:latin typeface="Georgia"/>
              <a:cs typeface="Georgia"/>
            </a:endParaRPr>
          </a:p>
        </p:txBody>
      </p:sp>
      <p:sp>
        <p:nvSpPr>
          <p:cNvPr id="18" name="object 18"/>
          <p:cNvSpPr txBox="1"/>
          <p:nvPr/>
        </p:nvSpPr>
        <p:spPr>
          <a:xfrm>
            <a:off x="6892289" y="3192399"/>
            <a:ext cx="1399223" cy="303929"/>
          </a:xfrm>
          <a:prstGeom prst="rect">
            <a:avLst/>
          </a:prstGeom>
          <a:solidFill>
            <a:srgbClr val="DC763C"/>
          </a:solidFill>
        </p:spPr>
        <p:txBody>
          <a:bodyPr vert="horz" wrap="square" lIns="0" tIns="26670" rIns="0" bIns="0" rtlCol="0">
            <a:spAutoFit/>
          </a:bodyPr>
          <a:lstStyle/>
          <a:p>
            <a:pPr marL="250031" defTabSz="685800" eaLnBrk="1" fontAlgn="auto" hangingPunct="1">
              <a:spcBef>
                <a:spcPts val="210"/>
              </a:spcBef>
              <a:spcAft>
                <a:spcPts val="0"/>
              </a:spcAft>
            </a:pPr>
            <a:r>
              <a:rPr spc="-4" dirty="0">
                <a:solidFill>
                  <a:srgbClr val="FFFFFF"/>
                </a:solidFill>
                <a:latin typeface="Sitka Banner"/>
                <a:cs typeface="Sitka Banner"/>
              </a:rPr>
              <a:t>Highlights</a:t>
            </a:r>
            <a:endParaRPr>
              <a:solidFill>
                <a:prstClr val="black"/>
              </a:solidFill>
              <a:latin typeface="Sitka Banner"/>
              <a:cs typeface="Sitka Banner"/>
            </a:endParaRPr>
          </a:p>
        </p:txBody>
      </p:sp>
    </p:spTree>
    <p:extLst>
      <p:ext uri="{BB962C8B-B14F-4D97-AF65-F5344CB8AC3E}">
        <p14:creationId xmlns:p14="http://schemas.microsoft.com/office/powerpoint/2010/main" val="400649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31679" y="2395137"/>
            <a:ext cx="5298281" cy="2182970"/>
          </a:xfrm>
          <a:prstGeom prst="rect">
            <a:avLst/>
          </a:prstGeom>
        </p:spPr>
        <p:txBody>
          <a:bodyPr vert="horz" wrap="square" lIns="0" tIns="9525" rIns="0" bIns="0" rtlCol="0">
            <a:spAutoFit/>
          </a:bodyPr>
          <a:lstStyle/>
          <a:p>
            <a:pPr marL="283369" marR="788670" indent="-274320" defTabSz="685800" eaLnBrk="1" fontAlgn="auto" hangingPunct="1">
              <a:lnSpc>
                <a:spcPct val="120000"/>
              </a:lnSpc>
              <a:spcBef>
                <a:spcPts val="75"/>
              </a:spcBef>
              <a:spcAft>
                <a:spcPts val="0"/>
              </a:spcAft>
              <a:buClr>
                <a:srgbClr val="585858"/>
              </a:buClr>
              <a:buFont typeface="Wingdings"/>
              <a:buChar char=""/>
              <a:tabLst>
                <a:tab pos="283369" algn="l"/>
                <a:tab pos="283845" algn="l"/>
              </a:tabLst>
            </a:pPr>
            <a:r>
              <a:rPr sz="1500" spc="-4" dirty="0">
                <a:solidFill>
                  <a:prstClr val="black"/>
                </a:solidFill>
                <a:latin typeface="Georgia"/>
                <a:cs typeface="Georgia"/>
              </a:rPr>
              <a:t>Nearly </a:t>
            </a:r>
            <a:r>
              <a:rPr sz="1500" dirty="0">
                <a:solidFill>
                  <a:prstClr val="black"/>
                </a:solidFill>
                <a:latin typeface="Georgia"/>
                <a:cs typeface="Georgia"/>
              </a:rPr>
              <a:t>100 </a:t>
            </a:r>
            <a:r>
              <a:rPr sz="1500" spc="-4" dirty="0">
                <a:solidFill>
                  <a:prstClr val="black"/>
                </a:solidFill>
                <a:latin typeface="Georgia"/>
                <a:cs typeface="Georgia"/>
              </a:rPr>
              <a:t>local corporate </a:t>
            </a:r>
            <a:r>
              <a:rPr sz="1500" dirty="0">
                <a:solidFill>
                  <a:prstClr val="black"/>
                </a:solidFill>
                <a:latin typeface="Georgia"/>
                <a:cs typeface="Georgia"/>
              </a:rPr>
              <a:t>members 250 national  </a:t>
            </a:r>
            <a:r>
              <a:rPr sz="1500" spc="-4" dirty="0">
                <a:solidFill>
                  <a:prstClr val="black"/>
                </a:solidFill>
                <a:latin typeface="Georgia"/>
                <a:cs typeface="Georgia"/>
              </a:rPr>
              <a:t>corporate</a:t>
            </a:r>
            <a:r>
              <a:rPr sz="1500" spc="4" dirty="0">
                <a:solidFill>
                  <a:prstClr val="black"/>
                </a:solidFill>
                <a:latin typeface="Georgia"/>
                <a:cs typeface="Georgia"/>
              </a:rPr>
              <a:t> </a:t>
            </a:r>
            <a:r>
              <a:rPr sz="1500" dirty="0">
                <a:solidFill>
                  <a:prstClr val="black"/>
                </a:solidFill>
                <a:latin typeface="Georgia"/>
                <a:cs typeface="Georgia"/>
              </a:rPr>
              <a:t>members</a:t>
            </a:r>
            <a:endParaRPr sz="1500">
              <a:solidFill>
                <a:prstClr val="black"/>
              </a:solidFill>
              <a:latin typeface="Georgia"/>
              <a:cs typeface="Georgia"/>
            </a:endParaRPr>
          </a:p>
          <a:p>
            <a:pPr defTabSz="685800" eaLnBrk="1" fontAlgn="auto" hangingPunct="1">
              <a:spcBef>
                <a:spcPts val="4"/>
              </a:spcBef>
              <a:spcAft>
                <a:spcPts val="0"/>
              </a:spcAft>
              <a:buClr>
                <a:srgbClr val="585858"/>
              </a:buClr>
              <a:buFont typeface="Wingdings"/>
              <a:buChar char=""/>
            </a:pPr>
            <a:endParaRPr sz="1500">
              <a:solidFill>
                <a:prstClr val="black"/>
              </a:solidFill>
              <a:latin typeface="Georgia"/>
              <a:cs typeface="Georgia"/>
            </a:endParaRPr>
          </a:p>
          <a:p>
            <a:pPr marL="283369" indent="-274320" defTabSz="685800" eaLnBrk="1" fontAlgn="auto" hangingPunct="1">
              <a:spcBef>
                <a:spcPts val="0"/>
              </a:spcBef>
              <a:spcAft>
                <a:spcPts val="0"/>
              </a:spcAft>
              <a:buClr>
                <a:srgbClr val="585858"/>
              </a:buClr>
              <a:buFont typeface="Wingdings"/>
              <a:buChar char=""/>
              <a:tabLst>
                <a:tab pos="283369" algn="l"/>
                <a:tab pos="283845" algn="l"/>
              </a:tabLst>
            </a:pPr>
            <a:r>
              <a:rPr sz="1500" spc="-4" dirty="0">
                <a:solidFill>
                  <a:prstClr val="black"/>
                </a:solidFill>
                <a:latin typeface="Georgia"/>
                <a:cs typeface="Georgia"/>
              </a:rPr>
              <a:t>Serving the public </a:t>
            </a:r>
            <a:r>
              <a:rPr sz="1500" dirty="0">
                <a:solidFill>
                  <a:prstClr val="black"/>
                </a:solidFill>
                <a:latin typeface="Georgia"/>
                <a:cs typeface="Georgia"/>
              </a:rPr>
              <a:t>and </a:t>
            </a:r>
            <a:r>
              <a:rPr sz="1500" spc="-4" dirty="0">
                <a:solidFill>
                  <a:prstClr val="black"/>
                </a:solidFill>
                <a:latin typeface="Georgia"/>
                <a:cs typeface="Georgia"/>
              </a:rPr>
              <a:t>private sector </a:t>
            </a:r>
            <a:r>
              <a:rPr sz="1500" dirty="0">
                <a:solidFill>
                  <a:prstClr val="black"/>
                </a:solidFill>
                <a:latin typeface="Georgia"/>
                <a:cs typeface="Georgia"/>
              </a:rPr>
              <a:t>across all</a:t>
            </a:r>
            <a:r>
              <a:rPr sz="1500" spc="34" dirty="0">
                <a:solidFill>
                  <a:prstClr val="black"/>
                </a:solidFill>
                <a:latin typeface="Georgia"/>
                <a:cs typeface="Georgia"/>
              </a:rPr>
              <a:t> </a:t>
            </a:r>
            <a:r>
              <a:rPr sz="1500" dirty="0">
                <a:solidFill>
                  <a:prstClr val="black"/>
                </a:solidFill>
                <a:latin typeface="Georgia"/>
                <a:cs typeface="Georgia"/>
              </a:rPr>
              <a:t>industries</a:t>
            </a:r>
            <a:endParaRPr sz="1500">
              <a:solidFill>
                <a:prstClr val="black"/>
              </a:solidFill>
              <a:latin typeface="Georgia"/>
              <a:cs typeface="Georgia"/>
            </a:endParaRPr>
          </a:p>
          <a:p>
            <a:pPr defTabSz="685800" eaLnBrk="1" fontAlgn="auto" hangingPunct="1">
              <a:spcBef>
                <a:spcPts val="8"/>
              </a:spcBef>
              <a:spcAft>
                <a:spcPts val="0"/>
              </a:spcAft>
              <a:buClr>
                <a:srgbClr val="585858"/>
              </a:buClr>
              <a:buFont typeface="Wingdings"/>
              <a:buChar char=""/>
            </a:pPr>
            <a:endParaRPr sz="1500">
              <a:solidFill>
                <a:prstClr val="black"/>
              </a:solidFill>
              <a:latin typeface="Georgia"/>
              <a:cs typeface="Georgia"/>
            </a:endParaRPr>
          </a:p>
          <a:p>
            <a:pPr marL="283369" indent="-274320" defTabSz="685800" eaLnBrk="1" fontAlgn="auto" hangingPunct="1">
              <a:spcBef>
                <a:spcPts val="0"/>
              </a:spcBef>
              <a:spcAft>
                <a:spcPts val="0"/>
              </a:spcAft>
              <a:buClr>
                <a:srgbClr val="585858"/>
              </a:buClr>
              <a:buFont typeface="Wingdings"/>
              <a:buChar char=""/>
              <a:tabLst>
                <a:tab pos="283369" algn="l"/>
                <a:tab pos="283845" algn="l"/>
              </a:tabLst>
            </a:pPr>
            <a:r>
              <a:rPr sz="1500" dirty="0">
                <a:solidFill>
                  <a:prstClr val="black"/>
                </a:solidFill>
                <a:latin typeface="Georgia"/>
                <a:cs typeface="Georgia"/>
              </a:rPr>
              <a:t>Access </a:t>
            </a:r>
            <a:r>
              <a:rPr sz="1500" spc="-4" dirty="0">
                <a:solidFill>
                  <a:prstClr val="black"/>
                </a:solidFill>
                <a:latin typeface="Georgia"/>
                <a:cs typeface="Georgia"/>
              </a:rPr>
              <a:t>to </a:t>
            </a:r>
            <a:r>
              <a:rPr sz="1500" dirty="0">
                <a:solidFill>
                  <a:prstClr val="black"/>
                </a:solidFill>
                <a:latin typeface="Georgia"/>
                <a:cs typeface="Georgia"/>
              </a:rPr>
              <a:t>a </a:t>
            </a:r>
            <a:r>
              <a:rPr sz="1500" spc="-4" dirty="0">
                <a:solidFill>
                  <a:prstClr val="black"/>
                </a:solidFill>
                <a:latin typeface="Georgia"/>
                <a:cs typeface="Georgia"/>
              </a:rPr>
              <a:t>local database that </a:t>
            </a:r>
            <a:r>
              <a:rPr sz="1500" dirty="0">
                <a:solidFill>
                  <a:prstClr val="black"/>
                </a:solidFill>
                <a:latin typeface="Georgia"/>
                <a:cs typeface="Georgia"/>
              </a:rPr>
              <a:t>includes all </a:t>
            </a:r>
            <a:r>
              <a:rPr sz="1500" spc="-4" dirty="0">
                <a:solidFill>
                  <a:prstClr val="black"/>
                </a:solidFill>
                <a:latin typeface="Georgia"/>
                <a:cs typeface="Georgia"/>
              </a:rPr>
              <a:t>diverse</a:t>
            </a:r>
            <a:r>
              <a:rPr sz="1500" spc="15" dirty="0">
                <a:solidFill>
                  <a:prstClr val="black"/>
                </a:solidFill>
                <a:latin typeface="Georgia"/>
                <a:cs typeface="Georgia"/>
              </a:rPr>
              <a:t> </a:t>
            </a:r>
            <a:r>
              <a:rPr sz="1500" spc="-4" dirty="0">
                <a:solidFill>
                  <a:prstClr val="black"/>
                </a:solidFill>
                <a:latin typeface="Georgia"/>
                <a:cs typeface="Georgia"/>
              </a:rPr>
              <a:t>suppliers</a:t>
            </a:r>
            <a:endParaRPr sz="1500">
              <a:solidFill>
                <a:prstClr val="black"/>
              </a:solidFill>
              <a:latin typeface="Georgia"/>
              <a:cs typeface="Georgia"/>
            </a:endParaRPr>
          </a:p>
          <a:p>
            <a:pPr marL="283369" marR="729614" indent="-274320" defTabSz="685800" eaLnBrk="1" fontAlgn="auto" hangingPunct="1">
              <a:lnSpc>
                <a:spcPct val="120100"/>
              </a:lnSpc>
              <a:spcBef>
                <a:spcPts val="1346"/>
              </a:spcBef>
              <a:spcAft>
                <a:spcPts val="0"/>
              </a:spcAft>
              <a:buClr>
                <a:srgbClr val="585858"/>
              </a:buClr>
              <a:buFont typeface="Wingdings"/>
              <a:buChar char=""/>
              <a:tabLst>
                <a:tab pos="283369" algn="l"/>
                <a:tab pos="283845" algn="l"/>
              </a:tabLst>
            </a:pPr>
            <a:r>
              <a:rPr sz="1500" dirty="0">
                <a:solidFill>
                  <a:prstClr val="black"/>
                </a:solidFill>
                <a:latin typeface="Georgia"/>
                <a:cs typeface="Georgia"/>
              </a:rPr>
              <a:t>Twenty Three Regional </a:t>
            </a:r>
            <a:r>
              <a:rPr sz="1500" spc="-4" dirty="0">
                <a:solidFill>
                  <a:prstClr val="black"/>
                </a:solidFill>
                <a:latin typeface="Georgia"/>
                <a:cs typeface="Georgia"/>
              </a:rPr>
              <a:t>National Minority Supplier  Development Council </a:t>
            </a:r>
            <a:r>
              <a:rPr sz="1500" dirty="0">
                <a:solidFill>
                  <a:prstClr val="black"/>
                </a:solidFill>
                <a:latin typeface="Georgia"/>
                <a:cs typeface="Georgia"/>
              </a:rPr>
              <a:t>(NMSDC </a:t>
            </a:r>
            <a:r>
              <a:rPr sz="1500" spc="-4" dirty="0">
                <a:solidFill>
                  <a:prstClr val="black"/>
                </a:solidFill>
                <a:latin typeface="Georgia"/>
                <a:cs typeface="Georgia"/>
              </a:rPr>
              <a:t>founding</a:t>
            </a:r>
            <a:r>
              <a:rPr sz="1500" spc="-34" dirty="0">
                <a:solidFill>
                  <a:prstClr val="black"/>
                </a:solidFill>
                <a:latin typeface="Georgia"/>
                <a:cs typeface="Georgia"/>
              </a:rPr>
              <a:t> </a:t>
            </a:r>
            <a:r>
              <a:rPr sz="1500" dirty="0">
                <a:solidFill>
                  <a:prstClr val="black"/>
                </a:solidFill>
                <a:latin typeface="Georgia"/>
                <a:cs typeface="Georgia"/>
              </a:rPr>
              <a:t>Affiliate)</a:t>
            </a:r>
            <a:endParaRPr sz="1500">
              <a:solidFill>
                <a:prstClr val="black"/>
              </a:solidFill>
              <a:latin typeface="Georgia"/>
              <a:cs typeface="Georgia"/>
            </a:endParaRPr>
          </a:p>
        </p:txBody>
      </p:sp>
      <p:sp>
        <p:nvSpPr>
          <p:cNvPr id="3" name="object 3"/>
          <p:cNvSpPr/>
          <p:nvPr/>
        </p:nvSpPr>
        <p:spPr>
          <a:xfrm>
            <a:off x="0" y="1050417"/>
            <a:ext cx="5497830" cy="607219"/>
          </a:xfrm>
          <a:custGeom>
            <a:avLst/>
            <a:gdLst/>
            <a:ahLst/>
            <a:cxnLst/>
            <a:rect l="l" t="t" r="r" b="b"/>
            <a:pathLst>
              <a:path w="7330440" h="809625">
                <a:moveTo>
                  <a:pt x="0" y="0"/>
                </a:moveTo>
                <a:lnTo>
                  <a:pt x="0" y="809244"/>
                </a:lnTo>
                <a:lnTo>
                  <a:pt x="6975221" y="791210"/>
                </a:lnTo>
                <a:lnTo>
                  <a:pt x="7330440" y="35941"/>
                </a:lnTo>
                <a:lnTo>
                  <a:pt x="0" y="0"/>
                </a:lnTo>
                <a:close/>
              </a:path>
            </a:pathLst>
          </a:custGeom>
          <a:solidFill>
            <a:srgbClr val="DC763C"/>
          </a:solid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4" name="object 4"/>
          <p:cNvSpPr txBox="1">
            <a:spLocks noGrp="1"/>
          </p:cNvSpPr>
          <p:nvPr>
            <p:ph type="title"/>
          </p:nvPr>
        </p:nvSpPr>
        <p:spPr>
          <a:xfrm>
            <a:off x="404240" y="1107377"/>
            <a:ext cx="4585335" cy="470802"/>
          </a:xfrm>
          <a:prstGeom prst="rect">
            <a:avLst/>
          </a:prstGeom>
        </p:spPr>
        <p:txBody>
          <a:bodyPr vert="horz" wrap="square" lIns="0" tIns="9049" rIns="0" bIns="0" rtlCol="0">
            <a:spAutoFit/>
          </a:bodyPr>
          <a:lstStyle/>
          <a:p>
            <a:pPr marL="9525">
              <a:spcBef>
                <a:spcPts val="71"/>
              </a:spcBef>
            </a:pPr>
            <a:r>
              <a:rPr sz="3000" spc="-8" dirty="0"/>
              <a:t>Members </a:t>
            </a:r>
            <a:r>
              <a:rPr sz="3000" spc="-4" dirty="0"/>
              <a:t>and</a:t>
            </a:r>
            <a:r>
              <a:rPr sz="3000" spc="-23" dirty="0"/>
              <a:t> </a:t>
            </a:r>
            <a:r>
              <a:rPr sz="3000" spc="-4" dirty="0"/>
              <a:t>Affiliates</a:t>
            </a:r>
            <a:endParaRPr sz="3000"/>
          </a:p>
        </p:txBody>
      </p:sp>
      <p:sp>
        <p:nvSpPr>
          <p:cNvPr id="5" name="object 5"/>
          <p:cNvSpPr/>
          <p:nvPr/>
        </p:nvSpPr>
        <p:spPr>
          <a:xfrm>
            <a:off x="0" y="2250566"/>
            <a:ext cx="3486150" cy="2528316"/>
          </a:xfrm>
          <a:prstGeom prst="rect">
            <a:avLst/>
          </a:prstGeom>
          <a:blipFill>
            <a:blip r:embed="rId2"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6" name="object 6"/>
          <p:cNvSpPr/>
          <p:nvPr/>
        </p:nvSpPr>
        <p:spPr>
          <a:xfrm>
            <a:off x="209168" y="2508884"/>
            <a:ext cx="3018663" cy="2011680"/>
          </a:xfrm>
          <a:prstGeom prst="rect">
            <a:avLst/>
          </a:prstGeom>
          <a:blipFill>
            <a:blip r:embed="rId3" cstate="print"/>
            <a:stretch>
              <a:fillRect/>
            </a:stretch>
          </a:blipFill>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7" name="object 7"/>
          <p:cNvSpPr/>
          <p:nvPr/>
        </p:nvSpPr>
        <p:spPr>
          <a:xfrm>
            <a:off x="176022" y="2475737"/>
            <a:ext cx="3085147" cy="2078355"/>
          </a:xfrm>
          <a:custGeom>
            <a:avLst/>
            <a:gdLst/>
            <a:ahLst/>
            <a:cxnLst/>
            <a:rect l="l" t="t" r="r" b="b"/>
            <a:pathLst>
              <a:path w="4113529" h="2771140">
                <a:moveTo>
                  <a:pt x="490321" y="0"/>
                </a:moveTo>
                <a:lnTo>
                  <a:pt x="4113529" y="0"/>
                </a:lnTo>
                <a:lnTo>
                  <a:pt x="4113529" y="2280539"/>
                </a:lnTo>
                <a:lnTo>
                  <a:pt x="4110990" y="2329561"/>
                </a:lnTo>
                <a:lnTo>
                  <a:pt x="4103497" y="2378329"/>
                </a:lnTo>
                <a:lnTo>
                  <a:pt x="4091304" y="2425319"/>
                </a:lnTo>
                <a:lnTo>
                  <a:pt x="4075176" y="2470785"/>
                </a:lnTo>
                <a:lnTo>
                  <a:pt x="4054221" y="2513711"/>
                </a:lnTo>
                <a:lnTo>
                  <a:pt x="4029837" y="2554097"/>
                </a:lnTo>
                <a:lnTo>
                  <a:pt x="4001389" y="2592197"/>
                </a:lnTo>
                <a:lnTo>
                  <a:pt x="3969639" y="2626995"/>
                </a:lnTo>
                <a:lnTo>
                  <a:pt x="3934714" y="2658745"/>
                </a:lnTo>
                <a:lnTo>
                  <a:pt x="3896741" y="2687193"/>
                </a:lnTo>
                <a:lnTo>
                  <a:pt x="3856354" y="2711577"/>
                </a:lnTo>
                <a:lnTo>
                  <a:pt x="3813429" y="2732532"/>
                </a:lnTo>
                <a:lnTo>
                  <a:pt x="3767963" y="2748788"/>
                </a:lnTo>
                <a:lnTo>
                  <a:pt x="3720973" y="2760853"/>
                </a:lnTo>
                <a:lnTo>
                  <a:pt x="3672204" y="2768346"/>
                </a:lnTo>
                <a:lnTo>
                  <a:pt x="3623182" y="2770886"/>
                </a:lnTo>
                <a:lnTo>
                  <a:pt x="0" y="2770886"/>
                </a:lnTo>
                <a:lnTo>
                  <a:pt x="0" y="490347"/>
                </a:lnTo>
                <a:lnTo>
                  <a:pt x="2552" y="441325"/>
                </a:lnTo>
                <a:lnTo>
                  <a:pt x="9969" y="392557"/>
                </a:lnTo>
                <a:lnTo>
                  <a:pt x="22212" y="345313"/>
                </a:lnTo>
                <a:lnTo>
                  <a:pt x="38734" y="300482"/>
                </a:lnTo>
                <a:lnTo>
                  <a:pt x="59258" y="257302"/>
                </a:lnTo>
                <a:lnTo>
                  <a:pt x="84086" y="216789"/>
                </a:lnTo>
                <a:lnTo>
                  <a:pt x="111975" y="178816"/>
                </a:lnTo>
                <a:lnTo>
                  <a:pt x="143878" y="143891"/>
                </a:lnTo>
                <a:lnTo>
                  <a:pt x="178841" y="112014"/>
                </a:lnTo>
                <a:lnTo>
                  <a:pt x="216750" y="84074"/>
                </a:lnTo>
                <a:lnTo>
                  <a:pt x="257263" y="59309"/>
                </a:lnTo>
                <a:lnTo>
                  <a:pt x="300481" y="38735"/>
                </a:lnTo>
                <a:lnTo>
                  <a:pt x="345287" y="22225"/>
                </a:lnTo>
                <a:lnTo>
                  <a:pt x="392493" y="10033"/>
                </a:lnTo>
                <a:lnTo>
                  <a:pt x="441350" y="2540"/>
                </a:lnTo>
                <a:lnTo>
                  <a:pt x="490321" y="0"/>
                </a:lnTo>
                <a:close/>
              </a:path>
            </a:pathLst>
          </a:custGeom>
          <a:ln w="88392">
            <a:solidFill>
              <a:srgbClr val="FFFFFF"/>
            </a:solidFill>
          </a:ln>
        </p:spPr>
        <p:txBody>
          <a:bodyPr wrap="square" lIns="0" tIns="0" rIns="0" bIns="0" rtlCol="0"/>
          <a:lstStyle/>
          <a:p>
            <a:pPr defTabSz="685800" eaLnBrk="1" fontAlgn="auto" hangingPunct="1">
              <a:spcBef>
                <a:spcPts val="0"/>
              </a:spcBef>
              <a:spcAft>
                <a:spcPts val="0"/>
              </a:spcAft>
            </a:pPr>
            <a:endParaRPr sz="1350">
              <a:solidFill>
                <a:prstClr val="black"/>
              </a:solidFill>
              <a:latin typeface="Calibri"/>
              <a:cs typeface="+mn-cs"/>
            </a:endParaRPr>
          </a:p>
        </p:txBody>
      </p:sp>
      <p:sp>
        <p:nvSpPr>
          <p:cNvPr id="8" name="object 8"/>
          <p:cNvSpPr txBox="1">
            <a:spLocks noGrp="1"/>
          </p:cNvSpPr>
          <p:nvPr>
            <p:ph type="sldNum" sz="quarter" idx="7"/>
          </p:nvPr>
        </p:nvSpPr>
        <p:spPr>
          <a:xfrm>
            <a:off x="148476" y="5703499"/>
            <a:ext cx="130016" cy="230832"/>
          </a:xfrm>
          <a:prstGeom prst="rect">
            <a:avLst/>
          </a:prstGeom>
        </p:spPr>
        <p:txBody>
          <a:bodyPr vert="horz" wrap="square" lIns="0" tIns="0" rIns="0" bIns="0" rtlCol="0">
            <a:spAutoFit/>
          </a:bodyPr>
          <a:lstStyle/>
          <a:p>
            <a:pPr marL="28575" defTabSz="685800" eaLnBrk="1" fontAlgn="auto" hangingPunct="1">
              <a:lnSpc>
                <a:spcPts val="1800"/>
              </a:lnSpc>
              <a:spcBef>
                <a:spcPts val="0"/>
              </a:spcBef>
              <a:spcAft>
                <a:spcPts val="0"/>
              </a:spcAft>
            </a:pPr>
            <a:fld id="{81D60167-4931-47E6-BA6A-407CBD079E47}" type="slidenum">
              <a:rPr dirty="0"/>
              <a:pPr marL="28575" defTabSz="685800" eaLnBrk="1" fontAlgn="auto" hangingPunct="1">
                <a:lnSpc>
                  <a:spcPts val="1800"/>
                </a:lnSpc>
                <a:spcBef>
                  <a:spcPts val="0"/>
                </a:spcBef>
                <a:spcAft>
                  <a:spcPts val="0"/>
                </a:spcAft>
              </a:pPr>
              <a:t>9</a:t>
            </a:fld>
            <a:endParaRPr dirty="0"/>
          </a:p>
        </p:txBody>
      </p:sp>
    </p:spTree>
    <p:extLst>
      <p:ext uri="{BB962C8B-B14F-4D97-AF65-F5344CB8AC3E}">
        <p14:creationId xmlns:p14="http://schemas.microsoft.com/office/powerpoint/2010/main" val="1934836639"/>
      </p:ext>
    </p:extLst>
  </p:cSld>
  <p:clrMapOvr>
    <a:masterClrMapping/>
  </p:clrMapOvr>
</p:sld>
</file>

<file path=ppt/theme/theme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5.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TotalTime>
  <Words>3336</Words>
  <Application>Microsoft Office PowerPoint</Application>
  <PresentationFormat>On-screen Show (4:3)</PresentationFormat>
  <Paragraphs>463</Paragraphs>
  <Slides>50</Slides>
  <Notes>12</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50</vt:i4>
      </vt:variant>
    </vt:vector>
  </HeadingPairs>
  <TitlesOfParts>
    <vt:vector size="73" baseType="lpstr">
      <vt:lpstr>Arial</vt:lpstr>
      <vt:lpstr>Avenir LT Std 35 Light</vt:lpstr>
      <vt:lpstr>Avenir LT Std 55 Roman</vt:lpstr>
      <vt:lpstr>Bradley Hand Bold</vt:lpstr>
      <vt:lpstr>Calibri</vt:lpstr>
      <vt:lpstr>Calibri Light</vt:lpstr>
      <vt:lpstr>Century Gothic</vt:lpstr>
      <vt:lpstr>Courier New</vt:lpstr>
      <vt:lpstr>Georgia</vt:lpstr>
      <vt:lpstr>Gill Sans MT</vt:lpstr>
      <vt:lpstr>Roboto Light</vt:lpstr>
      <vt:lpstr>Roboto Medium</vt:lpstr>
      <vt:lpstr>Sitka Banner</vt:lpstr>
      <vt:lpstr>Times New Roman</vt:lpstr>
      <vt:lpstr>Wingdings</vt:lpstr>
      <vt:lpstr>Wingdings 2</vt:lpstr>
      <vt:lpstr>9_Office Theme</vt:lpstr>
      <vt:lpstr>10_Office Theme</vt:lpstr>
      <vt:lpstr>7_Office Theme</vt:lpstr>
      <vt:lpstr>8_Office Theme</vt:lpstr>
      <vt:lpstr>Dividend</vt:lpstr>
      <vt:lpstr>Office Theme</vt:lpstr>
      <vt:lpstr>1_Office Theme</vt:lpstr>
      <vt:lpstr>PowerPoint Presentation</vt:lpstr>
      <vt:lpstr>Welcome</vt:lpstr>
      <vt:lpstr>PowerPoint Presentation</vt:lpstr>
      <vt:lpstr>Today’s Workshop</vt:lpstr>
      <vt:lpstr>PowerPoint Presentation</vt:lpstr>
      <vt:lpstr>PowerPoint Presentation</vt:lpstr>
      <vt:lpstr>PowerPoint Presentation</vt:lpstr>
      <vt:lpstr>Who we are?</vt:lpstr>
      <vt:lpstr>Members and Affiliates</vt:lpstr>
      <vt:lpstr>Membership Options</vt:lpstr>
      <vt:lpstr>Services/Benefits: Bridging the Gap in your Procurement Process</vt:lpstr>
      <vt:lpstr>Services/Benefits:</vt:lpstr>
      <vt:lpstr>Services/Benefits: Bridging the Gap in your Procurement Process</vt:lpstr>
      <vt:lpstr>Onboarding Diverse Suppliers:</vt:lpstr>
      <vt:lpstr>Diversity Partnership Bridging the Gap in your Procurement Process</vt:lpstr>
      <vt:lpstr>PowerPoint Presentation</vt:lpstr>
      <vt:lpstr>PowerPoint Presentation</vt:lpstr>
      <vt:lpstr>PowerPoint Presentation</vt:lpstr>
      <vt:lpstr>PowerPoint Presentation</vt:lpstr>
      <vt:lpstr>PowerPoint Presentation</vt:lpstr>
      <vt:lpstr>Your Supplier Diversity Sustainability Partner</vt:lpstr>
      <vt:lpstr>CONTACTS</vt:lpstr>
      <vt:lpstr>PowerPoint Presentation</vt:lpstr>
      <vt:lpstr>PowerPoint Presentation</vt:lpstr>
      <vt:lpstr>U.S. Minority contractor's association</vt:lpstr>
      <vt:lpstr>THE U.S. HUB OF MINORITY CONTRACTORS, SUBCONTRACTORS, AND SERVICE PROVIDERS.</vt:lpstr>
      <vt:lpstr>Key Membership Benefits</vt:lpstr>
      <vt:lpstr>PowerPoint Presentation</vt:lpstr>
      <vt:lpstr>Programs we are offering</vt:lpstr>
      <vt:lpstr>Thank you</vt:lpstr>
      <vt:lpstr>PowerPoint Presentation</vt:lpstr>
      <vt:lpstr>PowerPoint Presentation</vt:lpstr>
      <vt:lpstr>Tammera L. Holmes Founder &amp; CEO</vt:lpstr>
      <vt:lpstr>ABOUT US</vt:lpstr>
      <vt:lpstr>Our 3 Objectives</vt:lpstr>
      <vt:lpstr>Our 4 Propellers</vt:lpstr>
      <vt:lpstr>Organization Description</vt:lpstr>
      <vt:lpstr>Program Overview</vt:lpstr>
      <vt:lpstr>THE PITCH</vt:lpstr>
      <vt:lpstr>The problem</vt:lpstr>
      <vt:lpstr>The Solution</vt:lpstr>
      <vt:lpstr>THE MARKET</vt:lpstr>
      <vt:lpstr>Market overview</vt:lpstr>
      <vt:lpstr>Market overview</vt:lpstr>
      <vt:lpstr>CUSTOMERS: MARKET SEGMENT</vt:lpstr>
      <vt:lpstr>CUSTOMERS: MARKET SEGMENT </vt:lpstr>
      <vt:lpstr>PowerPoint Presentation</vt:lpstr>
      <vt:lpstr>Questions?</vt:lpstr>
      <vt:lpstr>TRAINING • OUTREACH • COMMUNICATIONS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Umbles</dc:creator>
  <cp:lastModifiedBy>Jacqueline Umbles</cp:lastModifiedBy>
  <cp:revision>45</cp:revision>
  <cp:lastPrinted>2019-03-20T18:16:59Z</cp:lastPrinted>
  <dcterms:created xsi:type="dcterms:W3CDTF">2019-03-20T17:20:44Z</dcterms:created>
  <dcterms:modified xsi:type="dcterms:W3CDTF">2021-08-11T19:29:18Z</dcterms:modified>
</cp:coreProperties>
</file>