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389" r:id="rId2"/>
    <p:sldId id="265" r:id="rId3"/>
    <p:sldId id="387" r:id="rId4"/>
    <p:sldId id="412" r:id="rId5"/>
    <p:sldId id="258" r:id="rId6"/>
    <p:sldId id="257" r:id="rId7"/>
    <p:sldId id="390" r:id="rId8"/>
    <p:sldId id="259" r:id="rId9"/>
    <p:sldId id="393" r:id="rId10"/>
    <p:sldId id="260" r:id="rId11"/>
    <p:sldId id="391" r:id="rId12"/>
    <p:sldId id="394" r:id="rId13"/>
    <p:sldId id="397" r:id="rId14"/>
    <p:sldId id="395" r:id="rId15"/>
    <p:sldId id="398" r:id="rId16"/>
    <p:sldId id="396" r:id="rId17"/>
    <p:sldId id="392" r:id="rId18"/>
    <p:sldId id="399" r:id="rId19"/>
    <p:sldId id="400" r:id="rId20"/>
    <p:sldId id="401" r:id="rId21"/>
    <p:sldId id="402" r:id="rId22"/>
    <p:sldId id="403" r:id="rId23"/>
    <p:sldId id="404" r:id="rId24"/>
    <p:sldId id="405" r:id="rId25"/>
    <p:sldId id="406" r:id="rId26"/>
    <p:sldId id="407" r:id="rId27"/>
    <p:sldId id="408" r:id="rId28"/>
    <p:sldId id="409" r:id="rId29"/>
    <p:sldId id="410" r:id="rId30"/>
    <p:sldId id="262" r:id="rId31"/>
    <p:sldId id="263" r:id="rId32"/>
    <p:sldId id="264" r:id="rId33"/>
  </p:sldIdLst>
  <p:sldSz cx="12192000" cy="6858000"/>
  <p:notesSz cx="6858000" cy="9144000"/>
  <p:embeddedFontLst>
    <p:embeddedFont>
      <p:font typeface="Big Shoulders Display Black" pitchFamily="2" charset="0"/>
      <p:bold r:id="rId35"/>
    </p:embeddedFont>
    <p:embeddedFont>
      <p:font typeface="Roboto Light" panose="02000000000000000000" pitchFamily="2" charset="0"/>
      <p:regular r:id="rId36"/>
      <p:italic r:id="rId37"/>
    </p:embeddedFont>
    <p:embeddedFont>
      <p:font typeface="Roboto Medium" panose="02000000000000000000" pitchFamily="2"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7E3007-EDE6-E789-0BC9-686A58141E0B}" name="Rodney Labauex" initials="RL" userId="S::rodney.labauex2@cityofchicago.org::7c6f01e8-48cd-42be-979d-1619cb092bff" providerId="AD"/>
  <p188:author id="{5E30A154-5DA0-739E-F756-1BE64EBDD50F}" name="Desiree Otkins" initials="DO" userId="S::desiree.otkins@cityofchicago.org::1d42cd81-24d8-4138-a200-2535a4de6d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70" d="100"/>
          <a:sy n="70" d="100"/>
        </p:scale>
        <p:origin x="708" y="60"/>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199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02B05-4CB9-7C47-93A3-B2ECD2A55DB3}"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474A-8460-2146-8C99-5F778ABA6C29}" type="slidenum">
              <a:rPr lang="en-US" smtClean="0"/>
              <a:t>‹#›</a:t>
            </a:fld>
            <a:endParaRPr lang="en-US"/>
          </a:p>
        </p:txBody>
      </p:sp>
    </p:spTree>
    <p:extLst>
      <p:ext uri="{BB962C8B-B14F-4D97-AF65-F5344CB8AC3E}">
        <p14:creationId xmlns:p14="http://schemas.microsoft.com/office/powerpoint/2010/main" val="337868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9</a:t>
            </a:fld>
            <a:endParaRPr lang="en-US"/>
          </a:p>
        </p:txBody>
      </p:sp>
    </p:spTree>
    <p:extLst>
      <p:ext uri="{BB962C8B-B14F-4D97-AF65-F5344CB8AC3E}">
        <p14:creationId xmlns:p14="http://schemas.microsoft.com/office/powerpoint/2010/main" val="3160502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29</a:t>
            </a:fld>
            <a:endParaRPr lang="en-US"/>
          </a:p>
        </p:txBody>
      </p:sp>
    </p:spTree>
    <p:extLst>
      <p:ext uri="{BB962C8B-B14F-4D97-AF65-F5344CB8AC3E}">
        <p14:creationId xmlns:p14="http://schemas.microsoft.com/office/powerpoint/2010/main" val="3245444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11</a:t>
            </a:fld>
            <a:endParaRPr lang="en-US"/>
          </a:p>
        </p:txBody>
      </p:sp>
    </p:spTree>
    <p:extLst>
      <p:ext uri="{BB962C8B-B14F-4D97-AF65-F5344CB8AC3E}">
        <p14:creationId xmlns:p14="http://schemas.microsoft.com/office/powerpoint/2010/main" val="226251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14</a:t>
            </a:fld>
            <a:endParaRPr lang="en-US"/>
          </a:p>
        </p:txBody>
      </p:sp>
    </p:spTree>
    <p:extLst>
      <p:ext uri="{BB962C8B-B14F-4D97-AF65-F5344CB8AC3E}">
        <p14:creationId xmlns:p14="http://schemas.microsoft.com/office/powerpoint/2010/main" val="1536119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15</a:t>
            </a:fld>
            <a:endParaRPr lang="en-US"/>
          </a:p>
        </p:txBody>
      </p:sp>
    </p:spTree>
    <p:extLst>
      <p:ext uri="{BB962C8B-B14F-4D97-AF65-F5344CB8AC3E}">
        <p14:creationId xmlns:p14="http://schemas.microsoft.com/office/powerpoint/2010/main" val="239509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18</a:t>
            </a:fld>
            <a:endParaRPr lang="en-US"/>
          </a:p>
        </p:txBody>
      </p:sp>
    </p:spTree>
    <p:extLst>
      <p:ext uri="{BB962C8B-B14F-4D97-AF65-F5344CB8AC3E}">
        <p14:creationId xmlns:p14="http://schemas.microsoft.com/office/powerpoint/2010/main" val="298512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20</a:t>
            </a:fld>
            <a:endParaRPr lang="en-US"/>
          </a:p>
        </p:txBody>
      </p:sp>
    </p:spTree>
    <p:extLst>
      <p:ext uri="{BB962C8B-B14F-4D97-AF65-F5344CB8AC3E}">
        <p14:creationId xmlns:p14="http://schemas.microsoft.com/office/powerpoint/2010/main" val="15983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23</a:t>
            </a:fld>
            <a:endParaRPr lang="en-US"/>
          </a:p>
        </p:txBody>
      </p:sp>
    </p:spTree>
    <p:extLst>
      <p:ext uri="{BB962C8B-B14F-4D97-AF65-F5344CB8AC3E}">
        <p14:creationId xmlns:p14="http://schemas.microsoft.com/office/powerpoint/2010/main" val="3185782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25</a:t>
            </a:fld>
            <a:endParaRPr lang="en-US"/>
          </a:p>
        </p:txBody>
      </p:sp>
    </p:spTree>
    <p:extLst>
      <p:ext uri="{BB962C8B-B14F-4D97-AF65-F5344CB8AC3E}">
        <p14:creationId xmlns:p14="http://schemas.microsoft.com/office/powerpoint/2010/main" val="2634484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27</a:t>
            </a:fld>
            <a:endParaRPr lang="en-US"/>
          </a:p>
        </p:txBody>
      </p:sp>
    </p:spTree>
    <p:extLst>
      <p:ext uri="{BB962C8B-B14F-4D97-AF65-F5344CB8AC3E}">
        <p14:creationId xmlns:p14="http://schemas.microsoft.com/office/powerpoint/2010/main" val="41517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3/26/2024</a:t>
            </a:fld>
            <a:endParaRPr lang="en-US"/>
          </a:p>
        </p:txBody>
      </p:sp>
      <p:sp>
        <p:nvSpPr>
          <p:cNvPr id="5" name="Footer Placeholder 4">
            <a:extLst>
              <a:ext uri="{FF2B5EF4-FFF2-40B4-BE49-F238E27FC236}">
                <a16:creationId xmlns:a16="http://schemas.microsoft.com/office/drawing/2014/main" id="{61D6DE5E-8444-4689-9894-5C6881E6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44672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D1DF-CBF3-48C5-8FE8-2B5E3061F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D881D7-70B0-4CE5-9FBE-68DC39744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BAD10-755B-4A3A-AB33-887009E77B62}"/>
              </a:ext>
            </a:extLst>
          </p:cNvPr>
          <p:cNvSpPr>
            <a:spLocks noGrp="1"/>
          </p:cNvSpPr>
          <p:nvPr>
            <p:ph type="dt" sz="half" idx="10"/>
          </p:nvPr>
        </p:nvSpPr>
        <p:spPr/>
        <p:txBody>
          <a:bodyPr/>
          <a:lstStyle/>
          <a:p>
            <a:fld id="{865D3119-4A53-0E4D-BE98-269E0A8DC43B}" type="datetime1">
              <a:rPr lang="en-US" smtClean="0"/>
              <a:t>3/26/2024</a:t>
            </a:fld>
            <a:endParaRPr lang="en-US"/>
          </a:p>
        </p:txBody>
      </p:sp>
      <p:sp>
        <p:nvSpPr>
          <p:cNvPr id="5" name="Footer Placeholder 4">
            <a:extLst>
              <a:ext uri="{FF2B5EF4-FFF2-40B4-BE49-F238E27FC236}">
                <a16:creationId xmlns:a16="http://schemas.microsoft.com/office/drawing/2014/main" id="{D4FF47C2-F2D1-47E4-9B2B-1185DE98A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9183E-67F9-4537-A199-DDFD954B915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2085434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720A1-46F1-4138-8D68-EDC50BC4C4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34AAD-33A8-470F-BB7C-8BE08551D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A0E0C-5ED8-4FD1-9FCB-6F3A026FA38C}"/>
              </a:ext>
            </a:extLst>
          </p:cNvPr>
          <p:cNvSpPr>
            <a:spLocks noGrp="1"/>
          </p:cNvSpPr>
          <p:nvPr>
            <p:ph type="dt" sz="half" idx="10"/>
          </p:nvPr>
        </p:nvSpPr>
        <p:spPr/>
        <p:txBody>
          <a:bodyPr/>
          <a:lstStyle/>
          <a:p>
            <a:fld id="{918CFDDA-200E-D54B-8C1C-D640EF91395A}" type="datetime1">
              <a:rPr lang="en-US" smtClean="0"/>
              <a:t>3/26/2024</a:t>
            </a:fld>
            <a:endParaRPr lang="en-US"/>
          </a:p>
        </p:txBody>
      </p:sp>
      <p:sp>
        <p:nvSpPr>
          <p:cNvPr id="5" name="Footer Placeholder 4">
            <a:extLst>
              <a:ext uri="{FF2B5EF4-FFF2-40B4-BE49-F238E27FC236}">
                <a16:creationId xmlns:a16="http://schemas.microsoft.com/office/drawing/2014/main" id="{E7D145C7-3F9C-4A6A-809E-CE22E047B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5F751-42B9-475E-A8A3-3042503FB3B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04761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0C36-3359-49FC-AF66-84149CE95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6F97-AE61-4923-B977-59A157FD7D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008DE-DB3E-4E92-916B-6D83870031AC}"/>
              </a:ext>
            </a:extLst>
          </p:cNvPr>
          <p:cNvSpPr>
            <a:spLocks noGrp="1"/>
          </p:cNvSpPr>
          <p:nvPr>
            <p:ph type="dt" sz="half" idx="10"/>
          </p:nvPr>
        </p:nvSpPr>
        <p:spPr/>
        <p:txBody>
          <a:bodyPr/>
          <a:lstStyle/>
          <a:p>
            <a:fld id="{A223B64F-D4C2-7541-8F7E-9007C9E476AF}" type="datetime1">
              <a:rPr lang="en-US" smtClean="0"/>
              <a:t>3/26/2024</a:t>
            </a:fld>
            <a:endParaRPr lang="en-US"/>
          </a:p>
        </p:txBody>
      </p:sp>
      <p:sp>
        <p:nvSpPr>
          <p:cNvPr id="5" name="Footer Placeholder 4">
            <a:extLst>
              <a:ext uri="{FF2B5EF4-FFF2-40B4-BE49-F238E27FC236}">
                <a16:creationId xmlns:a16="http://schemas.microsoft.com/office/drawing/2014/main" id="{037F69EE-444D-45C6-9616-332908B50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71397-CAD7-4AC9-B0D8-B8F876684C06}"/>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71794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37D7-F40C-4B09-BF61-2AEA4F4C57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D6B66D-6A2E-4D8E-8CC6-7C08F4AB4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8B20-8FC6-41F7-8559-BEEA91AB57B2}"/>
              </a:ext>
            </a:extLst>
          </p:cNvPr>
          <p:cNvSpPr>
            <a:spLocks noGrp="1"/>
          </p:cNvSpPr>
          <p:nvPr>
            <p:ph type="dt" sz="half" idx="10"/>
          </p:nvPr>
        </p:nvSpPr>
        <p:spPr/>
        <p:txBody>
          <a:bodyPr/>
          <a:lstStyle/>
          <a:p>
            <a:fld id="{0E40D272-AF5F-3F4D-BEFE-8CA063B17B51}" type="datetime1">
              <a:rPr lang="en-US" smtClean="0"/>
              <a:t>3/26/2024</a:t>
            </a:fld>
            <a:endParaRPr lang="en-US"/>
          </a:p>
        </p:txBody>
      </p:sp>
      <p:sp>
        <p:nvSpPr>
          <p:cNvPr id="5" name="Footer Placeholder 4">
            <a:extLst>
              <a:ext uri="{FF2B5EF4-FFF2-40B4-BE49-F238E27FC236}">
                <a16:creationId xmlns:a16="http://schemas.microsoft.com/office/drawing/2014/main" id="{EF1CF4EB-1A82-4E9C-B81A-66E645C13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E127B-6C47-4D9B-AD29-B053BF55F02B}"/>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84767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85C8-1B84-4B4A-AFFA-5D9565B18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40107-C2B5-46BA-BF3F-405C21256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BCBD8C-234B-44DC-AC85-E98FE06DD9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326A85-8EFC-4196-A0A0-516A5F4B49D9}"/>
              </a:ext>
            </a:extLst>
          </p:cNvPr>
          <p:cNvSpPr>
            <a:spLocks noGrp="1"/>
          </p:cNvSpPr>
          <p:nvPr>
            <p:ph type="dt" sz="half" idx="10"/>
          </p:nvPr>
        </p:nvSpPr>
        <p:spPr/>
        <p:txBody>
          <a:bodyPr/>
          <a:lstStyle/>
          <a:p>
            <a:fld id="{FFA0EC34-EB38-FE45-9605-52108486DD2D}" type="datetime1">
              <a:rPr lang="en-US" smtClean="0"/>
              <a:t>3/26/2024</a:t>
            </a:fld>
            <a:endParaRPr lang="en-US"/>
          </a:p>
        </p:txBody>
      </p:sp>
      <p:sp>
        <p:nvSpPr>
          <p:cNvPr id="6" name="Footer Placeholder 5">
            <a:extLst>
              <a:ext uri="{FF2B5EF4-FFF2-40B4-BE49-F238E27FC236}">
                <a16:creationId xmlns:a16="http://schemas.microsoft.com/office/drawing/2014/main" id="{E6ED662D-54E7-489A-85C2-9EE39FD12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90B4A-9729-4814-9222-16AED6E07FBF}"/>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49824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6CC2-C19A-4C40-94A1-13CD153F1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0875EB-AAE1-44C8-A7BB-8640B456C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703018-B546-4105-A19E-A8CD391EA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B90B82-CE99-4405-9426-BD0C9F19F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96898-1201-40D0-9FA8-7CAF15474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72BC4-B64B-453D-86E4-936165CD7BF9}"/>
              </a:ext>
            </a:extLst>
          </p:cNvPr>
          <p:cNvSpPr>
            <a:spLocks noGrp="1"/>
          </p:cNvSpPr>
          <p:nvPr>
            <p:ph type="dt" sz="half" idx="10"/>
          </p:nvPr>
        </p:nvSpPr>
        <p:spPr/>
        <p:txBody>
          <a:bodyPr/>
          <a:lstStyle/>
          <a:p>
            <a:fld id="{EFC8F749-0073-0440-BB1D-4D5522ED00F5}" type="datetime1">
              <a:rPr lang="en-US" smtClean="0"/>
              <a:t>3/26/2024</a:t>
            </a:fld>
            <a:endParaRPr lang="en-US"/>
          </a:p>
        </p:txBody>
      </p:sp>
      <p:sp>
        <p:nvSpPr>
          <p:cNvPr id="8" name="Footer Placeholder 7">
            <a:extLst>
              <a:ext uri="{FF2B5EF4-FFF2-40B4-BE49-F238E27FC236}">
                <a16:creationId xmlns:a16="http://schemas.microsoft.com/office/drawing/2014/main" id="{E4369788-FF07-4698-8C8A-5A3620F55D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A76361-C741-4BEB-90A5-466DEEB81B01}"/>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23202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9D8F7-4947-4878-B979-CA9E6BC71B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82D4A-2BA4-4316-AE5B-E20A760EB1C8}"/>
              </a:ext>
            </a:extLst>
          </p:cNvPr>
          <p:cNvSpPr>
            <a:spLocks noGrp="1"/>
          </p:cNvSpPr>
          <p:nvPr>
            <p:ph type="dt" sz="half" idx="10"/>
          </p:nvPr>
        </p:nvSpPr>
        <p:spPr/>
        <p:txBody>
          <a:bodyPr/>
          <a:lstStyle/>
          <a:p>
            <a:fld id="{E5A79AD5-ABA8-1547-9950-8DD460ED2041}" type="datetime1">
              <a:rPr lang="en-US" smtClean="0"/>
              <a:t>3/26/2024</a:t>
            </a:fld>
            <a:endParaRPr lang="en-US"/>
          </a:p>
        </p:txBody>
      </p:sp>
      <p:sp>
        <p:nvSpPr>
          <p:cNvPr id="4" name="Footer Placeholder 3">
            <a:extLst>
              <a:ext uri="{FF2B5EF4-FFF2-40B4-BE49-F238E27FC236}">
                <a16:creationId xmlns:a16="http://schemas.microsoft.com/office/drawing/2014/main" id="{543BB506-37E9-4E8F-A3D4-D73F563602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020317-B0EF-40F4-BCDC-307E49EAADDC}"/>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07835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2E33F-A0AB-4C29-AF45-C02D01424696}"/>
              </a:ext>
            </a:extLst>
          </p:cNvPr>
          <p:cNvSpPr>
            <a:spLocks noGrp="1"/>
          </p:cNvSpPr>
          <p:nvPr>
            <p:ph type="dt" sz="half" idx="10"/>
          </p:nvPr>
        </p:nvSpPr>
        <p:spPr/>
        <p:txBody>
          <a:bodyPr/>
          <a:lstStyle/>
          <a:p>
            <a:fld id="{00D5E2CE-0E53-D146-8623-466984473AE5}" type="datetime1">
              <a:rPr lang="en-US" smtClean="0"/>
              <a:t>3/26/2024</a:t>
            </a:fld>
            <a:endParaRPr lang="en-US"/>
          </a:p>
        </p:txBody>
      </p:sp>
      <p:sp>
        <p:nvSpPr>
          <p:cNvPr id="3" name="Footer Placeholder 2">
            <a:extLst>
              <a:ext uri="{FF2B5EF4-FFF2-40B4-BE49-F238E27FC236}">
                <a16:creationId xmlns:a16="http://schemas.microsoft.com/office/drawing/2014/main" id="{5A2DA1D1-F79D-473C-BC74-8807295DBC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7BD181-805C-479F-BC2B-B2E7D6A84278}"/>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32373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1074-A371-4AE4-BE26-E12EAD4C82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59711E-ABE2-4EF2-B7CE-090B97AC4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9C81D-9526-437C-B854-202F02AC1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39F96-FFCB-4820-90D8-BDC06828BD6E}"/>
              </a:ext>
            </a:extLst>
          </p:cNvPr>
          <p:cNvSpPr>
            <a:spLocks noGrp="1"/>
          </p:cNvSpPr>
          <p:nvPr>
            <p:ph type="dt" sz="half" idx="10"/>
          </p:nvPr>
        </p:nvSpPr>
        <p:spPr/>
        <p:txBody>
          <a:bodyPr/>
          <a:lstStyle/>
          <a:p>
            <a:fld id="{CAC040D4-8798-1341-BBD8-1C45B5633D1B}" type="datetime1">
              <a:rPr lang="en-US" smtClean="0"/>
              <a:t>3/26/2024</a:t>
            </a:fld>
            <a:endParaRPr lang="en-US"/>
          </a:p>
        </p:txBody>
      </p:sp>
      <p:sp>
        <p:nvSpPr>
          <p:cNvPr id="6" name="Footer Placeholder 5">
            <a:extLst>
              <a:ext uri="{FF2B5EF4-FFF2-40B4-BE49-F238E27FC236}">
                <a16:creationId xmlns:a16="http://schemas.microsoft.com/office/drawing/2014/main" id="{E277C030-98F3-4591-89AB-6653C70B8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70EA-0933-4597-8D41-75849CA20542}"/>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20638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C6F6-249D-4E89-885E-9E124CE12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9EAE2-72F2-4CF6-B4A1-2A794540D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FC9B1F-CDBD-4D11-85AB-63DFBE2C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DDBD1-AED9-429D-8013-C3E78D5681F4}"/>
              </a:ext>
            </a:extLst>
          </p:cNvPr>
          <p:cNvSpPr>
            <a:spLocks noGrp="1"/>
          </p:cNvSpPr>
          <p:nvPr>
            <p:ph type="dt" sz="half" idx="10"/>
          </p:nvPr>
        </p:nvSpPr>
        <p:spPr/>
        <p:txBody>
          <a:bodyPr/>
          <a:lstStyle/>
          <a:p>
            <a:fld id="{E387D9A2-6B89-F142-87B1-7D75DC26D029}" type="datetime1">
              <a:rPr lang="en-US" smtClean="0"/>
              <a:t>3/26/2024</a:t>
            </a:fld>
            <a:endParaRPr lang="en-US"/>
          </a:p>
        </p:txBody>
      </p:sp>
      <p:sp>
        <p:nvSpPr>
          <p:cNvPr id="6" name="Footer Placeholder 5">
            <a:extLst>
              <a:ext uri="{FF2B5EF4-FFF2-40B4-BE49-F238E27FC236}">
                <a16:creationId xmlns:a16="http://schemas.microsoft.com/office/drawing/2014/main" id="{C1D2F0CF-25BE-4CBE-B446-F80524F38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6A03-F574-4382-89F0-ECBFC35D4F63}"/>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030399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FCAC3-3548-4E14-A279-57FDEB28A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0A9AC-BFB6-468C-82AA-B341B5ABA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E501B-70DC-4763-A9E2-0E1147A25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EE63F-91AA-4A49-9B4E-D17200DFC1B0}" type="datetime1">
              <a:rPr lang="en-US" smtClean="0"/>
              <a:t>3/26/2024</a:t>
            </a:fld>
            <a:endParaRPr lang="en-US"/>
          </a:p>
        </p:txBody>
      </p:sp>
      <p:sp>
        <p:nvSpPr>
          <p:cNvPr id="5" name="Footer Placeholder 4">
            <a:extLst>
              <a:ext uri="{FF2B5EF4-FFF2-40B4-BE49-F238E27FC236}">
                <a16:creationId xmlns:a16="http://schemas.microsoft.com/office/drawing/2014/main" id="{A61BB55F-96C1-4C37-8A37-D07B8F2CB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DC5DC-495D-4EC8-B8F2-CA602F163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DF2C8-8D53-4310-BAC3-B914C6E8499F}" type="slidenum">
              <a:rPr lang="en-US" smtClean="0"/>
              <a:t>‹#›</a:t>
            </a:fld>
            <a:endParaRPr lang="en-US"/>
          </a:p>
        </p:txBody>
      </p:sp>
    </p:spTree>
    <p:extLst>
      <p:ext uri="{BB962C8B-B14F-4D97-AF65-F5344CB8AC3E}">
        <p14:creationId xmlns:p14="http://schemas.microsoft.com/office/powerpoint/2010/main" val="358757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chicago.mwdbe.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dps.certification@cityofchicago.org"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507476" y="1025434"/>
            <a:ext cx="4118466" cy="3670663"/>
          </a:xfrm>
        </p:spPr>
        <p:txBody>
          <a:bodyPr anchor="ctr">
            <a:normAutofit/>
          </a:bodyPr>
          <a:lstStyle/>
          <a:p>
            <a:r>
              <a:rPr lang="en-US" dirty="0">
                <a:solidFill>
                  <a:schemeClr val="bg1"/>
                </a:solidFill>
                <a:latin typeface="Big Shoulders Display Black"/>
              </a:rPr>
              <a:t>HOW TO BECOME CERTIFIED</a:t>
            </a:r>
            <a:endParaRPr lang="en-US" dirty="0">
              <a:solidFill>
                <a:schemeClr val="bg1"/>
              </a:solidFill>
            </a:endParaRP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7" y="459713"/>
            <a:ext cx="4353780" cy="841549"/>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1</a:t>
            </a:fld>
            <a:endParaRPr lang="en-US" dirty="0"/>
          </a:p>
        </p:txBody>
      </p:sp>
    </p:spTree>
    <p:extLst>
      <p:ext uri="{BB962C8B-B14F-4D97-AF65-F5344CB8AC3E}">
        <p14:creationId xmlns:p14="http://schemas.microsoft.com/office/powerpoint/2010/main" val="410490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The Benefits</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369953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The City of Chicago has a Target Market program which provides exclusive bidding to certified minority and women owned business enterprises.  This allows certified businesses to take 100% of the contract because there are no subcontractor goals associated with the project.</a:t>
            </a: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43682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Qualifying</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Groups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155398" cy="500983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African American/Black</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Hispanic</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Asian</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Asian-Indian</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Women</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Veterans</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Persons with Disabilities</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Other Individuals who can prove social and economic disadvantage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249591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Veteran-Owned Business Enterprises</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5361532"/>
          </a:xfrm>
          <a:prstGeom prst="rect">
            <a:avLst/>
          </a:prstGeom>
          <a:noFill/>
        </p:spPr>
        <p:txBody>
          <a:bodyPr wrap="square" rtlCol="0">
            <a:spAutoFit/>
          </a:bodyPr>
          <a:lstStyle/>
          <a:p>
            <a:pPr>
              <a:lnSpc>
                <a:spcPct val="150000"/>
              </a:lnSpc>
            </a:pPr>
            <a:r>
              <a:rPr lang="en-US" sz="2400" dirty="0">
                <a:solidFill>
                  <a:srgbClr val="333B46"/>
                </a:solidFill>
                <a:latin typeface="Arial" panose="020B0604020202020204" pitchFamily="34" charset="0"/>
                <a:cs typeface="Arial" panose="020B0604020202020204" pitchFamily="34" charset="0"/>
              </a:rPr>
              <a:t>VBE – Veteran-Owned Business Enterprise</a:t>
            </a:r>
          </a:p>
          <a:p>
            <a:pPr>
              <a:lnSpc>
                <a:spcPct val="150000"/>
              </a:lnSpc>
            </a:pPr>
            <a:r>
              <a:rPr lang="en-US" sz="2400" dirty="0">
                <a:solidFill>
                  <a:srgbClr val="333B46"/>
                </a:solidFill>
                <a:latin typeface="Arial" panose="020B0604020202020204" pitchFamily="34" charset="0"/>
                <a:cs typeface="Arial" panose="020B0604020202020204" pitchFamily="34" charset="0"/>
              </a:rPr>
              <a:t>“Veteran” means a person who has served in the United States armed forces and was discharged or separated under honorable conditions.</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DD214 or DD215 needed as supporting evidence.  (Required)</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If vendor does not have their DD214 or DD215, the applicant should contact the Veterans Administration (VA).</a:t>
            </a: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302156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Certification</a:t>
            </a:r>
            <a:br>
              <a:rPr lang="en-US" dirty="0">
                <a:solidFill>
                  <a:schemeClr val="bg1"/>
                </a:solidFill>
                <a:latin typeface="Big Shoulders Display Black" pitchFamily="2" charset="0"/>
              </a:rPr>
            </a:br>
            <a:r>
              <a:rPr lang="en-US" dirty="0">
                <a:solidFill>
                  <a:schemeClr val="bg1"/>
                </a:solidFill>
                <a:latin typeface="Big Shoulders Display Black" pitchFamily="2" charset="0"/>
              </a:rPr>
              <a:t>Requirements </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13</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735142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What’s Required</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327918" cy="500983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Local Business: principal place of business should be in the counties of Cook, DuPage, Kane, Lake, McHenry or Will (Applies to MBE/WBE/VBE/BEPD)</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DBE/ACDBE – Can be located anywhere in Illinois</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Must be 51% owned, controlled, and managed by a minority, woman, veteran and/or person(s) with a disability.  For DBE/ACDBE, owners must be socially or economically disadvantaged individuals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445106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What’s Required</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327918" cy="6186309"/>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Personal Net Worth Standard</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MBE/WBE/VBE:   The threshold only applies to construction companies.  The PNW is currently $2,767,082.23.  This is evaluated annually by the City of Chicago.</a:t>
            </a:r>
          </a:p>
          <a:p>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DBE/ACDBE: The threshold applies to all people seeking certification and is currently at $1,320,000.  This is adjusted periodically by the U.S. Department of Transportation.</a:t>
            </a:r>
          </a:p>
          <a:p>
            <a:pPr marL="285750" indent="-285750">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The calculation of personal net worth excludes the value of your primary residence and interest in the certified firm. For MBE/WBE Construction, the value of retirement savings, pensions/401 (k), and real estate are also excluded.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689607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What’s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Required</a:t>
            </a:r>
          </a:p>
        </p:txBody>
      </p:sp>
      <p:sp>
        <p:nvSpPr>
          <p:cNvPr id="9" name="TextBox 8">
            <a:extLst>
              <a:ext uri="{FF2B5EF4-FFF2-40B4-BE49-F238E27FC236}">
                <a16:creationId xmlns:a16="http://schemas.microsoft.com/office/drawing/2014/main" id="{375A8454-BFCC-4596-BF31-ECF818FE74B7}"/>
              </a:ext>
            </a:extLst>
          </p:cNvPr>
          <p:cNvSpPr txBox="1"/>
          <p:nvPr/>
        </p:nvSpPr>
        <p:spPr>
          <a:xfrm>
            <a:off x="0" y="644406"/>
            <a:ext cx="7475497" cy="5863913"/>
          </a:xfrm>
          <a:prstGeom prst="rect">
            <a:avLst/>
          </a:prstGeom>
          <a:noFill/>
        </p:spPr>
        <p:txBody>
          <a:bodyPr wrap="square" rtlCol="0">
            <a:spAutoFit/>
          </a:bodyPr>
          <a:lstStyle/>
          <a:p>
            <a:pPr>
              <a:lnSpc>
                <a:spcPct val="150000"/>
              </a:lnSpc>
            </a:pPr>
            <a:r>
              <a:rPr lang="en-US" sz="2400" b="1" dirty="0">
                <a:solidFill>
                  <a:srgbClr val="333B46"/>
                </a:solidFill>
                <a:latin typeface="Arial" panose="020B0604020202020204" pitchFamily="34" charset="0"/>
                <a:cs typeface="Arial" panose="020B0604020202020204" pitchFamily="34" charset="0"/>
              </a:rPr>
              <a:t>Business Size Standard</a:t>
            </a:r>
          </a:p>
          <a:p>
            <a:pPr marL="285750" indent="-285750">
              <a:lnSpc>
                <a:spcPct val="150000"/>
              </a:lnSpc>
              <a:buFont typeface="Wingdings" panose="05000000000000000000" pitchFamily="2" charset="2"/>
              <a:buChar char="§"/>
            </a:pPr>
            <a:r>
              <a:rPr lang="en-US" sz="1700" dirty="0">
                <a:solidFill>
                  <a:srgbClr val="333B46"/>
                </a:solidFill>
                <a:latin typeface="Arial" panose="020B0604020202020204" pitchFamily="34" charset="0"/>
                <a:cs typeface="Arial" panose="020B0604020202020204" pitchFamily="34" charset="0"/>
              </a:rPr>
              <a:t>MBE/WBE/VBE:  Gross Receipts must not exceed $48,681,024.12 averaged over 3 years for non-construction firms.  Construction firms are subject to 150% of SBA* size standards averaged over 7 years. </a:t>
            </a:r>
          </a:p>
          <a:p>
            <a:pPr marL="285750" indent="-285750">
              <a:lnSpc>
                <a:spcPct val="150000"/>
              </a:lnSpc>
              <a:buFont typeface="Wingdings" panose="05000000000000000000" pitchFamily="2" charset="2"/>
              <a:buChar char="§"/>
            </a:pPr>
            <a:r>
              <a:rPr lang="en-US" sz="1700" dirty="0">
                <a:solidFill>
                  <a:srgbClr val="333B46"/>
                </a:solidFill>
                <a:latin typeface="Arial" panose="020B0604020202020204" pitchFamily="34" charset="0"/>
                <a:cs typeface="Arial" panose="020B0604020202020204" pitchFamily="34" charset="0"/>
              </a:rPr>
              <a:t>DBE:  The firm’s 5-year average annual gross receipts must not exceed the SBA size limit for the firm’s primary line of business  or the three-year average maximum of $30.40 million for Federal Highway Administration/Federal Transit Administration (FHWA/FTA) assisted contracts. Federal Aviation Administration (FAA) assisted contracts must not exceed the SBA* size limit  for the firm’s primary line of business.</a:t>
            </a:r>
          </a:p>
          <a:p>
            <a:pPr marL="285750" indent="-285750">
              <a:lnSpc>
                <a:spcPct val="150000"/>
              </a:lnSpc>
              <a:buFont typeface="Wingdings" panose="05000000000000000000" pitchFamily="2" charset="2"/>
              <a:buChar char="§"/>
            </a:pPr>
            <a:r>
              <a:rPr lang="en-US" sz="1700" dirty="0">
                <a:solidFill>
                  <a:srgbClr val="333B46"/>
                </a:solidFill>
                <a:latin typeface="Arial" panose="020B0604020202020204" pitchFamily="34" charset="0"/>
                <a:cs typeface="Arial" panose="020B0604020202020204" pitchFamily="34" charset="0"/>
              </a:rPr>
              <a:t>ACDBE:  Not to exceed $56.42M averaged over 3 years for most firms – some exceptions do exist.</a:t>
            </a:r>
          </a:p>
          <a:p>
            <a:pPr>
              <a:lnSpc>
                <a:spcPct val="150000"/>
              </a:lnSpc>
            </a:pPr>
            <a:r>
              <a:rPr lang="en-US" sz="1800" dirty="0">
                <a:solidFill>
                  <a:srgbClr val="333B46"/>
                </a:solidFill>
                <a:latin typeface="Arial" panose="020B0604020202020204" pitchFamily="34" charset="0"/>
                <a:cs typeface="Arial" panose="020B0604020202020204" pitchFamily="34" charset="0"/>
              </a:rPr>
              <a:t>*</a:t>
            </a:r>
            <a:r>
              <a:rPr lang="en-US" sz="1400" dirty="0">
                <a:solidFill>
                  <a:srgbClr val="333B46"/>
                </a:solidFill>
                <a:latin typeface="Arial" panose="020B0604020202020204" pitchFamily="34" charset="0"/>
                <a:cs typeface="Arial" panose="020B0604020202020204" pitchFamily="34" charset="0"/>
              </a:rPr>
              <a:t>Ref: https://www.sba.gov/document/support--table-size-standards</a:t>
            </a:r>
          </a:p>
          <a:p>
            <a:pPr>
              <a:lnSpc>
                <a:spcPct val="150000"/>
              </a:lnSpc>
            </a:pPr>
            <a:endParaRPr lang="en-US" sz="2400" b="1"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990547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Business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Structures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 that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Qualify</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957847"/>
            <a:ext cx="6934698" cy="536153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b="1" dirty="0">
                <a:solidFill>
                  <a:srgbClr val="333B46"/>
                </a:solidFill>
                <a:latin typeface="Arial" panose="020B0604020202020204" pitchFamily="34" charset="0"/>
                <a:cs typeface="Arial" panose="020B0604020202020204" pitchFamily="34" charset="0"/>
              </a:rPr>
              <a:t>Sole Proprietor </a:t>
            </a:r>
            <a:r>
              <a:rPr lang="en-US" sz="2400" dirty="0">
                <a:solidFill>
                  <a:srgbClr val="333B46"/>
                </a:solidFill>
                <a:latin typeface="Arial" panose="020B0604020202020204" pitchFamily="34" charset="0"/>
                <a:cs typeface="Arial" panose="020B0604020202020204" pitchFamily="34" charset="0"/>
              </a:rPr>
              <a:t>– Typically owned by only one person, has no legal existence apart from the person him/herself</a:t>
            </a:r>
          </a:p>
          <a:p>
            <a:pPr marL="742950" lvl="1"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Owner must submit Assumed Name Certificate if operating in name other than owner</a:t>
            </a:r>
          </a:p>
          <a:p>
            <a:pPr lvl="1"/>
            <a:endParaRPr lang="en-US" sz="2400" dirty="0">
              <a:solidFill>
                <a:srgbClr val="333B46"/>
              </a:solidFill>
              <a:latin typeface="Arial" panose="020B0604020202020204" pitchFamily="34" charset="0"/>
              <a:cs typeface="Arial" panose="020B0604020202020204" pitchFamily="34" charset="0"/>
            </a:endParaRPr>
          </a:p>
          <a:p>
            <a:pPr marL="342900" lvl="1" indent="-342900">
              <a:buFont typeface="Wingdings" panose="05000000000000000000" pitchFamily="2" charset="2"/>
              <a:buChar char="§"/>
            </a:pPr>
            <a:r>
              <a:rPr lang="en-US" sz="2400" b="1" dirty="0">
                <a:solidFill>
                  <a:srgbClr val="333B46"/>
                </a:solidFill>
                <a:latin typeface="Arial" panose="020B0604020202020204" pitchFamily="34" charset="0"/>
                <a:cs typeface="Arial" panose="020B0604020202020204" pitchFamily="34" charset="0"/>
              </a:rPr>
              <a:t>General Partnership </a:t>
            </a:r>
            <a:r>
              <a:rPr lang="en-US" sz="2400" dirty="0">
                <a:solidFill>
                  <a:srgbClr val="333B46"/>
                </a:solidFill>
                <a:latin typeface="Arial" panose="020B0604020202020204" pitchFamily="34" charset="0"/>
                <a:cs typeface="Arial" panose="020B0604020202020204" pitchFamily="34" charset="0"/>
              </a:rPr>
              <a:t>– Two or more people go into business together without any formalities</a:t>
            </a:r>
          </a:p>
          <a:p>
            <a:pPr marL="746125" lvl="1" indent="-466725"/>
            <a:r>
              <a:rPr lang="en-US" sz="2400" dirty="0">
                <a:solidFill>
                  <a:srgbClr val="333B46"/>
                </a:solidFill>
                <a:latin typeface="Arial" panose="020B0604020202020204" pitchFamily="34" charset="0"/>
                <a:cs typeface="Arial" panose="020B0604020202020204" pitchFamily="34" charset="0"/>
              </a:rPr>
              <a:t>      </a:t>
            </a:r>
          </a:p>
          <a:p>
            <a:pPr marL="746125" lvl="1" indent="-466725">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Partnership Agreement required</a:t>
            </a: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58971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Business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Structures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that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Qualify</a:t>
            </a:r>
          </a:p>
        </p:txBody>
      </p:sp>
      <p:sp>
        <p:nvSpPr>
          <p:cNvPr id="9" name="TextBox 8">
            <a:extLst>
              <a:ext uri="{FF2B5EF4-FFF2-40B4-BE49-F238E27FC236}">
                <a16:creationId xmlns:a16="http://schemas.microsoft.com/office/drawing/2014/main" id="{375A8454-BFCC-4596-BF31-ECF818FE74B7}"/>
              </a:ext>
            </a:extLst>
          </p:cNvPr>
          <p:cNvSpPr txBox="1"/>
          <p:nvPr/>
        </p:nvSpPr>
        <p:spPr>
          <a:xfrm>
            <a:off x="4702609" y="789844"/>
            <a:ext cx="7327918" cy="5078313"/>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Corporations</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A corporation is treated as an entity that is completely separate from its shareholders.  It allows others to invest in the business without being liable for the debts of that business.</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The firm must be in Good Standing with the State</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Articles of Incorporation</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a Certificate of Incorporation</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By-laws of Corporation</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copies of all stock certificates (front/back)</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Meeting Minutes</a:t>
            </a:r>
          </a:p>
          <a:p>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925168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Business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Structures that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Qualify</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6934698" cy="5730864"/>
          </a:xfrm>
          <a:prstGeom prst="rect">
            <a:avLst/>
          </a:prstGeom>
          <a:noFill/>
        </p:spPr>
        <p:txBody>
          <a:bodyPr wrap="square" rtlCol="0">
            <a:spAutoFit/>
          </a:bodyPr>
          <a:lstStyle/>
          <a:p>
            <a:r>
              <a:rPr lang="en-US" sz="2400" b="1" dirty="0">
                <a:solidFill>
                  <a:srgbClr val="333B46"/>
                </a:solidFill>
                <a:latin typeface="Arial" panose="020B0604020202020204" pitchFamily="34" charset="0"/>
                <a:cs typeface="Arial" panose="020B0604020202020204" pitchFamily="34" charset="0"/>
              </a:rPr>
              <a:t>Limited Partnership </a:t>
            </a: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The limited partners are more like stakeholders in a corporation. They are not liable for the debts beyond their own ownership. </a:t>
            </a:r>
          </a:p>
          <a:p>
            <a:pPr marL="746125" lvl="1" indent="-466725"/>
            <a:r>
              <a:rPr lang="en-US" sz="2400" dirty="0">
                <a:solidFill>
                  <a:srgbClr val="333B46"/>
                </a:solidFill>
                <a:latin typeface="Arial" panose="020B0604020202020204" pitchFamily="34" charset="0"/>
                <a:cs typeface="Arial" panose="020B0604020202020204" pitchFamily="34" charset="0"/>
              </a:rPr>
              <a:t>      </a:t>
            </a:r>
          </a:p>
          <a:p>
            <a:pPr marL="746125" lvl="1" indent="-466725">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Assumed Name Certification or Certificate of Limited Partnership</a:t>
            </a:r>
          </a:p>
          <a:p>
            <a:pPr marL="746125" lvl="1" indent="-466725">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a:lnSpc>
                <a:spcPct val="150000"/>
              </a:lnSpc>
            </a:pPr>
            <a:r>
              <a:rPr lang="en-US" sz="2400" b="1" dirty="0">
                <a:latin typeface="Arial" panose="020B0604020202020204" pitchFamily="34" charset="0"/>
                <a:cs typeface="Arial" panose="020B0604020202020204" pitchFamily="34" charset="0"/>
              </a:rPr>
              <a:t>Limited Liability Company (LLC)</a:t>
            </a: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Partnerships that have a Managing Member/Partner</a:t>
            </a: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an Operating Agreement</a:t>
            </a: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Must have Articles of Organization</a:t>
            </a:r>
            <a:endParaRPr lang="en-US" sz="2400" dirty="0">
              <a:solidFill>
                <a:srgbClr val="333B46"/>
              </a:solidFill>
              <a:latin typeface="Arial" panose="020B0604020202020204" pitchFamily="34" charset="0"/>
              <a:cs typeface="Arial" panose="020B0604020202020204" pitchFamily="34" charset="0"/>
            </a:endParaRP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90324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40257"/>
            <a:ext cx="11043424" cy="6817743"/>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178499" y="1162348"/>
            <a:ext cx="3605347" cy="3670663"/>
          </a:xfrm>
        </p:spPr>
        <p:txBody>
          <a:bodyPr anchor="ctr">
            <a:normAutofit/>
          </a:bodyPr>
          <a:lstStyle/>
          <a:p>
            <a:r>
              <a:rPr lang="en-US" sz="6600" dirty="0">
                <a:solidFill>
                  <a:schemeClr val="bg1"/>
                </a:solidFill>
                <a:latin typeface="Big Shoulders Display Black" pitchFamily="2" charset="0"/>
              </a:rPr>
              <a:t>Welcome</a:t>
            </a:r>
          </a:p>
        </p:txBody>
      </p:sp>
      <p:sp>
        <p:nvSpPr>
          <p:cNvPr id="9" name="TextBox 8">
            <a:extLst>
              <a:ext uri="{FF2B5EF4-FFF2-40B4-BE49-F238E27FC236}">
                <a16:creationId xmlns:a16="http://schemas.microsoft.com/office/drawing/2014/main" id="{375A8454-BFCC-4596-BF31-ECF818FE74B7}"/>
              </a:ext>
            </a:extLst>
          </p:cNvPr>
          <p:cNvSpPr txBox="1"/>
          <p:nvPr/>
        </p:nvSpPr>
        <p:spPr>
          <a:xfrm>
            <a:off x="1442684" y="764449"/>
            <a:ext cx="6489592" cy="5321137"/>
          </a:xfrm>
          <a:prstGeom prst="rect">
            <a:avLst/>
          </a:prstGeom>
          <a:noFill/>
        </p:spPr>
        <p:txBody>
          <a:bodyPr wrap="square" rtlCol="0">
            <a:spAutoFit/>
          </a:bodyPr>
          <a:lstStyle/>
          <a:p>
            <a:pPr>
              <a:lnSpc>
                <a:spcPct val="150000"/>
              </a:lnSpc>
            </a:pPr>
            <a:r>
              <a:rPr lang="en-US" sz="1200" dirty="0">
                <a:solidFill>
                  <a:schemeClr val="bg1"/>
                </a:solidFill>
                <a:latin typeface="Arial" panose="020B0604020202020204" pitchFamily="34" charset="0"/>
                <a:cs typeface="Arial" panose="020B0604020202020204" pitchFamily="34" charset="0"/>
              </a:rPr>
              <a:t>The Department of Procurement Services is committed to Communications and Outreach, which is key to keeping citizens informed of bid opportunities, new programs, and innovations. </a:t>
            </a:r>
          </a:p>
          <a:p>
            <a:pPr>
              <a:lnSpc>
                <a:spcPct val="150000"/>
              </a:lnSpc>
            </a:pP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rPr>
              <a:t>Also, ensure that you download a copy of our most recent</a:t>
            </a:r>
            <a:r>
              <a:rPr lang="en-US" sz="1200" b="1" dirty="0">
                <a:solidFill>
                  <a:schemeClr val="bg1"/>
                </a:solidFill>
                <a:latin typeface="Arial" panose="020B0604020202020204" pitchFamily="34" charset="0"/>
                <a:cs typeface="Arial" panose="020B0604020202020204" pitchFamily="34" charset="0"/>
              </a:rPr>
              <a:t> </a:t>
            </a:r>
            <a:r>
              <a:rPr lang="en-US" sz="1200" b="1" dirty="0">
                <a:solidFill>
                  <a:schemeClr val="accent4"/>
                </a:solidFill>
                <a:latin typeface="Arial" panose="020B0604020202020204" pitchFamily="34" charset="0"/>
                <a:cs typeface="Arial" panose="020B0604020202020204" pitchFamily="34" charset="0"/>
              </a:rPr>
              <a:t>Consolidated Buying Plan</a:t>
            </a:r>
            <a:r>
              <a:rPr lang="en-US" sz="1200" dirty="0">
                <a:solidFill>
                  <a:schemeClr val="bg1"/>
                </a:solidFill>
                <a:latin typeface="Arial" panose="020B0604020202020204" pitchFamily="34" charset="0"/>
                <a:cs typeface="Arial" panose="020B0604020202020204" pitchFamily="34" charset="0"/>
              </a:rPr>
              <a:t>. This is a 15-month forecast including hundreds of upcoming opportunities for 12 city agencies. To download, go to: </a:t>
            </a:r>
            <a:r>
              <a:rPr lang="en-US" sz="1200" b="1" dirty="0">
                <a:solidFill>
                  <a:schemeClr val="accent4"/>
                </a:solidFill>
                <a:latin typeface="Arial" panose="020B0604020202020204" pitchFamily="34" charset="0"/>
                <a:cs typeface="Arial" panose="020B0604020202020204" pitchFamily="34" charset="0"/>
              </a:rPr>
              <a:t>www.chicago.gov/</a:t>
            </a:r>
            <a:r>
              <a:rPr lang="en-US" sz="1200" b="1" dirty="0" err="1">
                <a:solidFill>
                  <a:schemeClr val="accent4"/>
                </a:solidFill>
                <a:latin typeface="Arial" panose="020B0604020202020204" pitchFamily="34" charset="0"/>
                <a:cs typeface="Arial" panose="020B0604020202020204" pitchFamily="34" charset="0"/>
              </a:rPr>
              <a:t>dps</a:t>
            </a:r>
            <a:r>
              <a:rPr lang="en-US" sz="1200" b="1" dirty="0">
                <a:solidFill>
                  <a:schemeClr val="accent4"/>
                </a:solidFill>
                <a:latin typeface="Arial" panose="020B0604020202020204" pitchFamily="34" charset="0"/>
                <a:cs typeface="Arial" panose="020B0604020202020204" pitchFamily="34" charset="0"/>
              </a:rPr>
              <a:t>. </a:t>
            </a:r>
          </a:p>
          <a:p>
            <a:pPr marL="285750" indent="-285750">
              <a:lnSpc>
                <a:spcPct val="150000"/>
              </a:lnSpc>
              <a:buFont typeface="Wingdings" panose="05000000000000000000" pitchFamily="2" charset="2"/>
              <a:buChar char="§"/>
            </a:pP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rPr>
              <a:t>We encourage you to follow us on our website </a:t>
            </a:r>
            <a:r>
              <a:rPr lang="en-US" sz="1200" b="1" dirty="0">
                <a:solidFill>
                  <a:schemeClr val="accent4"/>
                </a:solidFill>
                <a:latin typeface="Arial" panose="020B0604020202020204" pitchFamily="34" charset="0"/>
                <a:cs typeface="Arial" panose="020B0604020202020204" pitchFamily="34" charset="0"/>
              </a:rPr>
              <a:t>www.chicago.gov/dps </a:t>
            </a:r>
            <a:r>
              <a:rPr lang="en-US" sz="1200" dirty="0">
                <a:solidFill>
                  <a:schemeClr val="bg1"/>
                </a:solidFill>
                <a:latin typeface="Arial" panose="020B0604020202020204" pitchFamily="34" charset="0"/>
                <a:cs typeface="Arial" panose="020B0604020202020204" pitchFamily="34" charset="0"/>
              </a:rPr>
              <a:t>for the latest news, updates, and our calendar of events. Go online, www.chicago.gov/DPS and click on the letter icon and sign-up for our </a:t>
            </a:r>
            <a:r>
              <a:rPr lang="en-US" sz="1200" b="1" dirty="0">
                <a:solidFill>
                  <a:schemeClr val="accent4"/>
                </a:solidFill>
                <a:latin typeface="Arial" panose="020B0604020202020204" pitchFamily="34" charset="0"/>
                <a:cs typeface="Arial" panose="020B0604020202020204" pitchFamily="34" charset="0"/>
              </a:rPr>
              <a:t>Email Newsletter: DPS Alerts</a:t>
            </a:r>
            <a:r>
              <a:rPr lang="en-US" sz="1200" dirty="0">
                <a:solidFill>
                  <a:schemeClr val="bg1"/>
                </a:solidFill>
                <a:latin typeface="Arial" panose="020B0604020202020204" pitchFamily="34" charset="0"/>
                <a:cs typeface="Arial" panose="020B0604020202020204" pitchFamily="34" charset="0"/>
              </a:rPr>
              <a:t> full of news that you can use. </a:t>
            </a:r>
          </a:p>
          <a:p>
            <a:pPr>
              <a:lnSpc>
                <a:spcPct val="150000"/>
              </a:lnSpc>
            </a:pPr>
            <a:r>
              <a:rPr lang="en-US" sz="1200" b="1" dirty="0">
                <a:solidFill>
                  <a:schemeClr val="accent4"/>
                </a:solidFill>
                <a:latin typeface="Arial" panose="020B0604020202020204" pitchFamily="34" charset="0"/>
                <a:cs typeface="Arial" panose="020B0604020202020204" pitchFamily="34" charset="0"/>
              </a:rPr>
              <a:t>Follow us on social media to stay informed:</a:t>
            </a:r>
          </a:p>
          <a:p>
            <a:pPr marL="285750" indent="-285750">
              <a:lnSpc>
                <a:spcPct val="150000"/>
              </a:lnSpc>
              <a:buFont typeface="Wingdings" panose="05000000000000000000" pitchFamily="2" charset="2"/>
              <a:buChar char="§"/>
            </a:pPr>
            <a:r>
              <a:rPr lang="en-US" sz="1200" b="1" dirty="0">
                <a:solidFill>
                  <a:schemeClr val="accent4"/>
                </a:solidFill>
                <a:latin typeface="Arial" panose="020B0604020202020204" pitchFamily="34" charset="0"/>
                <a:cs typeface="Arial" panose="020B0604020202020204" pitchFamily="34" charset="0"/>
              </a:rPr>
              <a:t>Facebook: </a:t>
            </a:r>
            <a:r>
              <a:rPr lang="en-US" sz="1200" dirty="0" err="1">
                <a:solidFill>
                  <a:schemeClr val="bg1"/>
                </a:solidFill>
                <a:latin typeface="Arial" panose="020B0604020202020204" pitchFamily="34" charset="0"/>
                <a:cs typeface="Arial" panose="020B0604020202020204" pitchFamily="34" charset="0"/>
              </a:rPr>
              <a:t>www.facebook.com</a:t>
            </a:r>
            <a:r>
              <a:rPr lang="en-US" sz="1200" dirty="0">
                <a:solidFill>
                  <a:schemeClr val="bg1"/>
                </a:solidFill>
                <a:latin typeface="Arial" panose="020B0604020202020204" pitchFamily="34" charset="0"/>
                <a:cs typeface="Arial" panose="020B0604020202020204" pitchFamily="34" charset="0"/>
              </a:rPr>
              <a:t>/</a:t>
            </a:r>
            <a:r>
              <a:rPr lang="en-US" sz="1200" dirty="0" err="1">
                <a:solidFill>
                  <a:schemeClr val="bg1"/>
                </a:solidFill>
                <a:latin typeface="Arial" panose="020B0604020202020204" pitchFamily="34" charset="0"/>
                <a:cs typeface="Arial" panose="020B0604020202020204" pitchFamily="34" charset="0"/>
              </a:rPr>
              <a:t>ChicagoDPS</a:t>
            </a: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200" b="1" dirty="0">
                <a:solidFill>
                  <a:schemeClr val="accent4"/>
                </a:solidFill>
                <a:latin typeface="Arial" panose="020B0604020202020204" pitchFamily="34" charset="0"/>
                <a:cs typeface="Arial" panose="020B0604020202020204" pitchFamily="34" charset="0"/>
              </a:rPr>
              <a:t>LinkedIn: </a:t>
            </a:r>
            <a:r>
              <a:rPr lang="en-US" sz="1200" dirty="0">
                <a:solidFill>
                  <a:schemeClr val="bg1"/>
                </a:solidFill>
                <a:latin typeface="Arial" panose="020B0604020202020204" pitchFamily="34" charset="0"/>
                <a:cs typeface="Arial" panose="020B0604020202020204" pitchFamily="34" charset="0"/>
              </a:rPr>
              <a:t>www.linkedin.com/company/chicagodps</a:t>
            </a:r>
          </a:p>
          <a:p>
            <a:pPr marL="285750" indent="-285750">
              <a:lnSpc>
                <a:spcPct val="150000"/>
              </a:lnSpc>
              <a:buFont typeface="Wingdings" panose="05000000000000000000" pitchFamily="2" charset="2"/>
              <a:buChar char="§"/>
            </a:pPr>
            <a:r>
              <a:rPr lang="en-US" sz="1200" b="1" dirty="0" err="1">
                <a:solidFill>
                  <a:schemeClr val="accent4"/>
                </a:solidFill>
                <a:latin typeface="Arial" panose="020B0604020202020204" pitchFamily="34" charset="0"/>
                <a:cs typeface="Arial" panose="020B0604020202020204" pitchFamily="34" charset="0"/>
              </a:rPr>
              <a:t>Youtube</a:t>
            </a:r>
            <a:r>
              <a:rPr lang="en-US" sz="1200" b="1" dirty="0">
                <a:solidFill>
                  <a:schemeClr val="accent4"/>
                </a:solidFill>
                <a:latin typeface="Arial" panose="020B0604020202020204" pitchFamily="34" charset="0"/>
                <a:cs typeface="Arial" panose="020B0604020202020204" pitchFamily="34" charset="0"/>
              </a:rPr>
              <a:t>: </a:t>
            </a:r>
            <a:r>
              <a:rPr lang="en-US" sz="1200" dirty="0" err="1">
                <a:solidFill>
                  <a:schemeClr val="bg1"/>
                </a:solidFill>
                <a:latin typeface="Arial" panose="020B0604020202020204" pitchFamily="34" charset="0"/>
                <a:cs typeface="Arial" panose="020B0604020202020204" pitchFamily="34" charset="0"/>
              </a:rPr>
              <a:t>www.YouTube.com</a:t>
            </a:r>
            <a:r>
              <a:rPr lang="en-US" sz="1200" dirty="0">
                <a:solidFill>
                  <a:schemeClr val="bg1"/>
                </a:solidFill>
                <a:latin typeface="Arial" panose="020B0604020202020204" pitchFamily="34" charset="0"/>
                <a:cs typeface="Arial" panose="020B0604020202020204" pitchFamily="34" charset="0"/>
              </a:rPr>
              <a:t>/</a:t>
            </a:r>
            <a:r>
              <a:rPr lang="en-US" sz="1200" dirty="0" err="1">
                <a:solidFill>
                  <a:schemeClr val="bg1"/>
                </a:solidFill>
                <a:latin typeface="Arial" panose="020B0604020202020204" pitchFamily="34" charset="0"/>
                <a:cs typeface="Arial" panose="020B0604020202020204" pitchFamily="34" charset="0"/>
              </a:rPr>
              <a:t>ChicagoDPS</a:t>
            </a: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endParaRPr lang="en-US" sz="12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200" dirty="0">
                <a:solidFill>
                  <a:schemeClr val="bg1"/>
                </a:solidFill>
                <a:latin typeface="Arial" panose="020B0604020202020204" pitchFamily="34" charset="0"/>
                <a:cs typeface="Arial" panose="020B0604020202020204" pitchFamily="34" charset="0"/>
              </a:rPr>
              <a:t>NOTE: Legal advertisements for the City of Chicago Department of Procurement Services (DPS) appear in the Chicago Tribune. Information about DPS contracting opportunities will be available at </a:t>
            </a:r>
            <a:r>
              <a:rPr lang="en-US" sz="1200" dirty="0" err="1">
                <a:solidFill>
                  <a:schemeClr val="bg1"/>
                </a:solidFill>
                <a:latin typeface="Arial" panose="020B0604020202020204" pitchFamily="34" charset="0"/>
                <a:cs typeface="Arial" panose="020B0604020202020204" pitchFamily="34" charset="0"/>
              </a:rPr>
              <a:t>www.chicago.gov</a:t>
            </a:r>
            <a:r>
              <a:rPr lang="en-US" sz="1200" dirty="0">
                <a:solidFill>
                  <a:schemeClr val="bg1"/>
                </a:solidFill>
                <a:latin typeface="Arial" panose="020B0604020202020204" pitchFamily="34" charset="0"/>
                <a:cs typeface="Arial" panose="020B0604020202020204" pitchFamily="34" charset="0"/>
              </a:rPr>
              <a:t>/bids.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2383863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Suppliers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Distributors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Brokers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531930" y="113445"/>
            <a:ext cx="6147580" cy="7848302"/>
          </a:xfrm>
          <a:prstGeom prst="rect">
            <a:avLst/>
          </a:prstGeom>
          <a:noFill/>
        </p:spPr>
        <p:txBody>
          <a:bodyPr wrap="square">
            <a:spAutoFit/>
          </a:bodyPr>
          <a:lstStyle/>
          <a:p>
            <a:r>
              <a:rPr lang="en-US" sz="2400" b="1" dirty="0">
                <a:solidFill>
                  <a:srgbClr val="333B46"/>
                </a:solidFill>
                <a:latin typeface="Arial" panose="020B0604020202020204" pitchFamily="34" charset="0"/>
                <a:cs typeface="Arial" panose="020B0604020202020204" pitchFamily="34" charset="0"/>
              </a:rPr>
              <a:t>Suppliers</a:t>
            </a: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 supplier must be a regular dealer which is a firm that owns, operates or maintains a store, warehouse or other establishment in which materials, supplies, articles or equipment are bought, kept in stock and regularly sold or leased to the public in the usual course of business.</a:t>
            </a:r>
          </a:p>
          <a:p>
            <a:pPr marL="746125" lvl="1" indent="-466725"/>
            <a:r>
              <a:rPr lang="en-US" sz="2400" dirty="0">
                <a:solidFill>
                  <a:srgbClr val="333B46"/>
                </a:solidFill>
                <a:latin typeface="Arial" panose="020B0604020202020204" pitchFamily="34" charset="0"/>
                <a:cs typeface="Arial" panose="020B0604020202020204" pitchFamily="34" charset="0"/>
              </a:rPr>
              <a:t>   </a:t>
            </a:r>
          </a:p>
          <a:p>
            <a:pPr>
              <a:lnSpc>
                <a:spcPct val="150000"/>
              </a:lnSpc>
            </a:pPr>
            <a:r>
              <a:rPr lang="en-US" sz="2400" b="1" dirty="0">
                <a:latin typeface="Arial" panose="020B0604020202020204" pitchFamily="34" charset="0"/>
                <a:cs typeface="Arial" panose="020B0604020202020204" pitchFamily="34" charset="0"/>
              </a:rPr>
              <a:t>Distributors</a:t>
            </a: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Firms operating as a Distributor are identified as having a direct relationship with a manufacturer to distribute its goods and products within a specified territory, or region.  The goods and/or products are not available or sold to the general public.</a:t>
            </a:r>
          </a:p>
          <a:p>
            <a:pPr marL="746125" lvl="1" indent="-466725"/>
            <a:r>
              <a:rPr lang="en-US" sz="2400" dirty="0">
                <a:solidFill>
                  <a:srgbClr val="333B46"/>
                </a:solidFill>
                <a:latin typeface="Arial" panose="020B0604020202020204" pitchFamily="34" charset="0"/>
                <a:cs typeface="Arial" panose="020B0604020202020204" pitchFamily="34" charset="0"/>
              </a:rPr>
              <a:t>   </a:t>
            </a:r>
          </a:p>
          <a:p>
            <a:pPr>
              <a:lnSpc>
                <a:spcPct val="150000"/>
              </a:lnSpc>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925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Suppliers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Distributors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Brokers</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6934698" cy="5176866"/>
          </a:xfrm>
          <a:prstGeom prst="rect">
            <a:avLst/>
          </a:prstGeom>
          <a:noFill/>
        </p:spPr>
        <p:txBody>
          <a:bodyPr wrap="square" rtlCol="0">
            <a:spAutoFit/>
          </a:bodyPr>
          <a:lstStyle/>
          <a:p>
            <a:r>
              <a:rPr lang="en-US" sz="2400" b="1" dirty="0">
                <a:solidFill>
                  <a:srgbClr val="333B46"/>
                </a:solidFill>
                <a:latin typeface="Arial" panose="020B0604020202020204" pitchFamily="34" charset="0"/>
                <a:cs typeface="Arial" panose="020B0604020202020204" pitchFamily="34" charset="0"/>
              </a:rPr>
              <a:t>Brokers </a:t>
            </a:r>
          </a:p>
          <a:p>
            <a:pPr marL="746125" lvl="1" indent="-466725">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Firms acting as a Broker are not eligible for certification as a MBE/WBE/VBE/BEPD but can be eligible for certification as a DBE.</a:t>
            </a:r>
          </a:p>
          <a:p>
            <a:pPr marL="342900" indent="-342900">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 person or entity that fills orders by purchasing or receiving supplies from a third-party supplier rather than out of its own existing inventory and provides no substantial service other than acting as a conduit between his or her supplier and his or her customer is considered a broker.</a:t>
            </a: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871821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Online</a:t>
            </a:r>
            <a:br>
              <a:rPr lang="en-US" dirty="0">
                <a:solidFill>
                  <a:schemeClr val="bg1"/>
                </a:solidFill>
                <a:latin typeface="Big Shoulders Display Black" pitchFamily="2" charset="0"/>
              </a:rPr>
            </a:br>
            <a:r>
              <a:rPr lang="en-US" dirty="0">
                <a:solidFill>
                  <a:schemeClr val="bg1"/>
                </a:solidFill>
                <a:latin typeface="Big Shoulders Display Black" pitchFamily="2" charset="0"/>
              </a:rPr>
              <a:t>Application Process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22</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1497561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The Process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Online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531930" y="113445"/>
            <a:ext cx="6147580" cy="6924973"/>
          </a:xfrm>
          <a:prstGeom prst="rect">
            <a:avLst/>
          </a:prstGeom>
          <a:noFill/>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Submit applications online at:</a:t>
            </a:r>
          </a:p>
          <a:p>
            <a:r>
              <a:rPr lang="en-US" sz="2400" b="1" dirty="0">
                <a:solidFill>
                  <a:srgbClr val="FF0000"/>
                </a:solidFill>
                <a:latin typeface="Arial" panose="020B0604020202020204" pitchFamily="34" charset="0"/>
                <a:cs typeface="Arial" panose="020B0604020202020204" pitchFamily="34" charset="0"/>
              </a:rPr>
              <a:t>	</a:t>
            </a:r>
            <a:r>
              <a:rPr lang="en-US" sz="2400" b="1" u="sng" dirty="0">
                <a:solidFill>
                  <a:schemeClr val="accent1"/>
                </a:solidFill>
                <a:latin typeface="Arial" panose="020B0604020202020204" pitchFamily="34" charset="0"/>
                <a:cs typeface="Arial" panose="020B0604020202020204" pitchFamily="34" charset="0"/>
              </a:rPr>
              <a:t>www.</a:t>
            </a:r>
            <a:r>
              <a:rPr lang="en-US" sz="2400" b="1" dirty="0">
                <a:solidFill>
                  <a:srgbClr val="FF0000"/>
                </a:solidFill>
                <a:latin typeface="Arial" panose="020B0604020202020204" pitchFamily="34" charset="0"/>
                <a:cs typeface="Arial" panose="020B0604020202020204" pitchFamily="34" charset="0"/>
                <a:hlinkClick r:id="rId4"/>
              </a:rPr>
              <a:t>Chicago.mwdbe.com</a:t>
            </a:r>
            <a:endParaRPr lang="en-US" sz="2400" b="1" dirty="0">
              <a:solidFill>
                <a:srgbClr val="FF0000"/>
              </a:solidFill>
              <a:latin typeface="Arial" panose="020B0604020202020204" pitchFamily="34" charset="0"/>
              <a:cs typeface="Arial" panose="020B0604020202020204" pitchFamily="34" charset="0"/>
            </a:endParaRPr>
          </a:p>
          <a:p>
            <a:endParaRPr lang="en-US" sz="2400" b="1" dirty="0">
              <a:solidFill>
                <a:srgbClr val="FF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The Application Fee is $250.</a:t>
            </a:r>
          </a:p>
          <a:p>
            <a:pPr marL="746125" lvl="1" indent="-466725"/>
            <a:r>
              <a:rPr lang="en-US" sz="2400" dirty="0">
                <a:solidFill>
                  <a:srgbClr val="333B46"/>
                </a:solidFill>
                <a:latin typeface="Arial" panose="020B0604020202020204" pitchFamily="34" charset="0"/>
                <a:cs typeface="Arial" panose="020B0604020202020204" pitchFamily="34" charset="0"/>
              </a:rPr>
              <a:t>(No Fee for DBE/ACDBE or BEPD)   </a:t>
            </a:r>
          </a:p>
          <a:p>
            <a:pPr>
              <a:lnSpc>
                <a:spcPct val="150000"/>
              </a:lnSpc>
            </a:pPr>
            <a:r>
              <a:rPr lang="en-US" sz="2400" b="1" dirty="0">
                <a:latin typeface="Arial" panose="020B0604020202020204" pitchFamily="34" charset="0"/>
                <a:cs typeface="Arial" panose="020B0604020202020204" pitchFamily="34" charset="0"/>
              </a:rPr>
              <a:t>After Submission</a:t>
            </a:r>
          </a:p>
          <a:p>
            <a:pPr marL="285750" indent="-28575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You will receive an emailed invoice.</a:t>
            </a:r>
          </a:p>
          <a:p>
            <a:pPr marL="280988" lvl="1" indent="-1588"/>
            <a:r>
              <a:rPr lang="en-US" sz="2400" dirty="0">
                <a:solidFill>
                  <a:srgbClr val="333B46"/>
                </a:solidFill>
                <a:latin typeface="Arial" panose="020B0604020202020204" pitchFamily="34" charset="0"/>
                <a:cs typeface="Arial" panose="020B0604020202020204" pitchFamily="34" charset="0"/>
              </a:rPr>
              <a:t>We will not review your application until you pay the $250 application fee.   </a:t>
            </a:r>
          </a:p>
          <a:p>
            <a:pPr marL="280988" lvl="1" indent="-1588"/>
            <a:endParaRPr lang="en-US" sz="2400" dirty="0">
              <a:solidFill>
                <a:srgbClr val="333B46"/>
              </a:solidFill>
              <a:latin typeface="Arial" panose="020B0604020202020204" pitchFamily="34" charset="0"/>
              <a:cs typeface="Arial" panose="020B0604020202020204" pitchFamily="34" charset="0"/>
            </a:endParaRPr>
          </a:p>
          <a:p>
            <a:pPr marL="6223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You can pay the $250 at any of the City’s Payment Centers.  You must bring the invoice when paying at the payment centers.  </a:t>
            </a:r>
          </a:p>
          <a:p>
            <a:pPr marL="279400" lvl="1"/>
            <a:endParaRPr lang="en-US" sz="2400" dirty="0">
              <a:solidFill>
                <a:srgbClr val="333B46"/>
              </a:solidFill>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page of invoice has website address to make an online payment.</a:t>
            </a:r>
          </a:p>
          <a:p>
            <a:pPr marL="342900"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847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Information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Needed</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6934698" cy="4961423"/>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Contact Information</a:t>
            </a:r>
          </a:p>
          <a:p>
            <a:endParaRPr lang="en-US" sz="10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Type of Certification You Are Seeking</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MBE/WBE/VBE/BEPD/DBE/ACDBE</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BEPD requires Schedule G Form </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VBE requires DD214 or DD215</a:t>
            </a:r>
          </a:p>
          <a:p>
            <a:pPr marL="800100" lvl="1"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Ownership Information</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Employee Information</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Facility Information</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Financial Information</a:t>
            </a: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Licenses (for applicant and business)</a:t>
            </a: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6847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Information</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Needed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531930" y="1098183"/>
            <a:ext cx="6147580" cy="4893647"/>
          </a:xfrm>
          <a:prstGeom prst="rect">
            <a:avLst/>
          </a:prstGeom>
          <a:noFill/>
        </p:spPr>
        <p:txBody>
          <a:bodyPr wrap="square">
            <a:spAutoFit/>
          </a:bodyPr>
          <a:lstStyle/>
          <a:p>
            <a:endParaRPr lang="en-US" sz="2400" b="1" dirty="0">
              <a:solidFill>
                <a:srgbClr val="FF0000"/>
              </a:solidFill>
              <a:latin typeface="Arial" panose="020B0604020202020204" pitchFamily="34" charset="0"/>
              <a:cs typeface="Arial" panose="020B0604020202020204" pitchFamily="34" charset="0"/>
            </a:endParaRPr>
          </a:p>
          <a:p>
            <a:r>
              <a:rPr lang="en-US" sz="2400" b="1" dirty="0">
                <a:solidFill>
                  <a:srgbClr val="333B46"/>
                </a:solidFill>
                <a:latin typeface="Arial" panose="020B0604020202020204" pitchFamily="34" charset="0"/>
                <a:cs typeface="Arial" panose="020B0604020202020204" pitchFamily="34" charset="0"/>
              </a:rPr>
              <a:t>Proof of Eligibility Documents</a:t>
            </a:r>
          </a:p>
          <a:p>
            <a:endParaRPr lang="en-US" sz="24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Resume(s) Owners, Key Management</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Evidence of Executed Contracts and/or invoices</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Driver’s License and Birth Certificate or Passport</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Proof of Equity Contribution/Investment</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Business Bank Account Signatory Card</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Organization Chart</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Equipment List</a:t>
            </a: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Loan Information</a:t>
            </a:r>
          </a:p>
        </p:txBody>
      </p:sp>
    </p:spTree>
    <p:extLst>
      <p:ext uri="{BB962C8B-B14F-4D97-AF65-F5344CB8AC3E}">
        <p14:creationId xmlns:p14="http://schemas.microsoft.com/office/powerpoint/2010/main" val="572725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Information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Needed</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7305936" cy="6069418"/>
          </a:xfrm>
          <a:prstGeom prst="rect">
            <a:avLst/>
          </a:prstGeom>
          <a:noFill/>
        </p:spPr>
        <p:txBody>
          <a:bodyPr wrap="square" rtlCol="0">
            <a:spAutoFit/>
          </a:bodyPr>
          <a:lstStyle/>
          <a:p>
            <a:r>
              <a:rPr lang="en-US" sz="2400" b="1" dirty="0">
                <a:solidFill>
                  <a:srgbClr val="333B46"/>
                </a:solidFill>
                <a:latin typeface="Arial" panose="020B0604020202020204" pitchFamily="34" charset="0"/>
                <a:cs typeface="Arial" panose="020B0604020202020204" pitchFamily="34" charset="0"/>
              </a:rPr>
              <a:t>Financial Documents</a:t>
            </a:r>
          </a:p>
          <a:p>
            <a:endParaRPr lang="en-US" sz="1000" dirty="0">
              <a:solidFill>
                <a:srgbClr val="333B46"/>
              </a:solidFill>
              <a:latin typeface="Arial" panose="020B0604020202020204" pitchFamily="34" charset="0"/>
              <a:cs typeface="Arial" panose="020B0604020202020204" pitchFamily="34" charset="0"/>
            </a:endParaRPr>
          </a:p>
          <a:p>
            <a:endParaRPr lang="en-US" sz="2400" dirty="0">
              <a:solidFill>
                <a:srgbClr val="333B46"/>
              </a:solidFill>
              <a:latin typeface="Arial" panose="020B0604020202020204" pitchFamily="34" charset="0"/>
              <a:cs typeface="Arial" panose="020B0604020202020204" pitchFamily="34" charset="0"/>
            </a:endParaRPr>
          </a:p>
          <a:p>
            <a:pPr lvl="1"/>
            <a:r>
              <a:rPr lang="en-US" sz="2400" dirty="0">
                <a:solidFill>
                  <a:srgbClr val="333B46"/>
                </a:solidFill>
                <a:latin typeface="Arial" panose="020B0604020202020204" pitchFamily="34" charset="0"/>
                <a:cs typeface="Arial" panose="020B0604020202020204" pitchFamily="34" charset="0"/>
              </a:rPr>
              <a:t>Federal Business and Individual Tax Returns</a:t>
            </a:r>
          </a:p>
          <a:p>
            <a:pPr marL="1257300" lvl="2"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Three Years for Non-construction Firms MBE/WBE/VBE/BEPD</a:t>
            </a:r>
          </a:p>
          <a:p>
            <a:pPr marL="1257300" lvl="2"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Seven Years for Construction Firms MBE/WBE/VBE/BEPD </a:t>
            </a:r>
          </a:p>
          <a:p>
            <a:pPr marL="1257300" lvl="2"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Five Years for DBE/ACDBE Firms</a:t>
            </a:r>
            <a:endParaRPr lang="en-US" sz="2400" dirty="0">
              <a:solidFill>
                <a:srgbClr val="FF0000"/>
              </a:solidFill>
              <a:latin typeface="Arial" panose="020B0604020202020204" pitchFamily="34" charset="0"/>
              <a:cs typeface="Arial" panose="020B0604020202020204" pitchFamily="34" charset="0"/>
            </a:endParaRPr>
          </a:p>
          <a:p>
            <a:pPr lvl="1"/>
            <a:endParaRPr lang="en-US" sz="2400" dirty="0">
              <a:solidFill>
                <a:srgbClr val="333B46"/>
              </a:solidFill>
              <a:latin typeface="Arial" panose="020B0604020202020204" pitchFamily="34" charset="0"/>
              <a:cs typeface="Arial" panose="020B0604020202020204" pitchFamily="34" charset="0"/>
            </a:endParaRPr>
          </a:p>
          <a:p>
            <a:pPr lvl="1"/>
            <a:r>
              <a:rPr lang="en-US" sz="2400" dirty="0">
                <a:solidFill>
                  <a:srgbClr val="333B46"/>
                </a:solidFill>
                <a:latin typeface="Arial" panose="020B0604020202020204" pitchFamily="34" charset="0"/>
                <a:cs typeface="Arial" panose="020B0604020202020204" pitchFamily="34" charset="0"/>
              </a:rPr>
              <a:t>W-2s/1099s (Owner, Key Managers)</a:t>
            </a:r>
          </a:p>
          <a:p>
            <a:pPr lvl="1"/>
            <a:endParaRPr lang="en-US" sz="2400" dirty="0">
              <a:solidFill>
                <a:srgbClr val="333B46"/>
              </a:solidFill>
              <a:latin typeface="Arial" panose="020B0604020202020204" pitchFamily="34" charset="0"/>
              <a:cs typeface="Arial" panose="020B0604020202020204" pitchFamily="34" charset="0"/>
            </a:endParaRPr>
          </a:p>
          <a:p>
            <a:pPr lvl="1"/>
            <a:r>
              <a:rPr lang="en-US" sz="2400" dirty="0">
                <a:solidFill>
                  <a:srgbClr val="333B46"/>
                </a:solidFill>
                <a:latin typeface="Arial" panose="020B0604020202020204" pitchFamily="34" charset="0"/>
                <a:cs typeface="Arial" panose="020B0604020202020204" pitchFamily="34" charset="0"/>
              </a:rPr>
              <a:t>Personal Net Worth Statement (construction firms, all new DBE/ACDBE)</a:t>
            </a:r>
          </a:p>
          <a:p>
            <a:pPr lvl="1"/>
            <a:endParaRPr lang="en-US" sz="2400" dirty="0">
              <a:solidFill>
                <a:srgbClr val="333B46"/>
              </a:solidFill>
              <a:latin typeface="Arial" panose="020B0604020202020204" pitchFamily="34" charset="0"/>
              <a:cs typeface="Arial" panose="020B0604020202020204" pitchFamily="34" charset="0"/>
            </a:endParaRP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994602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After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Applications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are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Submitted</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531930" y="1098183"/>
            <a:ext cx="6147580" cy="6001643"/>
          </a:xfrm>
          <a:prstGeom prst="rect">
            <a:avLst/>
          </a:prstGeom>
          <a:noFill/>
        </p:spPr>
        <p:txBody>
          <a:bodyPr wrap="square">
            <a:spAutoFit/>
          </a:bodyPr>
          <a:lstStyle/>
          <a:p>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Your application is checked to make sure we have all documentation</a:t>
            </a:r>
          </a:p>
          <a:p>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The process can take approximately 90 days from the day we receive “all” documents.</a:t>
            </a:r>
          </a:p>
          <a:p>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Documents are thoroughly reviewed.</a:t>
            </a:r>
          </a:p>
          <a:p>
            <a:pPr marL="342900"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You may receive a site visit.  All DBE/ACDBE applications and MBE/WBE/VBE/BEPD applicants in the areas of construction, and supplier/ distributors will receive a site-visit.</a:t>
            </a:r>
          </a:p>
          <a:p>
            <a:endParaRPr lang="en-US" sz="2400" dirty="0">
              <a:solidFill>
                <a:srgbClr val="333B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271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Maintaining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Certification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178076" y="1127136"/>
            <a:ext cx="7305936" cy="5915530"/>
          </a:xfrm>
          <a:prstGeom prst="rect">
            <a:avLst/>
          </a:prstGeom>
          <a:noFill/>
        </p:spPr>
        <p:txBody>
          <a:bodyPr wrap="square" rtlCol="0">
            <a:spAutoFit/>
          </a:bodyPr>
          <a:lstStyle/>
          <a:p>
            <a:pPr lvl="2"/>
            <a:r>
              <a:rPr lang="en-US" sz="2400" b="1" dirty="0">
                <a:latin typeface="Arial" panose="020B0604020202020204" pitchFamily="34" charset="0"/>
                <a:cs typeface="Arial" panose="020B0604020202020204" pitchFamily="34" charset="0"/>
              </a:rPr>
              <a:t>There is no Expiration to Certification</a:t>
            </a:r>
          </a:p>
          <a:p>
            <a:pPr lvl="2"/>
            <a:r>
              <a:rPr lang="en-US" sz="2400" dirty="0">
                <a:latin typeface="Arial" panose="020B0604020202020204" pitchFamily="34" charset="0"/>
                <a:cs typeface="Arial" panose="020B0604020202020204" pitchFamily="34" charset="0"/>
              </a:rPr>
              <a:t>                  However…</a:t>
            </a:r>
            <a:r>
              <a:rPr lang="en-US" sz="2400" b="1" dirty="0">
                <a:latin typeface="Arial" panose="020B0604020202020204" pitchFamily="34" charset="0"/>
                <a:cs typeface="Arial" panose="020B0604020202020204" pitchFamily="34" charset="0"/>
              </a:rPr>
              <a:t>..</a:t>
            </a:r>
          </a:p>
          <a:p>
            <a:pPr lvl="2"/>
            <a:endParaRPr lang="en-US" sz="2400" b="1"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All Vendors must submit an Annual “No Change Affidavit.”</a:t>
            </a:r>
          </a:p>
          <a:p>
            <a:pPr marL="800100" lvl="1" indent="-342900">
              <a:buFont typeface="Wingdings" panose="05000000000000000000" pitchFamily="2" charset="2"/>
              <a:buChar char="§"/>
            </a:pPr>
            <a:endParaRPr lang="en-US" sz="2400" dirty="0">
              <a:solidFill>
                <a:srgbClr val="333B46"/>
              </a:solidFill>
              <a:latin typeface="Arial" panose="020B0604020202020204" pitchFamily="34" charset="0"/>
              <a:cs typeface="Arial" panose="020B0604020202020204" pitchFamily="34" charset="0"/>
            </a:endParaRPr>
          </a:p>
          <a:p>
            <a:pPr lvl="1"/>
            <a:r>
              <a:rPr lang="en-US" sz="2400" dirty="0">
                <a:solidFill>
                  <a:srgbClr val="333B46"/>
                </a:solidFill>
                <a:latin typeface="Arial" panose="020B0604020202020204" pitchFamily="34" charset="0"/>
                <a:cs typeface="Arial" panose="020B0604020202020204" pitchFamily="34" charset="0"/>
              </a:rPr>
              <a:t>You must notify the Certification Division of the Department of Procurement Services regarding organization changes, business name changes, and ownership changes within 10 business days of the change. You can report material changes online in the portal via the Expansion application with a follow-up email to </a:t>
            </a:r>
            <a:r>
              <a:rPr lang="en-US" sz="2400" dirty="0">
                <a:solidFill>
                  <a:srgbClr val="333B46"/>
                </a:solidFill>
                <a:latin typeface="Arial" panose="020B0604020202020204" pitchFamily="34" charset="0"/>
                <a:cs typeface="Arial" panose="020B0604020202020204" pitchFamily="34" charset="0"/>
                <a:hlinkClick r:id="rId2"/>
              </a:rPr>
              <a:t>dps.certification@cityofchicago.org</a:t>
            </a:r>
            <a:endParaRPr lang="en-US" sz="2400" dirty="0">
              <a:solidFill>
                <a:srgbClr val="333B46"/>
              </a:solidFill>
              <a:latin typeface="Arial" panose="020B0604020202020204" pitchFamily="34" charset="0"/>
              <a:cs typeface="Arial" panose="020B0604020202020204" pitchFamily="34" charset="0"/>
            </a:endParaRPr>
          </a:p>
          <a:p>
            <a:pPr lvl="1"/>
            <a:endParaRPr lang="en-US" sz="2400" dirty="0">
              <a:solidFill>
                <a:srgbClr val="333B46"/>
              </a:solidFill>
              <a:latin typeface="Arial" panose="020B0604020202020204" pitchFamily="34" charset="0"/>
              <a:cs typeface="Arial" panose="020B0604020202020204" pitchFamily="34" charset="0"/>
            </a:endParaRP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1912422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Maintaining</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Certification</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
        <p:nvSpPr>
          <p:cNvPr id="8" name="TextBox 7">
            <a:extLst>
              <a:ext uri="{FF2B5EF4-FFF2-40B4-BE49-F238E27FC236}">
                <a16:creationId xmlns:a16="http://schemas.microsoft.com/office/drawing/2014/main" id="{32A1193B-CCE6-494D-8AF4-A913E339606B}"/>
              </a:ext>
            </a:extLst>
          </p:cNvPr>
          <p:cNvSpPr txBox="1"/>
          <p:nvPr/>
        </p:nvSpPr>
        <p:spPr>
          <a:xfrm>
            <a:off x="5247249" y="1098183"/>
            <a:ext cx="6432261" cy="5601533"/>
          </a:xfrm>
          <a:prstGeom prst="rect">
            <a:avLst/>
          </a:prstGeom>
          <a:noFill/>
        </p:spPr>
        <p:txBody>
          <a:bodyPr wrap="square">
            <a:spAutoFit/>
          </a:bodyPr>
          <a:lstStyle/>
          <a:p>
            <a:r>
              <a:rPr lang="en-US" sz="2400" b="1" dirty="0">
                <a:solidFill>
                  <a:srgbClr val="333B46"/>
                </a:solidFill>
                <a:latin typeface="Arial" panose="020B0604020202020204" pitchFamily="34" charset="0"/>
                <a:cs typeface="Arial" panose="020B0604020202020204" pitchFamily="34" charset="0"/>
              </a:rPr>
              <a:t>Expansion of Services</a:t>
            </a:r>
            <a:r>
              <a:rPr lang="en-US" sz="2400" dirty="0">
                <a:solidFill>
                  <a:srgbClr val="333B46"/>
                </a:solidFill>
                <a:latin typeface="Arial" panose="020B0604020202020204" pitchFamily="34" charset="0"/>
                <a:cs typeface="Arial" panose="020B0604020202020204" pitchFamily="34" charset="0"/>
              </a:rPr>
              <a:t>:</a:t>
            </a:r>
          </a:p>
          <a:p>
            <a:endParaRPr lang="en-US" sz="24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Submit your request in writing online in the portal via the Expansion application.</a:t>
            </a:r>
          </a:p>
          <a:p>
            <a:pPr marL="342900" indent="-342900">
              <a:buFont typeface="Wingdings" panose="05000000000000000000" pitchFamily="2" charset="2"/>
              <a:buChar char="§"/>
            </a:pPr>
            <a:endParaRPr lang="en-US" sz="22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Where possible, include the added category NAICS code(s), description of the service to be performed and supporting documentation evidencing the owner’s experience.</a:t>
            </a:r>
          </a:p>
          <a:p>
            <a:pPr marL="342900" indent="-342900">
              <a:buFont typeface="Wingdings" panose="05000000000000000000" pitchFamily="2" charset="2"/>
              <a:buChar char="§"/>
            </a:pPr>
            <a:endParaRPr lang="en-US" sz="2200" dirty="0">
              <a:solidFill>
                <a:srgbClr val="333B46"/>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You must include:</a:t>
            </a:r>
          </a:p>
          <a:p>
            <a:pPr marL="800100" lvl="1" indent="-342900">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Required Licenses</a:t>
            </a:r>
          </a:p>
          <a:p>
            <a:pPr marL="800100" lvl="1" indent="-342900">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Copies of past or present contracts</a:t>
            </a:r>
          </a:p>
          <a:p>
            <a:pPr marL="800100" lvl="1" indent="-342900">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Any needed insurance</a:t>
            </a:r>
          </a:p>
          <a:p>
            <a:pPr marL="800100" lvl="1" indent="-342900">
              <a:buFont typeface="Wingdings" panose="05000000000000000000" pitchFamily="2" charset="2"/>
              <a:buChar char="§"/>
            </a:pPr>
            <a:r>
              <a:rPr lang="en-US" sz="2200" dirty="0">
                <a:solidFill>
                  <a:srgbClr val="333B46"/>
                </a:solidFill>
                <a:latin typeface="Arial" panose="020B0604020202020204" pitchFamily="34" charset="0"/>
                <a:cs typeface="Arial" panose="020B0604020202020204" pitchFamily="34" charset="0"/>
              </a:rPr>
              <a:t>Current resume</a:t>
            </a:r>
          </a:p>
          <a:p>
            <a:endParaRPr lang="en-US" sz="2400" dirty="0">
              <a:solidFill>
                <a:srgbClr val="333B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480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11" name="Rectangle 10">
            <a:extLst>
              <a:ext uri="{FF2B5EF4-FFF2-40B4-BE49-F238E27FC236}">
                <a16:creationId xmlns:a16="http://schemas.microsoft.com/office/drawing/2014/main" id="{D489A51F-25B0-454A-BA6E-89D41C085C14}"/>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13" name="Picture 2">
            <a:extLst>
              <a:ext uri="{FF2B5EF4-FFF2-40B4-BE49-F238E27FC236}">
                <a16:creationId xmlns:a16="http://schemas.microsoft.com/office/drawing/2014/main" id="{2ADD0C22-596D-413F-9E04-0D47BAA59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203" y="6320767"/>
            <a:ext cx="260350" cy="258763"/>
          </a:xfrm>
          <a:prstGeom prst="rect">
            <a:avLst/>
          </a:prstGeom>
          <a:solidFill>
            <a:srgbClr val="002060"/>
          </a:solidFill>
          <a:ln>
            <a:noFill/>
          </a:ln>
        </p:spPr>
      </p:pic>
      <p:pic>
        <p:nvPicPr>
          <p:cNvPr id="14" name="Picture 9" descr="Logo, icon&#10;&#10;Description automatically generated">
            <a:extLst>
              <a:ext uri="{FF2B5EF4-FFF2-40B4-BE49-F238E27FC236}">
                <a16:creationId xmlns:a16="http://schemas.microsoft.com/office/drawing/2014/main" id="{A69A6213-D5CA-4055-942F-F9214E5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41" y="6325529"/>
            <a:ext cx="258762" cy="260350"/>
          </a:xfrm>
          <a:prstGeom prst="rect">
            <a:avLst/>
          </a:prstGeom>
          <a:solidFill>
            <a:srgbClr val="002060"/>
          </a:solidFill>
          <a:ln>
            <a:noFill/>
          </a:ln>
        </p:spPr>
      </p:pic>
      <p:pic>
        <p:nvPicPr>
          <p:cNvPr id="15" name="Picture 11" descr="A picture containing clipart&#10;&#10;Description automatically generated">
            <a:extLst>
              <a:ext uri="{FF2B5EF4-FFF2-40B4-BE49-F238E27FC236}">
                <a16:creationId xmlns:a16="http://schemas.microsoft.com/office/drawing/2014/main" id="{5C1D4761-A67F-433A-ABA3-537967CD9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16" y="6325529"/>
            <a:ext cx="260350" cy="260350"/>
          </a:xfrm>
          <a:prstGeom prst="rect">
            <a:avLst/>
          </a:prstGeom>
          <a:solidFill>
            <a:srgbClr val="002060"/>
          </a:solidFill>
          <a:ln>
            <a:noFill/>
          </a:ln>
        </p:spPr>
      </p:pic>
      <p:pic>
        <p:nvPicPr>
          <p:cNvPr id="16" name="Picture 13" descr="Logo&#10;&#10;Description automatically generated">
            <a:extLst>
              <a:ext uri="{FF2B5EF4-FFF2-40B4-BE49-F238E27FC236}">
                <a16:creationId xmlns:a16="http://schemas.microsoft.com/office/drawing/2014/main" id="{0E746495-B812-45BC-A88C-FA2554086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028" y="6325529"/>
            <a:ext cx="260350" cy="260350"/>
          </a:xfrm>
          <a:prstGeom prst="rect">
            <a:avLst/>
          </a:prstGeom>
          <a:solidFill>
            <a:srgbClr val="002060"/>
          </a:solidFill>
          <a:ln>
            <a:noFill/>
          </a:ln>
        </p:spPr>
      </p:pic>
      <p:sp>
        <p:nvSpPr>
          <p:cNvPr id="17" name="TextBox 14">
            <a:extLst>
              <a:ext uri="{FF2B5EF4-FFF2-40B4-BE49-F238E27FC236}">
                <a16:creationId xmlns:a16="http://schemas.microsoft.com/office/drawing/2014/main" id="{89A02575-98D1-428C-BC25-733F5264A98D}"/>
              </a:ext>
            </a:extLst>
          </p:cNvPr>
          <p:cNvSpPr txBox="1">
            <a:spLocks noChangeArrowheads="1"/>
          </p:cNvSpPr>
          <p:nvPr/>
        </p:nvSpPr>
        <p:spPr bwMode="auto">
          <a:xfrm>
            <a:off x="3293853" y="6346166"/>
            <a:ext cx="1219200" cy="261938"/>
          </a:xfrm>
          <a:prstGeom prst="rect">
            <a:avLst/>
          </a:prstGeom>
          <a:solidFill>
            <a:srgbClr val="333B46"/>
          </a:solidFill>
          <a:ln>
            <a:noFill/>
          </a:ln>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fontAlgn="base">
              <a:lnSpc>
                <a:spcPct val="100000"/>
              </a:lnSpc>
              <a:spcBef>
                <a:spcPct val="0"/>
              </a:spcBef>
              <a:spcAft>
                <a:spcPct val="0"/>
              </a:spcAft>
              <a:buNone/>
            </a:pPr>
            <a:r>
              <a:rPr lang="en-US" altLang="en-US" sz="1100">
                <a:solidFill>
                  <a:srgbClr val="FFFFFF"/>
                </a:solidFill>
                <a:latin typeface="Roboto Light" panose="02000000000000000000" pitchFamily="2" charset="0"/>
                <a:cs typeface="Roboto Light" panose="02000000000000000000" pitchFamily="2" charset="0"/>
              </a:rPr>
              <a:t>@CHICAGODPS</a:t>
            </a:r>
          </a:p>
        </p:txBody>
      </p:sp>
      <p:sp>
        <p:nvSpPr>
          <p:cNvPr id="18" name="TextBox 15">
            <a:extLst>
              <a:ext uri="{FF2B5EF4-FFF2-40B4-BE49-F238E27FC236}">
                <a16:creationId xmlns:a16="http://schemas.microsoft.com/office/drawing/2014/main" id="{F6AA0811-C58D-44B7-A27A-3441096DD172}"/>
              </a:ext>
            </a:extLst>
          </p:cNvPr>
          <p:cNvSpPr txBox="1">
            <a:spLocks noChangeArrowheads="1"/>
          </p:cNvSpPr>
          <p:nvPr/>
        </p:nvSpPr>
        <p:spPr bwMode="auto">
          <a:xfrm>
            <a:off x="1903562" y="1387415"/>
            <a:ext cx="2818471" cy="415498"/>
          </a:xfrm>
          <a:prstGeom prst="rect">
            <a:avLst/>
          </a:prstGeom>
          <a:solidFill>
            <a:srgbClr val="0070C0"/>
          </a:solidFill>
          <a:ln>
            <a:solidFill>
              <a:srgbClr val="0070C0"/>
            </a:solidFill>
          </a:ln>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algn="ctr" fontAlgn="base">
              <a:lnSpc>
                <a:spcPct val="100000"/>
              </a:lnSpc>
              <a:spcBef>
                <a:spcPct val="0"/>
              </a:spcBef>
              <a:spcAft>
                <a:spcPct val="0"/>
              </a:spcAft>
              <a:buNone/>
            </a:pPr>
            <a:r>
              <a:rPr lang="en-US" altLang="en-US" sz="2100" dirty="0">
                <a:solidFill>
                  <a:srgbClr val="FFFFFF"/>
                </a:solidFill>
                <a:latin typeface="Roboto Medium" panose="02000000000000000000" pitchFamily="2" charset="0"/>
                <a:cs typeface="Roboto Medium" panose="02000000000000000000" pitchFamily="2" charset="0"/>
              </a:rPr>
              <a:t>RESOURCE GUIDES</a:t>
            </a:r>
          </a:p>
        </p:txBody>
      </p:sp>
      <p:pic>
        <p:nvPicPr>
          <p:cNvPr id="19" name="Picture 18">
            <a:extLst>
              <a:ext uri="{FF2B5EF4-FFF2-40B4-BE49-F238E27FC236}">
                <a16:creationId xmlns:a16="http://schemas.microsoft.com/office/drawing/2014/main" id="{ACA7E10C-3F74-45FD-9885-7AF4920C1CE5}"/>
              </a:ext>
            </a:extLst>
          </p:cNvPr>
          <p:cNvPicPr>
            <a:picLocks noChangeAspect="1"/>
          </p:cNvPicPr>
          <p:nvPr/>
        </p:nvPicPr>
        <p:blipFill rotWithShape="1">
          <a:blip r:embed="rId8"/>
          <a:srcRect l="7203"/>
          <a:stretch/>
        </p:blipFill>
        <p:spPr>
          <a:xfrm>
            <a:off x="6786114" y="1114248"/>
            <a:ext cx="1777732" cy="2328952"/>
          </a:xfrm>
          <a:prstGeom prst="rect">
            <a:avLst/>
          </a:prstGeom>
          <a:solidFill>
            <a:srgbClr val="002060"/>
          </a:solidFill>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DB02738B-08B1-4F51-9F32-1D971567BA13}"/>
              </a:ext>
            </a:extLst>
          </p:cNvPr>
          <p:cNvPicPr>
            <a:picLocks noChangeAspect="1"/>
          </p:cNvPicPr>
          <p:nvPr/>
        </p:nvPicPr>
        <p:blipFill>
          <a:blip r:embed="rId9"/>
          <a:stretch>
            <a:fillRect/>
          </a:stretch>
        </p:blipFill>
        <p:spPr>
          <a:xfrm>
            <a:off x="8715555" y="1092538"/>
            <a:ext cx="1777732" cy="2316546"/>
          </a:xfrm>
          <a:prstGeom prst="rect">
            <a:avLst/>
          </a:prstGeom>
          <a:solidFill>
            <a:srgbClr val="002060"/>
          </a:solidFill>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4B6A3B9-BF41-4B9F-9557-FD2C7F8F2DA8}"/>
              </a:ext>
            </a:extLst>
          </p:cNvPr>
          <p:cNvPicPr>
            <a:picLocks noChangeAspect="1"/>
          </p:cNvPicPr>
          <p:nvPr/>
        </p:nvPicPr>
        <p:blipFill>
          <a:blip r:embed="rId10"/>
          <a:stretch>
            <a:fillRect/>
          </a:stretch>
        </p:blipFill>
        <p:spPr>
          <a:xfrm>
            <a:off x="6809118" y="3547264"/>
            <a:ext cx="1777732" cy="2325407"/>
          </a:xfrm>
          <a:prstGeom prst="rect">
            <a:avLst/>
          </a:prstGeom>
          <a:solidFill>
            <a:srgbClr val="002060"/>
          </a:solidFill>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4A96BC0C-F8A0-4359-B84F-8D83C1311B68}"/>
              </a:ext>
            </a:extLst>
          </p:cNvPr>
          <p:cNvPicPr>
            <a:picLocks noChangeAspect="1"/>
          </p:cNvPicPr>
          <p:nvPr/>
        </p:nvPicPr>
        <p:blipFill>
          <a:blip r:embed="rId11"/>
          <a:stretch>
            <a:fillRect/>
          </a:stretch>
        </p:blipFill>
        <p:spPr>
          <a:xfrm>
            <a:off x="8744310" y="3473242"/>
            <a:ext cx="1777732" cy="2398472"/>
          </a:xfrm>
          <a:prstGeom prst="rect">
            <a:avLst/>
          </a:prstGeom>
          <a:solidFill>
            <a:srgbClr val="002060"/>
          </a:solidFill>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670CA0A6-3F24-4EF7-91DF-3C1B68C9797F}"/>
              </a:ext>
            </a:extLst>
          </p:cNvPr>
          <p:cNvSpPr txBox="1"/>
          <p:nvPr/>
        </p:nvSpPr>
        <p:spPr>
          <a:xfrm>
            <a:off x="966158" y="2127849"/>
            <a:ext cx="5135593" cy="2800767"/>
          </a:xfrm>
          <a:prstGeom prst="rect">
            <a:avLst/>
          </a:prstGeom>
          <a:solidFill>
            <a:srgbClr val="0070C0"/>
          </a:solidFill>
          <a:ln>
            <a:solidFill>
              <a:schemeClr val="accent1"/>
            </a:solidFill>
          </a:ln>
        </p:spPr>
        <p:txBody>
          <a:bodyPr wrap="square">
            <a:spAutoFit/>
          </a:bodyPr>
          <a:lstStyle/>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DPS has published a four-volume set of Resource Guides, expanding on the guiding principle of transparency.</a:t>
            </a:r>
          </a:p>
          <a:p>
            <a:pPr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The Resource Guides were divided into key areas of the procurement process:</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Contract Administration</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Incentives and Programs</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Certification</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Compliance</a:t>
            </a:r>
          </a:p>
          <a:p>
            <a:pPr marL="342900" lvl="1"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rPr>
              <a:t>Download now at </a:t>
            </a:r>
            <a:r>
              <a:rPr lang="en-US" sz="1600" dirty="0" err="1">
                <a:solidFill>
                  <a:prstClr val="white"/>
                </a:solidFill>
                <a:latin typeface="Calibri" panose="020F0502020204030204" pitchFamily="34" charset="0"/>
                <a:ea typeface="Roboto" panose="02000000000000000000" pitchFamily="2" charset="0"/>
                <a:cs typeface="Calibri" panose="020F0502020204030204" pitchFamily="34" charset="0"/>
              </a:rPr>
              <a:t>www.chicago.gov</a:t>
            </a:r>
            <a:r>
              <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rPr>
              <a:t>/</a:t>
            </a:r>
            <a:r>
              <a:rPr lang="en-US" sz="1600" dirty="0" err="1">
                <a:solidFill>
                  <a:prstClr val="white"/>
                </a:solidFill>
                <a:latin typeface="Calibri" panose="020F0502020204030204" pitchFamily="34" charset="0"/>
                <a:ea typeface="Roboto" panose="02000000000000000000" pitchFamily="2" charset="0"/>
                <a:cs typeface="Calibri" panose="020F0502020204030204" pitchFamily="34" charset="0"/>
              </a:rPr>
              <a:t>dpsguides</a:t>
            </a:r>
            <a:endPar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endParaRPr>
          </a:p>
        </p:txBody>
      </p:sp>
      <p:sp>
        <p:nvSpPr>
          <p:cNvPr id="25" name="Rectangle 24">
            <a:extLst>
              <a:ext uri="{FF2B5EF4-FFF2-40B4-BE49-F238E27FC236}">
                <a16:creationId xmlns:a16="http://schemas.microsoft.com/office/drawing/2014/main" id="{B9B9FD3C-BD67-4433-941A-64AD65D1D163}"/>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108009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291790" y="1150178"/>
            <a:ext cx="6934698" cy="5675080"/>
          </a:xfrm>
          <a:prstGeom prst="rect">
            <a:avLst/>
          </a:prstGeom>
          <a:noFill/>
        </p:spPr>
        <p:txBody>
          <a:bodyPr wrap="square" rtlCol="0">
            <a:spAutoFit/>
          </a:bodyPr>
          <a:lstStyle/>
          <a:p>
            <a:pPr>
              <a:lnSpc>
                <a:spcPct val="150000"/>
              </a:lnSpc>
            </a:pPr>
            <a:r>
              <a:rPr lang="en-US" sz="2400" dirty="0">
                <a:latin typeface="Arial" panose="020B0604020202020204" pitchFamily="34" charset="0"/>
                <a:cs typeface="Arial" panose="020B0604020202020204" pitchFamily="34" charset="0"/>
              </a:rPr>
              <a:t>Top 10 Reasons Applications are Denied</a:t>
            </a:r>
          </a:p>
          <a:p>
            <a:pPr>
              <a:lnSpc>
                <a:spcPct val="150000"/>
              </a:lnSpc>
            </a:pPr>
            <a:endParaRPr lang="en-US" sz="1400" dirty="0">
              <a:latin typeface="Arial" panose="020B0604020202020204" pitchFamily="34" charset="0"/>
              <a:cs typeface="Arial" panose="020B0604020202020204" pitchFamily="34" charset="0"/>
            </a:endParaRPr>
          </a:p>
          <a:p>
            <a:pPr marL="457200" indent="-457200" eaLnBrk="1" fontAlgn="auto" hangingPunct="1">
              <a:spcAft>
                <a:spcPts val="0"/>
              </a:spcAft>
              <a:buFont typeface="+mj-lt"/>
              <a:buAutoNum type="arabicPeriod"/>
              <a:defRPr/>
            </a:pPr>
            <a:r>
              <a:rPr lang="en-US" altLang="en-US" sz="1600" dirty="0">
                <a:solidFill>
                  <a:srgbClr val="333B46"/>
                </a:solidFill>
              </a:rPr>
              <a:t>Unsubstantiated or questionable ownership/control.</a:t>
            </a:r>
          </a:p>
          <a:p>
            <a:pPr marL="457200" indent="-457200" eaLnBrk="1" fontAlgn="auto" hangingPunct="1">
              <a:spcAft>
                <a:spcPts val="0"/>
              </a:spcAft>
              <a:buFont typeface="+mj-lt"/>
              <a:buAutoNum type="arabicPeriod"/>
              <a:defRPr/>
            </a:pPr>
            <a:r>
              <a:rPr lang="en-US" altLang="en-US" sz="1600" dirty="0">
                <a:solidFill>
                  <a:srgbClr val="333B46"/>
                </a:solidFill>
              </a:rPr>
              <a:t>Unclear description of critical functions and who is responsible. </a:t>
            </a:r>
          </a:p>
          <a:p>
            <a:pPr marL="457200" indent="-457200" eaLnBrk="1" fontAlgn="auto" hangingPunct="1">
              <a:spcAft>
                <a:spcPts val="0"/>
              </a:spcAft>
              <a:buFont typeface="+mj-lt"/>
              <a:buAutoNum type="arabicPeriod"/>
              <a:defRPr/>
            </a:pPr>
            <a:r>
              <a:rPr lang="en-US" altLang="en-US" sz="1600" dirty="0">
                <a:solidFill>
                  <a:srgbClr val="333B46"/>
                </a:solidFill>
              </a:rPr>
              <a:t>Company cannot substantiate where and/or how start-up funds/expansion capital was initiated.</a:t>
            </a:r>
          </a:p>
          <a:p>
            <a:pPr marL="457200" indent="-457200" eaLnBrk="1" fontAlgn="auto" hangingPunct="1">
              <a:spcAft>
                <a:spcPts val="0"/>
              </a:spcAft>
              <a:buFont typeface="+mj-lt"/>
              <a:buAutoNum type="arabicPeriod"/>
              <a:defRPr/>
            </a:pPr>
            <a:r>
              <a:rPr lang="en-US" altLang="en-US" sz="1600" dirty="0">
                <a:solidFill>
                  <a:srgbClr val="333B46"/>
                </a:solidFill>
              </a:rPr>
              <a:t>Outside secondary employment takes the majority of the MBE/WBE/VBE/BEPD/DBE Enterprise’s time each day.</a:t>
            </a:r>
          </a:p>
          <a:p>
            <a:pPr marL="457200" indent="-457200" eaLnBrk="1" fontAlgn="auto" hangingPunct="1">
              <a:spcAft>
                <a:spcPts val="0"/>
              </a:spcAft>
              <a:buFont typeface="+mj-lt"/>
              <a:buAutoNum type="arabicPeriod"/>
              <a:defRPr/>
            </a:pPr>
            <a:r>
              <a:rPr lang="en-US" altLang="en-US" sz="1600" dirty="0">
                <a:solidFill>
                  <a:srgbClr val="333B46"/>
                </a:solidFill>
              </a:rPr>
              <a:t>The company is not located in one of the six county regions (MBE/WBE/VBE/BEPD).</a:t>
            </a:r>
          </a:p>
          <a:p>
            <a:pPr marL="457200" indent="-457200" eaLnBrk="1" fontAlgn="auto" hangingPunct="1">
              <a:spcAft>
                <a:spcPts val="0"/>
              </a:spcAft>
              <a:buFont typeface="+mj-lt"/>
              <a:buAutoNum type="arabicPeriod"/>
              <a:defRPr/>
            </a:pPr>
            <a:r>
              <a:rPr lang="en-US" altLang="en-US" sz="1600" dirty="0">
                <a:solidFill>
                  <a:srgbClr val="333B46"/>
                </a:solidFill>
              </a:rPr>
              <a:t>Point of Contact did not respond to requests for information in a timely manner.</a:t>
            </a:r>
          </a:p>
          <a:p>
            <a:pPr marL="457200" indent="-457200" eaLnBrk="1" fontAlgn="auto" hangingPunct="1">
              <a:spcAft>
                <a:spcPts val="0"/>
              </a:spcAft>
              <a:buFont typeface="+mj-lt"/>
              <a:buAutoNum type="arabicPeriod"/>
              <a:defRPr/>
            </a:pPr>
            <a:r>
              <a:rPr lang="en-US" altLang="en-US" sz="1600" dirty="0">
                <a:solidFill>
                  <a:srgbClr val="333B46"/>
                </a:solidFill>
              </a:rPr>
              <a:t>Inconsistencies with the Applicant firm name among various documents.</a:t>
            </a:r>
          </a:p>
          <a:p>
            <a:pPr marL="457200" indent="-457200" eaLnBrk="1" fontAlgn="auto" hangingPunct="1">
              <a:spcAft>
                <a:spcPts val="0"/>
              </a:spcAft>
              <a:buFont typeface="+mj-lt"/>
              <a:buAutoNum type="arabicPeriod"/>
              <a:defRPr/>
            </a:pPr>
            <a:r>
              <a:rPr lang="en-US" altLang="en-US" sz="1600" dirty="0">
                <a:solidFill>
                  <a:srgbClr val="333B46"/>
                </a:solidFill>
              </a:rPr>
              <a:t>Problems with contracts: missing, incomplete, not signed &amp; executed by qualifying owners, or have no corresponding proof of payments.</a:t>
            </a:r>
          </a:p>
          <a:p>
            <a:pPr marL="457200" indent="-457200" eaLnBrk="1" fontAlgn="auto" hangingPunct="1">
              <a:spcAft>
                <a:spcPts val="0"/>
              </a:spcAft>
              <a:buFont typeface="+mj-lt"/>
              <a:buAutoNum type="arabicPeriod"/>
              <a:defRPr/>
            </a:pPr>
            <a:r>
              <a:rPr lang="en-US" altLang="en-US" sz="1600" dirty="0">
                <a:solidFill>
                  <a:srgbClr val="333B46"/>
                </a:solidFill>
              </a:rPr>
              <a:t>Required documents are not attached or no explanation is given as to why the documents are not available.</a:t>
            </a:r>
          </a:p>
          <a:p>
            <a:pPr marL="457200" indent="-457200" eaLnBrk="1" fontAlgn="auto" hangingPunct="1">
              <a:spcAft>
                <a:spcPts val="0"/>
              </a:spcAft>
              <a:buFont typeface="+mj-lt"/>
              <a:buAutoNum type="arabicPeriod"/>
              <a:defRPr/>
            </a:pPr>
            <a:r>
              <a:rPr lang="en-US" altLang="en-US" sz="1600" dirty="0">
                <a:solidFill>
                  <a:srgbClr val="333B46"/>
                </a:solidFill>
              </a:rPr>
              <a:t>Three/Five/Seven years of tax returns were not submitted (signed) as required.</a:t>
            </a:r>
          </a:p>
          <a:p>
            <a:pPr>
              <a:lnSpc>
                <a:spcPct val="150000"/>
              </a:lnSpc>
            </a:pPr>
            <a:endParaRPr lang="en-US" sz="1200" dirty="0">
              <a:solidFill>
                <a:srgbClr val="333B46"/>
              </a:solidFill>
              <a:latin typeface="Arial" panose="020B0604020202020204" pitchFamily="34" charset="0"/>
              <a:cs typeface="Arial" panose="020B0604020202020204" pitchFamily="34" charset="0"/>
            </a:endParaRPr>
          </a:p>
          <a:p>
            <a:pPr>
              <a:lnSpc>
                <a:spcPct val="150000"/>
              </a:lnSpc>
            </a:pPr>
            <a:r>
              <a:rPr lang="en-US" sz="1200" dirty="0">
                <a:solidFill>
                  <a:srgbClr val="333B46"/>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What you</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To Know</a:t>
            </a:r>
          </a:p>
        </p:txBody>
      </p:sp>
    </p:spTree>
    <p:extLst>
      <p:ext uri="{BB962C8B-B14F-4D97-AF65-F5344CB8AC3E}">
        <p14:creationId xmlns:p14="http://schemas.microsoft.com/office/powerpoint/2010/main" val="247656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406640" y="3591212"/>
            <a:ext cx="4506685" cy="1273629"/>
          </a:xfrm>
        </p:spPr>
        <p:txBody>
          <a:bodyPr anchor="ctr">
            <a:normAutofit fontScale="90000"/>
          </a:bodyPr>
          <a:lstStyle/>
          <a:p>
            <a:r>
              <a:rPr lang="en-US" sz="8000" dirty="0">
                <a:solidFill>
                  <a:schemeClr val="bg1"/>
                </a:solidFill>
                <a:latin typeface="Big Shoulders Display Black" pitchFamily="2" charset="0"/>
              </a:rPr>
              <a:t>QUESTIONS?</a:t>
            </a:r>
          </a:p>
        </p:txBody>
      </p:sp>
      <p:sp>
        <p:nvSpPr>
          <p:cNvPr id="7" name="Rectangle 6">
            <a:extLst>
              <a:ext uri="{FF2B5EF4-FFF2-40B4-BE49-F238E27FC236}">
                <a16:creationId xmlns:a16="http://schemas.microsoft.com/office/drawing/2014/main" id="{2DF58C6D-2877-450D-B471-C8085089FD1B}"/>
              </a:ext>
            </a:extLst>
          </p:cNvPr>
          <p:cNvSpPr/>
          <p:nvPr/>
        </p:nvSpPr>
        <p:spPr>
          <a:xfrm flipV="1">
            <a:off x="6096000" y="6204856"/>
            <a:ext cx="4281378" cy="4571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6216831" y="5799946"/>
            <a:ext cx="5288280" cy="304747"/>
          </a:xfrm>
        </p:spPr>
        <p:txBody>
          <a:bodyPr>
            <a:noAutofit/>
          </a:bodyPr>
          <a:lstStyle/>
          <a:p>
            <a:pPr algn="r"/>
            <a:r>
              <a:rPr lang="en-US" sz="1200" dirty="0">
                <a:latin typeface="Arial" panose="020B0604020202020204" pitchFamily="34" charset="0"/>
                <a:cs typeface="Arial" panose="020B0604020202020204" pitchFamily="34" charset="0"/>
              </a:rPr>
              <a:t>Do you have a question? Please use the WebEx Q&amp;A feature as shown.</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62" y="428430"/>
            <a:ext cx="4262811" cy="823965"/>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31</a:t>
            </a:fld>
            <a:endParaRPr lang="en-US"/>
          </a:p>
        </p:txBody>
      </p:sp>
      <p:pic>
        <p:nvPicPr>
          <p:cNvPr id="9" name="Picture 8">
            <a:extLst>
              <a:ext uri="{FF2B5EF4-FFF2-40B4-BE49-F238E27FC236}">
                <a16:creationId xmlns:a16="http://schemas.microsoft.com/office/drawing/2014/main" id="{18996C5C-E8C5-46E9-9F9A-E6E4D6770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622" y="428430"/>
            <a:ext cx="2993012" cy="3006226"/>
          </a:xfrm>
          <a:prstGeom prst="rect">
            <a:avLst/>
          </a:prstGeom>
        </p:spPr>
      </p:pic>
      <p:pic>
        <p:nvPicPr>
          <p:cNvPr id="11" name="Picture 10">
            <a:extLst>
              <a:ext uri="{FF2B5EF4-FFF2-40B4-BE49-F238E27FC236}">
                <a16:creationId xmlns:a16="http://schemas.microsoft.com/office/drawing/2014/main" id="{763E3889-B9F4-48CF-B446-8B3A8C89D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606387" y="6204856"/>
            <a:ext cx="274970" cy="224714"/>
          </a:xfrm>
          <a:prstGeom prst="rect">
            <a:avLst/>
          </a:prstGeom>
        </p:spPr>
      </p:pic>
    </p:spTree>
    <p:extLst>
      <p:ext uri="{BB962C8B-B14F-4D97-AF65-F5344CB8AC3E}">
        <p14:creationId xmlns:p14="http://schemas.microsoft.com/office/powerpoint/2010/main" val="139129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3331262"/>
            <a:ext cx="6934698" cy="2793842"/>
          </a:xfrm>
          <a:prstGeom prst="rect">
            <a:avLst/>
          </a:prstGeom>
          <a:noFill/>
        </p:spPr>
        <p:txBody>
          <a:bodyPr wrap="square" rtlCol="0">
            <a:spAutoFit/>
          </a:bodyPr>
          <a:lstStyle/>
          <a:p>
            <a:pPr>
              <a:lnSpc>
                <a:spcPct val="150000"/>
              </a:lnSpc>
            </a:pPr>
            <a:r>
              <a:rPr lang="en-US" sz="2400" dirty="0">
                <a:latin typeface="Arial" panose="020B0604020202020204" pitchFamily="34" charset="0"/>
                <a:cs typeface="Arial" panose="020B0604020202020204" pitchFamily="34" charset="0"/>
              </a:rPr>
              <a:t>Did you find this workshop helpful? Share it on social media using </a:t>
            </a:r>
            <a:r>
              <a:rPr lang="en-US" sz="2400" b="1" dirty="0">
                <a:solidFill>
                  <a:srgbClr val="333B46"/>
                </a:solidFill>
                <a:latin typeface="Arial" panose="020B0604020202020204" pitchFamily="34" charset="0"/>
                <a:cs typeface="Arial" panose="020B0604020202020204" pitchFamily="34" charset="0"/>
              </a:rPr>
              <a:t>#DPSWorkshops</a:t>
            </a:r>
            <a:r>
              <a:rPr lang="en-US" sz="2400" dirty="0">
                <a:latin typeface="Arial" panose="020B0604020202020204" pitchFamily="34" charset="0"/>
                <a:cs typeface="Arial" panose="020B0604020202020204" pitchFamily="34" charset="0"/>
              </a:rPr>
              <a:t> and spread the word to help the City business community learn about the programs and initiatives available at the City of Chicago. </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92280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30628"/>
            <a:ext cx="3605347" cy="3670663"/>
          </a:xfrm>
        </p:spPr>
        <p:txBody>
          <a:bodyPr anchor="ctr">
            <a:noAutofit/>
          </a:bodyPr>
          <a:lstStyle/>
          <a:p>
            <a:r>
              <a:rPr lang="en-US" sz="4400" dirty="0">
                <a:solidFill>
                  <a:schemeClr val="bg1"/>
                </a:solidFill>
                <a:latin typeface="Big Shoulders Display Black" pitchFamily="2" charset="0"/>
              </a:rPr>
              <a:t> FOLLOW US ON SOCIAL MEDIA</a:t>
            </a:r>
          </a:p>
        </p:txBody>
      </p:sp>
      <p:pic>
        <p:nvPicPr>
          <p:cNvPr id="10" name="Picture 9">
            <a:extLst>
              <a:ext uri="{FF2B5EF4-FFF2-40B4-BE49-F238E27FC236}">
                <a16:creationId xmlns:a16="http://schemas.microsoft.com/office/drawing/2014/main" id="{E0ED178C-759D-4479-88B5-A60E745C4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5" y="1133913"/>
            <a:ext cx="6214911" cy="1797248"/>
          </a:xfrm>
          <a:prstGeom prst="rect">
            <a:avLst/>
          </a:prstGeom>
        </p:spPr>
      </p:pic>
      <p:sp>
        <p:nvSpPr>
          <p:cNvPr id="11" name="TextBox 10">
            <a:extLst>
              <a:ext uri="{FF2B5EF4-FFF2-40B4-BE49-F238E27FC236}">
                <a16:creationId xmlns:a16="http://schemas.microsoft.com/office/drawing/2014/main" id="{537065F0-9BBE-43D7-8B53-AB3EB0985349}"/>
              </a:ext>
            </a:extLst>
          </p:cNvPr>
          <p:cNvSpPr txBox="1"/>
          <p:nvPr/>
        </p:nvSpPr>
        <p:spPr>
          <a:xfrm>
            <a:off x="1473898" y="2748279"/>
            <a:ext cx="46221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@CHICAGODPS</a:t>
            </a:r>
          </a:p>
        </p:txBody>
      </p:sp>
    </p:spTree>
    <p:extLst>
      <p:ext uri="{BB962C8B-B14F-4D97-AF65-F5344CB8AC3E}">
        <p14:creationId xmlns:p14="http://schemas.microsoft.com/office/powerpoint/2010/main" val="392505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11" name="Rectangle 10">
            <a:extLst>
              <a:ext uri="{FF2B5EF4-FFF2-40B4-BE49-F238E27FC236}">
                <a16:creationId xmlns:a16="http://schemas.microsoft.com/office/drawing/2014/main" id="{D489A51F-25B0-454A-BA6E-89D41C085C14}"/>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18" name="TextBox 15">
            <a:extLst>
              <a:ext uri="{FF2B5EF4-FFF2-40B4-BE49-F238E27FC236}">
                <a16:creationId xmlns:a16="http://schemas.microsoft.com/office/drawing/2014/main" id="{F6AA0811-C58D-44B7-A27A-3441096DD172}"/>
              </a:ext>
            </a:extLst>
          </p:cNvPr>
          <p:cNvSpPr txBox="1">
            <a:spLocks noChangeArrowheads="1"/>
          </p:cNvSpPr>
          <p:nvPr/>
        </p:nvSpPr>
        <p:spPr bwMode="auto">
          <a:xfrm>
            <a:off x="941201" y="1436767"/>
            <a:ext cx="3697822" cy="415498"/>
          </a:xfrm>
          <a:prstGeom prst="rect">
            <a:avLst/>
          </a:prstGeom>
          <a:solidFill>
            <a:srgbClr val="0070C0"/>
          </a:solidFill>
          <a:ln>
            <a:noFill/>
          </a:ln>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algn="ctr" fontAlgn="base">
              <a:lnSpc>
                <a:spcPct val="100000"/>
              </a:lnSpc>
              <a:spcBef>
                <a:spcPct val="0"/>
              </a:spcBef>
              <a:spcAft>
                <a:spcPct val="0"/>
              </a:spcAft>
              <a:buNone/>
            </a:pPr>
            <a:r>
              <a:rPr lang="en-US" altLang="en-US" sz="2100" dirty="0">
                <a:solidFill>
                  <a:srgbClr val="FFFFFF"/>
                </a:solidFill>
                <a:latin typeface="Roboto Medium" panose="02000000000000000000" pitchFamily="2" charset="0"/>
                <a:cs typeface="Roboto Medium" panose="02000000000000000000" pitchFamily="2" charset="0"/>
              </a:rPr>
              <a:t>Office of Contracting Equity</a:t>
            </a:r>
          </a:p>
        </p:txBody>
      </p:sp>
      <p:sp>
        <p:nvSpPr>
          <p:cNvPr id="23" name="TextBox 22">
            <a:extLst>
              <a:ext uri="{FF2B5EF4-FFF2-40B4-BE49-F238E27FC236}">
                <a16:creationId xmlns:a16="http://schemas.microsoft.com/office/drawing/2014/main" id="{670CA0A6-3F24-4EF7-91DF-3C1B68C9797F}"/>
              </a:ext>
            </a:extLst>
          </p:cNvPr>
          <p:cNvSpPr txBox="1"/>
          <p:nvPr/>
        </p:nvSpPr>
        <p:spPr>
          <a:xfrm>
            <a:off x="506082" y="2321635"/>
            <a:ext cx="5135593" cy="3046988"/>
          </a:xfrm>
          <a:prstGeom prst="rect">
            <a:avLst/>
          </a:prstGeom>
          <a:solidFill>
            <a:srgbClr val="0070C0"/>
          </a:solidFill>
          <a:ln>
            <a:solidFill>
              <a:srgbClr val="333B46"/>
            </a:solidFill>
          </a:ln>
        </p:spPr>
        <p:txBody>
          <a:bodyPr wrap="square">
            <a:spAutoFit/>
          </a:bodyPr>
          <a:lstStyle/>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DPS has a new contracting equity website to assist vendors in the search for information regarding certification, compliance and more.</a:t>
            </a:r>
          </a:p>
          <a:p>
            <a:pPr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cs typeface="Calibri" panose="020F0502020204030204" pitchFamily="34" charset="0"/>
              </a:rPr>
              <a:t>The webpage highlights key areas of the procurement process:</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Certification Overview</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Compliance Information</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Chicago Certified Firms Directory</a:t>
            </a:r>
          </a:p>
          <a:p>
            <a:pPr marL="557213" lvl="1" indent="-214313" defTabSz="685800">
              <a:buFont typeface="Wingdings" pitchFamily="2" charset="2"/>
              <a:buChar char="Ø"/>
              <a:defRPr/>
            </a:pPr>
            <a:r>
              <a:rPr lang="en-US" sz="1600" dirty="0">
                <a:solidFill>
                  <a:prstClr val="white"/>
                </a:solidFill>
                <a:latin typeface="Calibri" panose="020F0502020204030204" pitchFamily="34" charset="0"/>
                <a:cs typeface="Calibri" panose="020F0502020204030204" pitchFamily="34" charset="0"/>
              </a:rPr>
              <a:t>Core Workshop Offerings</a:t>
            </a:r>
          </a:p>
          <a:p>
            <a:pPr marL="342900" lvl="1" defTabSz="685800">
              <a:defRPr/>
            </a:pPr>
            <a:endParaRPr lang="en-US" sz="1600" dirty="0">
              <a:solidFill>
                <a:prstClr val="white"/>
              </a:solidFill>
              <a:latin typeface="Calibri" panose="020F0502020204030204" pitchFamily="34" charset="0"/>
              <a:cs typeface="Calibri" panose="020F0502020204030204" pitchFamily="34" charset="0"/>
            </a:endParaRPr>
          </a:p>
          <a:p>
            <a:pPr marL="214313" indent="-214313" defTabSz="685800">
              <a:buFont typeface="Wingdings" pitchFamily="2" charset="2"/>
              <a:buChar char="§"/>
              <a:defRPr/>
            </a:pPr>
            <a:r>
              <a:rPr lang="en-US" sz="1600" dirty="0">
                <a:solidFill>
                  <a:prstClr val="white"/>
                </a:solidFill>
                <a:latin typeface="Calibri" panose="020F0502020204030204" pitchFamily="34" charset="0"/>
                <a:ea typeface="Roboto" panose="02000000000000000000" pitchFamily="2" charset="0"/>
                <a:cs typeface="Calibri" panose="020F0502020204030204" pitchFamily="34" charset="0"/>
              </a:rPr>
              <a:t>Visit this webpage at www.</a:t>
            </a:r>
            <a:r>
              <a:rPr lang="en-US" sz="1600" dirty="0">
                <a:solidFill>
                  <a:schemeClr val="accent5">
                    <a:lumMod val="20000"/>
                    <a:lumOff val="80000"/>
                  </a:schemeClr>
                </a:solidFill>
                <a:latin typeface="Calibri" panose="020F0502020204030204" pitchFamily="34" charset="0"/>
                <a:ea typeface="Roboto" panose="02000000000000000000" pitchFamily="2" charset="0"/>
                <a:cs typeface="Calibri" panose="020F0502020204030204" pitchFamily="34" charset="0"/>
              </a:rPr>
              <a:t>chicago.gov/oce</a:t>
            </a:r>
          </a:p>
        </p:txBody>
      </p:sp>
      <p:sp>
        <p:nvSpPr>
          <p:cNvPr id="25" name="Rectangle 24">
            <a:extLst>
              <a:ext uri="{FF2B5EF4-FFF2-40B4-BE49-F238E27FC236}">
                <a16:creationId xmlns:a16="http://schemas.microsoft.com/office/drawing/2014/main" id="{B9B9FD3C-BD67-4433-941A-64AD65D1D163}"/>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9FCD63C8-212F-6B7D-6108-9595504C62D3}"/>
              </a:ext>
            </a:extLst>
          </p:cNvPr>
          <p:cNvPicPr>
            <a:picLocks noChangeAspect="1"/>
          </p:cNvPicPr>
          <p:nvPr/>
        </p:nvPicPr>
        <p:blipFill>
          <a:blip r:embed="rId4"/>
          <a:stretch>
            <a:fillRect/>
          </a:stretch>
        </p:blipFill>
        <p:spPr>
          <a:xfrm>
            <a:off x="5705177" y="1436767"/>
            <a:ext cx="5486158" cy="3586958"/>
          </a:xfrm>
          <a:prstGeom prst="rect">
            <a:avLst/>
          </a:prstGeom>
        </p:spPr>
      </p:pic>
    </p:spTree>
    <p:extLst>
      <p:ext uri="{BB962C8B-B14F-4D97-AF65-F5344CB8AC3E}">
        <p14:creationId xmlns:p14="http://schemas.microsoft.com/office/powerpoint/2010/main" val="3617899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922236" y="1179320"/>
            <a:ext cx="5890623" cy="4613334"/>
          </a:xfrm>
        </p:spPr>
        <p:txBody>
          <a:bodyPr anchor="ctr">
            <a:noAutofit/>
          </a:bodyPr>
          <a:lstStyle/>
          <a:p>
            <a:pPr algn="l"/>
            <a:r>
              <a:rPr lang="en-US" sz="2800" dirty="0">
                <a:solidFill>
                  <a:schemeClr val="bg1"/>
                </a:solidFill>
                <a:latin typeface="Arial" panose="020B0604020202020204" pitchFamily="34" charset="0"/>
                <a:cs typeface="Arial" panose="020B0604020202020204" pitchFamily="34" charset="0"/>
              </a:rPr>
              <a:t>DPS is the contracting authority for the procurement of goods and services for the City of Chicago. Through its Office of Contracting Equity,  the Department is responsible for the administration of incentives and programs designed to promote the inclusion of minorities, women, and other eligible small businesses in contracting opportunities offered by the City of Chicago. </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270329"/>
            <a:ext cx="2743200" cy="365125"/>
          </a:xfrm>
        </p:spPr>
        <p:txBody>
          <a:bodyPr/>
          <a:lstStyle/>
          <a:p>
            <a:fld id="{9EEDF2C8-8D53-4310-BAC3-B914C6E8499F}" type="slidenum">
              <a:rPr lang="en-US" smtClean="0"/>
              <a:t>5</a:t>
            </a:fld>
            <a:endParaRPr lang="en-US" dirty="0"/>
          </a:p>
        </p:txBody>
      </p:sp>
      <p:sp>
        <p:nvSpPr>
          <p:cNvPr id="5" name="TextBox 4">
            <a:extLst>
              <a:ext uri="{FF2B5EF4-FFF2-40B4-BE49-F238E27FC236}">
                <a16:creationId xmlns:a16="http://schemas.microsoft.com/office/drawing/2014/main" id="{042D3EFC-D65C-BC41-88FC-58F9959CFB8F}"/>
              </a:ext>
            </a:extLst>
          </p:cNvPr>
          <p:cNvSpPr txBox="1"/>
          <p:nvPr/>
        </p:nvSpPr>
        <p:spPr>
          <a:xfrm>
            <a:off x="1663808" y="2175948"/>
            <a:ext cx="4432192" cy="2123658"/>
          </a:xfrm>
          <a:prstGeom prst="rect">
            <a:avLst/>
          </a:prstGeom>
          <a:noFill/>
        </p:spPr>
        <p:txBody>
          <a:bodyPr wrap="square" rtlCol="0">
            <a:spAutoFit/>
          </a:bodyPr>
          <a:lstStyle/>
          <a:p>
            <a:r>
              <a:rPr lang="en-US" sz="6600" b="1" dirty="0">
                <a:solidFill>
                  <a:schemeClr val="bg1"/>
                </a:solidFill>
                <a:latin typeface="Big Shoulders Display Black" pitchFamily="2" charset="77"/>
                <a:cs typeface="Arial" panose="020B0604020202020204" pitchFamily="34" charset="0"/>
              </a:rPr>
              <a:t>DEPARTMENT OVERVIEW</a:t>
            </a:r>
          </a:p>
        </p:txBody>
      </p:sp>
    </p:spTree>
    <p:extLst>
      <p:ext uri="{BB962C8B-B14F-4D97-AF65-F5344CB8AC3E}">
        <p14:creationId xmlns:p14="http://schemas.microsoft.com/office/powerpoint/2010/main" val="240998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77492"/>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94469" y="1593668"/>
            <a:ext cx="3605347" cy="3670663"/>
          </a:xfrm>
        </p:spPr>
        <p:txBody>
          <a:bodyPr anchor="ctr">
            <a:normAutofit/>
          </a:bodyPr>
          <a:lstStyle/>
          <a:p>
            <a:r>
              <a:rPr lang="en-US" sz="6600" dirty="0">
                <a:solidFill>
                  <a:schemeClr val="bg1"/>
                </a:solidFill>
                <a:latin typeface="Big Shoulders Display Black" pitchFamily="2" charset="0"/>
              </a:rPr>
              <a:t>OUR GOALS AT A GLANCE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1702284" y="983274"/>
            <a:ext cx="5738477" cy="389048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Benefits of Certification</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Who Qualifies for Certification</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Certification Requirements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The Application Process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Required Information/Documents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After Applications are Submitted</a:t>
            </a:r>
            <a:endParaRPr lang="en-US"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716187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City of Chicago</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Certification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Programs</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4807535"/>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MBE – Minority-Owned Business Enterprise</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WBE – Women Owned Business Enterprise</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VBE – Veteran-Owned Business Enterprise </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BEPD – Business Enterprise for People with Disabilities</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DBE – Disadvantaged Business Enterprise</a:t>
            </a:r>
          </a:p>
          <a:p>
            <a:pPr marL="285750" indent="-285750">
              <a:lnSpc>
                <a:spcPct val="150000"/>
              </a:lnSpc>
              <a:buFont typeface="Wingdings" panose="05000000000000000000" pitchFamily="2" charset="2"/>
              <a:buChar char="§"/>
            </a:pPr>
            <a:r>
              <a:rPr lang="en-US" sz="2400" dirty="0">
                <a:solidFill>
                  <a:srgbClr val="333B46"/>
                </a:solidFill>
                <a:latin typeface="Arial" panose="020B0604020202020204" pitchFamily="34" charset="0"/>
                <a:cs typeface="Arial" panose="020B0604020202020204" pitchFamily="34" charset="0"/>
              </a:rPr>
              <a:t>ACDBE – Airport Concessions Disadvantaged Business Enterprise</a:t>
            </a:r>
          </a:p>
          <a:p>
            <a:pPr>
              <a:lnSpc>
                <a:spcPct val="150000"/>
              </a:lnSpc>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848419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Benefits of </a:t>
            </a:r>
            <a:br>
              <a:rPr lang="en-US" dirty="0">
                <a:solidFill>
                  <a:schemeClr val="bg1"/>
                </a:solidFill>
                <a:latin typeface="Big Shoulders Display Black" pitchFamily="2" charset="0"/>
              </a:rPr>
            </a:br>
            <a:r>
              <a:rPr lang="en-US" dirty="0">
                <a:solidFill>
                  <a:schemeClr val="bg1"/>
                </a:solidFill>
                <a:latin typeface="Big Shoulders Display Black" pitchFamily="2" charset="0"/>
              </a:rPr>
              <a:t>Certification </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8</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05553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The Benefits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789844"/>
            <a:ext cx="7155398" cy="5563831"/>
          </a:xfrm>
          <a:prstGeom prst="rect">
            <a:avLst/>
          </a:prstGeom>
          <a:noFill/>
        </p:spPr>
        <p:txBody>
          <a:bodyPr wrap="square" rtlCol="0">
            <a:spAutoFit/>
          </a:bodyPr>
          <a:lstStyle/>
          <a:p>
            <a:pPr>
              <a:lnSpc>
                <a:spcPct val="150000"/>
              </a:lnSpc>
            </a:pPr>
            <a:endParaRPr lang="en-US" sz="24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Provides visibility – Once Certified your firm is listed in a directory which is accessible to the general public and all Prime Contractors. </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There are minority, women, veteran and disadvantaged business participation goals on City of Chicago projects and sister agencies.</a:t>
            </a:r>
          </a:p>
          <a:p>
            <a:pPr marL="285750" indent="-28575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There are businesses in the private sector that seek out certified firms for products and/or services.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952702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11316</TotalTime>
  <Words>2184</Words>
  <Application>Microsoft Office PowerPoint</Application>
  <PresentationFormat>Widescreen</PresentationFormat>
  <Paragraphs>270</Paragraphs>
  <Slides>32</Slides>
  <Notes>10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Roboto Light</vt:lpstr>
      <vt:lpstr>Calibri</vt:lpstr>
      <vt:lpstr>Wingdings</vt:lpstr>
      <vt:lpstr>Big Shoulders Display Black</vt:lpstr>
      <vt:lpstr>Arial</vt:lpstr>
      <vt:lpstr>Calibri Light</vt:lpstr>
      <vt:lpstr>Roboto Medium</vt:lpstr>
      <vt:lpstr>Office Theme</vt:lpstr>
      <vt:lpstr>HOW TO BECOME CERTIFIED</vt:lpstr>
      <vt:lpstr>Welcome</vt:lpstr>
      <vt:lpstr>PowerPoint Presentation</vt:lpstr>
      <vt:lpstr>PowerPoint Presentation</vt:lpstr>
      <vt:lpstr>DPS is the contracting authority for the procurement of goods and services for the City of Chicago. Through its Office of Contracting Equity,  the Department is responsible for the administration of incentives and programs designed to promote the inclusion of minorities, women, and other eligible small businesses in contracting opportunities offered by the City of Chicago. </vt:lpstr>
      <vt:lpstr>OUR GOALS AT A GLANCE</vt:lpstr>
      <vt:lpstr>City of Chicago Certification  Programs</vt:lpstr>
      <vt:lpstr>Benefits of  Certification </vt:lpstr>
      <vt:lpstr>The Benefits</vt:lpstr>
      <vt:lpstr>The Benefits</vt:lpstr>
      <vt:lpstr>Qualifying Groups</vt:lpstr>
      <vt:lpstr>Veteran-Owned Business Enterprises</vt:lpstr>
      <vt:lpstr>Certification Requirements </vt:lpstr>
      <vt:lpstr>What’s Required</vt:lpstr>
      <vt:lpstr>What’s Required</vt:lpstr>
      <vt:lpstr>What’s Required</vt:lpstr>
      <vt:lpstr>Business Structures  that  Qualify</vt:lpstr>
      <vt:lpstr>Business  Structures  that  Qualify</vt:lpstr>
      <vt:lpstr>Business Structures that  Qualify</vt:lpstr>
      <vt:lpstr>Suppliers Distributors Brokers</vt:lpstr>
      <vt:lpstr>Suppliers Distributors Brokers</vt:lpstr>
      <vt:lpstr>Online Application Process</vt:lpstr>
      <vt:lpstr>The Process Online</vt:lpstr>
      <vt:lpstr>Information  Needed</vt:lpstr>
      <vt:lpstr>Information Needed</vt:lpstr>
      <vt:lpstr>Information  Needed</vt:lpstr>
      <vt:lpstr>After  Applications are  Submitted</vt:lpstr>
      <vt:lpstr>Maintaining  Certification</vt:lpstr>
      <vt:lpstr>Maintaining Certification</vt:lpstr>
      <vt:lpstr>What you Need To Know</vt:lpstr>
      <vt:lpstr>QUESTIONS?</vt:lpstr>
      <vt:lpstr> FOLLOW US ON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BECOME CERTIFIED</dc:title>
  <dc:creator>Rodney Labauex</dc:creator>
  <cp:lastModifiedBy>Jacqueline Umbles</cp:lastModifiedBy>
  <cp:revision>59</cp:revision>
  <dcterms:created xsi:type="dcterms:W3CDTF">2021-11-02T21:04:46Z</dcterms:created>
  <dcterms:modified xsi:type="dcterms:W3CDTF">2024-03-26T16:25:40Z</dcterms:modified>
</cp:coreProperties>
</file>